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60" r:id="rId4"/>
    <p:sldId id="274" r:id="rId5"/>
    <p:sldId id="261" r:id="rId6"/>
    <p:sldId id="275" r:id="rId7"/>
    <p:sldId id="259" r:id="rId8"/>
    <p:sldId id="262" r:id="rId9"/>
    <p:sldId id="272" r:id="rId10"/>
    <p:sldId id="279" r:id="rId11"/>
    <p:sldId id="286" r:id="rId12"/>
    <p:sldId id="263" r:id="rId13"/>
    <p:sldId id="277" r:id="rId14"/>
    <p:sldId id="264" r:id="rId15"/>
    <p:sldId id="265" r:id="rId16"/>
    <p:sldId id="271" r:id="rId17"/>
    <p:sldId id="266" r:id="rId18"/>
    <p:sldId id="267" r:id="rId19"/>
    <p:sldId id="269" r:id="rId20"/>
    <p:sldId id="270" r:id="rId21"/>
    <p:sldId id="281" r:id="rId22"/>
    <p:sldId id="282" r:id="rId23"/>
    <p:sldId id="283" r:id="rId24"/>
    <p:sldId id="280" r:id="rId25"/>
    <p:sldId id="268" r:id="rId26"/>
    <p:sldId id="284" r:id="rId27"/>
    <p:sldId id="285" r:id="rId2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CC"/>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7" autoAdjust="0"/>
    <p:restoredTop sz="94660"/>
  </p:normalViewPr>
  <p:slideViewPr>
    <p:cSldViewPr>
      <p:cViewPr>
        <p:scale>
          <a:sx n="70" d="100"/>
          <a:sy n="70" d="100"/>
        </p:scale>
        <p:origin x="-138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BCD367-D66C-455C-A02D-CA00E0CDBC24}" type="datetimeFigureOut">
              <a:rPr lang="it-IT" smtClean="0"/>
              <a:pPr/>
              <a:t>15/08/2013</a:t>
            </a:fld>
            <a:endParaRPr lang="en-GB"/>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D9ADE0-147E-4DFB-9ABA-DEA8177F5F8B}" type="slidenum">
              <a:rPr lang="en-GB" smtClean="0"/>
              <a:pPr/>
              <a:t>‹N›</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93D9ADE0-147E-4DFB-9ABA-DEA8177F5F8B}"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93D9ADE0-147E-4DFB-9ABA-DEA8177F5F8B}"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93D9ADE0-147E-4DFB-9ABA-DEA8177F5F8B}"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93D9ADE0-147E-4DFB-9ABA-DEA8177F5F8B}"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93D9ADE0-147E-4DFB-9ABA-DEA8177F5F8B}"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93D9ADE0-147E-4DFB-9ABA-DEA8177F5F8B}"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93D9ADE0-147E-4DFB-9ABA-DEA8177F5F8B}"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93D9ADE0-147E-4DFB-9ABA-DEA8177F5F8B}"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93D9ADE0-147E-4DFB-9ABA-DEA8177F5F8B}"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93D9ADE0-147E-4DFB-9ABA-DEA8177F5F8B}"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93D9ADE0-147E-4DFB-9ABA-DEA8177F5F8B}"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93D9ADE0-147E-4DFB-9ABA-DEA8177F5F8B}"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93D9ADE0-147E-4DFB-9ABA-DEA8177F5F8B}"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93D9ADE0-147E-4DFB-9ABA-DEA8177F5F8B}"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93D9ADE0-147E-4DFB-9ABA-DEA8177F5F8B}"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93D9ADE0-147E-4DFB-9ABA-DEA8177F5F8B}"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93D9ADE0-147E-4DFB-9ABA-DEA8177F5F8B}"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93D9ADE0-147E-4DFB-9ABA-DEA8177F5F8B}"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93D9ADE0-147E-4DFB-9ABA-DEA8177F5F8B}"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93D9ADE0-147E-4DFB-9ABA-DEA8177F5F8B}" type="slidenum">
              <a:rPr lang="en-GB" smtClean="0"/>
              <a:pPr/>
              <a:t>27</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93D9ADE0-147E-4DFB-9ABA-DEA8177F5F8B}"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93D9ADE0-147E-4DFB-9ABA-DEA8177F5F8B}"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93D9ADE0-147E-4DFB-9ABA-DEA8177F5F8B}"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3D9ADE0-147E-4DFB-9ABA-DEA8177F5F8B}"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93D9ADE0-147E-4DFB-9ABA-DEA8177F5F8B}"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93D9ADE0-147E-4DFB-9ABA-DEA8177F5F8B}"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93D9ADE0-147E-4DFB-9ABA-DEA8177F5F8B}"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15/08/2013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15/08/2013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15/08/2013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15/08/2013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15/08/2013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15/08/2013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15/08/2013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15/08/2013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15/08/2013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15/08/2013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15/08/2013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5000"/>
            <a:lum/>
          </a:blip>
          <a:srcRect/>
          <a:stretch>
            <a:fillRect t="-36000" b="-36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15/08/2013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upload.wikimedia.org/wikipedia/commons/8/80/Gray1178.pn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upload.wikimedia.org/wikipedia/commons/6/6b/Illu_pituitary_pineal_glands.jp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928926" y="428604"/>
            <a:ext cx="3286148" cy="369332"/>
          </a:xfrm>
          <a:prstGeom prst="rect">
            <a:avLst/>
          </a:prstGeom>
          <a:noFill/>
        </p:spPr>
        <p:txBody>
          <a:bodyPr wrap="square" rtlCol="0">
            <a:spAutoFit/>
          </a:bodyPr>
          <a:lstStyle/>
          <a:p>
            <a:pPr algn="ctr"/>
            <a:r>
              <a:rPr lang="it-IT" dirty="0" smtClean="0">
                <a:solidFill>
                  <a:srgbClr val="FF0000"/>
                </a:solidFill>
                <a:latin typeface="Times New Roman" pitchFamily="18" charset="0"/>
                <a:cs typeface="Times New Roman" pitchFamily="18" charset="0"/>
              </a:rPr>
              <a:t>L’APPARATO ENDOCRINO</a:t>
            </a:r>
            <a:endParaRPr lang="it-IT" dirty="0">
              <a:solidFill>
                <a:srgbClr val="FF0000"/>
              </a:solidFill>
              <a:latin typeface="Times New Roman" pitchFamily="18" charset="0"/>
              <a:cs typeface="Times New Roman" pitchFamily="18" charset="0"/>
            </a:endParaRPr>
          </a:p>
        </p:txBody>
      </p:sp>
      <p:sp>
        <p:nvSpPr>
          <p:cNvPr id="3" name="CasellaDiTesto 2"/>
          <p:cNvSpPr txBox="1"/>
          <p:nvPr/>
        </p:nvSpPr>
        <p:spPr>
          <a:xfrm>
            <a:off x="357158" y="1000108"/>
            <a:ext cx="8501122" cy="1569660"/>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L’apparato endocrino è, insieme al sistema nervoso, il “regolatore” del nostro organismo. Mette infatti in relazione tutti gli altri apparati per coordinare le loro attività. Agisce attraverso particolari sostanze, principalmente gli ormoni, che sono i “messaggeri chimici” del nostro corpo. Essi sono prodotti da cellule specializzate che compongono le ghiandole endocrine. Viaggiando nel sangue portano informazioni alle cellule del corpo (cellule bersaglio) stimolandole nella produzione di una sostanza o nella loro funzione.</a:t>
            </a:r>
          </a:p>
        </p:txBody>
      </p:sp>
      <p:pic>
        <p:nvPicPr>
          <p:cNvPr id="43010" name="Picture 2" descr="http://www.calciogiovanile.net/immagini/sistema_endocrino.gif"/>
          <p:cNvPicPr>
            <a:picLocks noChangeAspect="1" noChangeArrowheads="1"/>
          </p:cNvPicPr>
          <p:nvPr/>
        </p:nvPicPr>
        <p:blipFill>
          <a:blip r:embed="rId3" cstate="print"/>
          <a:srcRect/>
          <a:stretch>
            <a:fillRect/>
          </a:stretch>
        </p:blipFill>
        <p:spPr bwMode="auto">
          <a:xfrm>
            <a:off x="3214678" y="2500306"/>
            <a:ext cx="2928958" cy="3996041"/>
          </a:xfrm>
          <a:prstGeom prst="rect">
            <a:avLst/>
          </a:prstGeom>
          <a:noFill/>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1"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8" presetClass="entr" presetSubtype="32" fill="hold" nodeType="afterEffect">
                                  <p:stCondLst>
                                    <p:cond delay="0"/>
                                  </p:stCondLst>
                                  <p:childTnLst>
                                    <p:set>
                                      <p:cBhvr>
                                        <p:cTn id="16" dur="1" fill="hold">
                                          <p:stCondLst>
                                            <p:cond delay="0"/>
                                          </p:stCondLst>
                                        </p:cTn>
                                        <p:tgtEl>
                                          <p:spTgt spid="43010"/>
                                        </p:tgtEl>
                                        <p:attrNameLst>
                                          <p:attrName>style.visibility</p:attrName>
                                        </p:attrNameLst>
                                      </p:cBhvr>
                                      <p:to>
                                        <p:strVal val="visible"/>
                                      </p:to>
                                    </p:set>
                                    <p:animEffect transition="in" filter="diamond(out)">
                                      <p:cBhvr>
                                        <p:cTn id="17" dur="30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3108" y="428604"/>
            <a:ext cx="5072098" cy="369332"/>
          </a:xfrm>
          <a:prstGeom prst="rect">
            <a:avLst/>
          </a:prstGeom>
          <a:noFill/>
        </p:spPr>
        <p:txBody>
          <a:bodyPr wrap="square" rtlCol="0">
            <a:spAutoFit/>
          </a:bodyPr>
          <a:lstStyle/>
          <a:p>
            <a:pPr algn="ctr"/>
            <a:r>
              <a:rPr lang="it-IT" dirty="0" smtClean="0">
                <a:solidFill>
                  <a:schemeClr val="accent2">
                    <a:lumMod val="75000"/>
                  </a:schemeClr>
                </a:solidFill>
                <a:latin typeface="Times New Roman" pitchFamily="18" charset="0"/>
                <a:cs typeface="Times New Roman" pitchFamily="18" charset="0"/>
              </a:rPr>
              <a:t>IL TIMO</a:t>
            </a:r>
            <a:endParaRPr lang="it-IT" dirty="0">
              <a:solidFill>
                <a:schemeClr val="accent2">
                  <a:lumMod val="75000"/>
                </a:schemeClr>
              </a:solidFill>
              <a:latin typeface="Times New Roman" pitchFamily="18" charset="0"/>
              <a:cs typeface="Times New Roman" pitchFamily="18" charset="0"/>
            </a:endParaRPr>
          </a:p>
        </p:txBody>
      </p:sp>
      <p:pic>
        <p:nvPicPr>
          <p:cNvPr id="3" name="Picture 2" descr="File:Gray1178.png">
            <a:hlinkClick r:id="rId3"/>
          </p:cNvPr>
          <p:cNvPicPr>
            <a:picLocks noChangeAspect="1" noChangeArrowheads="1"/>
          </p:cNvPicPr>
          <p:nvPr/>
        </p:nvPicPr>
        <p:blipFill>
          <a:blip r:embed="rId4" cstate="print"/>
          <a:srcRect/>
          <a:stretch>
            <a:fillRect/>
          </a:stretch>
        </p:blipFill>
        <p:spPr bwMode="auto">
          <a:xfrm>
            <a:off x="2071670" y="2500306"/>
            <a:ext cx="5162550" cy="3810000"/>
          </a:xfrm>
          <a:prstGeom prst="rect">
            <a:avLst/>
          </a:prstGeom>
          <a:noFill/>
          <a:ln>
            <a:solidFill>
              <a:schemeClr val="tx1"/>
            </a:solidFill>
          </a:ln>
        </p:spPr>
      </p:pic>
      <p:sp>
        <p:nvSpPr>
          <p:cNvPr id="6" name="CasellaDiTesto 5"/>
          <p:cNvSpPr txBox="1"/>
          <p:nvPr/>
        </p:nvSpPr>
        <p:spPr>
          <a:xfrm>
            <a:off x="357158" y="1000108"/>
            <a:ext cx="8501122" cy="1323439"/>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Il timo si trova sotto lo sterno e il suo ruolo di ghiandola endocrina – immunitaria è stato scoperto solo negli anni sessanta del novecento. Produce vari ormoni, tra cui uno che stimola la produzione di linfociti T, importantissimi difensori del nostro organismo. Fino alla pubertà il timo è in piena azione, ma quando il sistema immunitario è ormai maturo (appunto dopo la pubertà), le sue dimensioni si riducono drasticamente, anche se questo continua a stimolare la produzione di linfociti T.</a:t>
            </a:r>
            <a:endParaRPr lang="it-IT" sz="1600" i="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0" fill="hold"/>
                                        <p:tgtEl>
                                          <p:spTgt spid="6"/>
                                        </p:tgtEl>
                                        <p:attrNameLst>
                                          <p:attrName>ppt_x</p:attrName>
                                        </p:attrNameLst>
                                      </p:cBhvr>
                                      <p:tavLst>
                                        <p:tav tm="0">
                                          <p:val>
                                            <p:strVal val="0-#ppt_w/2"/>
                                          </p:val>
                                        </p:tav>
                                        <p:tav tm="100000">
                                          <p:val>
                                            <p:strVal val="#ppt_x"/>
                                          </p:val>
                                        </p:tav>
                                      </p:tavLst>
                                    </p:anim>
                                    <p:anim calcmode="lin" valueType="num">
                                      <p:cBhvr additive="base">
                                        <p:cTn id="13" dur="50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3"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57158" y="1000108"/>
            <a:ext cx="8501122" cy="830997"/>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Gran parte dei sistemi di controllo che regolano l’omeostasi si basa sul meccanismo a feedback negativo, nel quale il cambiamento di una variabile provoca reazioni che contrastano quel cambiamento. Un esempio è la termoregolazione</a:t>
            </a:r>
            <a:endParaRPr lang="it-IT" sz="1600" i="1" dirty="0" smtClean="0">
              <a:latin typeface="Times New Roman" pitchFamily="18" charset="0"/>
              <a:cs typeface="Times New Roman" pitchFamily="18" charset="0"/>
            </a:endParaRPr>
          </a:p>
        </p:txBody>
      </p:sp>
      <p:sp>
        <p:nvSpPr>
          <p:cNvPr id="3" name="CasellaDiTesto 2"/>
          <p:cNvSpPr txBox="1"/>
          <p:nvPr/>
        </p:nvSpPr>
        <p:spPr>
          <a:xfrm>
            <a:off x="1214414" y="428604"/>
            <a:ext cx="6572296" cy="369332"/>
          </a:xfrm>
          <a:prstGeom prst="rect">
            <a:avLst/>
          </a:prstGeom>
          <a:noFill/>
        </p:spPr>
        <p:txBody>
          <a:bodyPr wrap="square" rtlCol="0">
            <a:spAutoFit/>
          </a:bodyPr>
          <a:lstStyle/>
          <a:p>
            <a:pPr algn="ctr"/>
            <a:r>
              <a:rPr lang="it-IT" dirty="0" smtClean="0">
                <a:solidFill>
                  <a:srgbClr val="008000"/>
                </a:solidFill>
                <a:latin typeface="Times New Roman" pitchFamily="18" charset="0"/>
                <a:cs typeface="Times New Roman" pitchFamily="18" charset="0"/>
              </a:rPr>
              <a:t>L’OMEOSTASI</a:t>
            </a:r>
            <a:endParaRPr lang="it-IT" dirty="0">
              <a:solidFill>
                <a:srgbClr val="008000"/>
              </a:solidFill>
              <a:latin typeface="Times New Roman" pitchFamily="18" charset="0"/>
              <a:cs typeface="Times New Roman" pitchFamily="18" charset="0"/>
            </a:endParaRPr>
          </a:p>
        </p:txBody>
      </p:sp>
      <p:pic>
        <p:nvPicPr>
          <p:cNvPr id="67586" name="Picture 2"/>
          <p:cNvPicPr>
            <a:picLocks noChangeAspect="1" noChangeArrowheads="1"/>
          </p:cNvPicPr>
          <p:nvPr/>
        </p:nvPicPr>
        <p:blipFill>
          <a:blip r:embed="rId3" cstate="print"/>
          <a:srcRect/>
          <a:stretch>
            <a:fillRect/>
          </a:stretch>
        </p:blipFill>
        <p:spPr bwMode="auto">
          <a:xfrm>
            <a:off x="2500298" y="2000240"/>
            <a:ext cx="4000528" cy="450023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1+#ppt_w/2"/>
                                          </p:val>
                                        </p:tav>
                                        <p:tav tm="100000">
                                          <p:val>
                                            <p:strVal val="#ppt_x"/>
                                          </p:val>
                                        </p:tav>
                                      </p:tavLst>
                                    </p:anim>
                                    <p:anim calcmode="lin" valueType="num">
                                      <p:cBhvr additive="base">
                                        <p:cTn id="13" dur="50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9" presetClass="entr" presetSubtype="0" fill="hold" nodeType="afterEffect">
                                  <p:stCondLst>
                                    <p:cond delay="0"/>
                                  </p:stCondLst>
                                  <p:childTnLst>
                                    <p:set>
                                      <p:cBhvr>
                                        <p:cTn id="16" dur="1" fill="hold">
                                          <p:stCondLst>
                                            <p:cond delay="0"/>
                                          </p:stCondLst>
                                        </p:cTn>
                                        <p:tgtEl>
                                          <p:spTgt spid="67586"/>
                                        </p:tgtEl>
                                        <p:attrNameLst>
                                          <p:attrName>style.visibility</p:attrName>
                                        </p:attrNameLst>
                                      </p:cBhvr>
                                      <p:to>
                                        <p:strVal val="visible"/>
                                      </p:to>
                                    </p:set>
                                    <p:animEffect transition="in" filter="dissolve">
                                      <p:cBhvr>
                                        <p:cTn id="17" dur="2000"/>
                                        <p:tgtEl>
                                          <p:spTgt spid="67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14414" y="428604"/>
            <a:ext cx="6572296" cy="369332"/>
          </a:xfrm>
          <a:prstGeom prst="rect">
            <a:avLst/>
          </a:prstGeom>
          <a:noFill/>
        </p:spPr>
        <p:txBody>
          <a:bodyPr wrap="square" rtlCol="0">
            <a:spAutoFit/>
          </a:bodyPr>
          <a:lstStyle/>
          <a:p>
            <a:pPr algn="ctr"/>
            <a:r>
              <a:rPr lang="it-IT" dirty="0" smtClean="0">
                <a:solidFill>
                  <a:srgbClr val="008000"/>
                </a:solidFill>
                <a:latin typeface="Times New Roman" pitchFamily="18" charset="0"/>
                <a:cs typeface="Times New Roman" pitchFamily="18" charset="0"/>
              </a:rPr>
              <a:t>STRUTTURA E FUNZIONI DELLE GHIANDOLE ENDOCRINE</a:t>
            </a:r>
            <a:endParaRPr lang="it-IT" dirty="0">
              <a:solidFill>
                <a:srgbClr val="008000"/>
              </a:solidFill>
              <a:latin typeface="Times New Roman" pitchFamily="18" charset="0"/>
              <a:cs typeface="Times New Roman" pitchFamily="18" charset="0"/>
            </a:endParaRPr>
          </a:p>
        </p:txBody>
      </p:sp>
      <p:sp>
        <p:nvSpPr>
          <p:cNvPr id="3" name="CasellaDiTesto 2"/>
          <p:cNvSpPr txBox="1"/>
          <p:nvPr/>
        </p:nvSpPr>
        <p:spPr>
          <a:xfrm>
            <a:off x="2143108" y="1000108"/>
            <a:ext cx="4857784" cy="369332"/>
          </a:xfrm>
          <a:prstGeom prst="rect">
            <a:avLst/>
          </a:prstGeom>
          <a:noFill/>
        </p:spPr>
        <p:txBody>
          <a:bodyPr wrap="square" rtlCol="0">
            <a:spAutoFit/>
          </a:bodyPr>
          <a:lstStyle/>
          <a:p>
            <a:pPr algn="ctr"/>
            <a:r>
              <a:rPr lang="it-IT" dirty="0" smtClean="0">
                <a:solidFill>
                  <a:schemeClr val="accent2">
                    <a:lumMod val="75000"/>
                  </a:schemeClr>
                </a:solidFill>
                <a:latin typeface="Times New Roman" pitchFamily="18" charset="0"/>
                <a:cs typeface="Times New Roman" pitchFamily="18" charset="0"/>
              </a:rPr>
              <a:t>L’IPOTALAMO E L’IPOFISI</a:t>
            </a:r>
            <a:endParaRPr lang="it-IT" dirty="0">
              <a:solidFill>
                <a:schemeClr val="accent2">
                  <a:lumMod val="75000"/>
                </a:schemeClr>
              </a:solidFill>
              <a:latin typeface="Times New Roman" pitchFamily="18" charset="0"/>
              <a:cs typeface="Times New Roman" pitchFamily="18" charset="0"/>
            </a:endParaRPr>
          </a:p>
        </p:txBody>
      </p:sp>
      <p:sp>
        <p:nvSpPr>
          <p:cNvPr id="4" name="CasellaDiTesto 3"/>
          <p:cNvSpPr txBox="1"/>
          <p:nvPr/>
        </p:nvSpPr>
        <p:spPr>
          <a:xfrm>
            <a:off x="357158" y="1571612"/>
            <a:ext cx="8501122" cy="1323439"/>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L’ipotalamo è una parte dell’encefalo che collega tra loro i sistemi nervoso ed endocrino. Il cervello controlla l’ipotalamo, che a sua volta agisce su un’altra struttura, l’ipofisi. Il cervello invia informazioni all’ipotalamo e questo comunica all’ipofisi di inibire o accelerare la funzione delle altre ghiandole dell’organismo. L’ipotalamo è quindi una struttura nervosa attraverso la quale il cervello  (che normalmente gestisce il sistema nervoso) riesce a controllare anche il sistema endocrino.</a:t>
            </a:r>
          </a:p>
        </p:txBody>
      </p:sp>
      <p:pic>
        <p:nvPicPr>
          <p:cNvPr id="1026" name="Picture 2" descr="C:\Users\Guest\Desktop\Ricerca apparato endocrino\Immagini\Scienze libro\img005.jpg"/>
          <p:cNvPicPr>
            <a:picLocks noChangeAspect="1" noChangeArrowheads="1"/>
          </p:cNvPicPr>
          <p:nvPr/>
        </p:nvPicPr>
        <p:blipFill>
          <a:blip r:embed="rId3" cstate="print"/>
          <a:srcRect/>
          <a:stretch>
            <a:fillRect/>
          </a:stretch>
        </p:blipFill>
        <p:spPr bwMode="auto">
          <a:xfrm>
            <a:off x="1357290" y="3071810"/>
            <a:ext cx="6858016" cy="2952212"/>
          </a:xfrm>
          <a:prstGeom prst="rect">
            <a:avLst/>
          </a:prstGeom>
          <a:noFill/>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2"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0" fill="hold"/>
                                        <p:tgtEl>
                                          <p:spTgt spid="4"/>
                                        </p:tgtEl>
                                        <p:attrNameLst>
                                          <p:attrName>ppt_x</p:attrName>
                                        </p:attrNameLst>
                                      </p:cBhvr>
                                      <p:tavLst>
                                        <p:tav tm="0">
                                          <p:val>
                                            <p:strVal val="1+#ppt_w/2"/>
                                          </p:val>
                                        </p:tav>
                                        <p:tav tm="100000">
                                          <p:val>
                                            <p:strVal val="#ppt_x"/>
                                          </p:val>
                                        </p:tav>
                                      </p:tavLst>
                                    </p:anim>
                                    <p:anim calcmode="lin" valueType="num">
                                      <p:cBhvr additive="base">
                                        <p:cTn id="18" dur="50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5000"/>
                            </p:stCondLst>
                            <p:childTnLst>
                              <p:par>
                                <p:cTn id="20" presetID="29" presetClass="entr" presetSubtype="0" fill="hold" nodeType="afterEffect">
                                  <p:stCondLst>
                                    <p:cond delay="0"/>
                                  </p:stCondLst>
                                  <p:childTnLst>
                                    <p:set>
                                      <p:cBhvr>
                                        <p:cTn id="21" dur="1" fill="hold">
                                          <p:stCondLst>
                                            <p:cond delay="0"/>
                                          </p:stCondLst>
                                        </p:cTn>
                                        <p:tgtEl>
                                          <p:spTgt spid="1026"/>
                                        </p:tgtEl>
                                        <p:attrNameLst>
                                          <p:attrName>style.visibility</p:attrName>
                                        </p:attrNameLst>
                                      </p:cBhvr>
                                      <p:to>
                                        <p:strVal val="visible"/>
                                      </p:to>
                                    </p:set>
                                    <p:anim calcmode="lin" valueType="num">
                                      <p:cBhvr>
                                        <p:cTn id="22" dur="1000" fill="hold"/>
                                        <p:tgtEl>
                                          <p:spTgt spid="1026"/>
                                        </p:tgtEl>
                                        <p:attrNameLst>
                                          <p:attrName>ppt_x</p:attrName>
                                        </p:attrNameLst>
                                      </p:cBhvr>
                                      <p:tavLst>
                                        <p:tav tm="0">
                                          <p:val>
                                            <p:strVal val="#ppt_x-.2"/>
                                          </p:val>
                                        </p:tav>
                                        <p:tav tm="100000">
                                          <p:val>
                                            <p:strVal val="#ppt_x"/>
                                          </p:val>
                                        </p:tav>
                                      </p:tavLst>
                                    </p:anim>
                                    <p:anim calcmode="lin" valueType="num">
                                      <p:cBhvr>
                                        <p:cTn id="23"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tangolo 20"/>
          <p:cNvSpPr/>
          <p:nvPr/>
        </p:nvSpPr>
        <p:spPr>
          <a:xfrm>
            <a:off x="4143372" y="1142984"/>
            <a:ext cx="893193" cy="323165"/>
          </a:xfrm>
          <a:prstGeom prst="rect">
            <a:avLst/>
          </a:prstGeom>
        </p:spPr>
        <p:txBody>
          <a:bodyPr wrap="none">
            <a:spAutoFit/>
          </a:bodyPr>
          <a:lstStyle/>
          <a:p>
            <a:r>
              <a:rPr lang="it-IT" sz="1500" dirty="0" smtClean="0">
                <a:latin typeface="Times New Roman" pitchFamily="18" charset="0"/>
                <a:cs typeface="Times New Roman" pitchFamily="18" charset="0"/>
              </a:rPr>
              <a:t>divisa in:</a:t>
            </a:r>
            <a:endParaRPr lang="it-IT" sz="1500" dirty="0">
              <a:latin typeface="Times New Roman" pitchFamily="18" charset="0"/>
              <a:cs typeface="Times New Roman" pitchFamily="18" charset="0"/>
            </a:endParaRPr>
          </a:p>
        </p:txBody>
      </p:sp>
      <p:sp>
        <p:nvSpPr>
          <p:cNvPr id="22" name="Rettangolo 21"/>
          <p:cNvSpPr/>
          <p:nvPr/>
        </p:nvSpPr>
        <p:spPr>
          <a:xfrm>
            <a:off x="6215074" y="1285860"/>
            <a:ext cx="2460930" cy="32316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it-IT" sz="1500" dirty="0" smtClean="0">
                <a:latin typeface="Times New Roman" pitchFamily="18" charset="0"/>
                <a:cs typeface="Times New Roman" pitchFamily="18" charset="0"/>
              </a:rPr>
              <a:t>Lobo anteriore o </a:t>
            </a:r>
            <a:r>
              <a:rPr lang="it-IT" sz="1500" dirty="0" err="1" smtClean="0">
                <a:latin typeface="Times New Roman" pitchFamily="18" charset="0"/>
                <a:cs typeface="Times New Roman" pitchFamily="18" charset="0"/>
              </a:rPr>
              <a:t>adenoipofisi</a:t>
            </a:r>
            <a:endParaRPr lang="it-IT" sz="1500" dirty="0">
              <a:latin typeface="Times New Roman" pitchFamily="18" charset="0"/>
              <a:cs typeface="Times New Roman" pitchFamily="18" charset="0"/>
            </a:endParaRPr>
          </a:p>
        </p:txBody>
      </p:sp>
      <p:sp>
        <p:nvSpPr>
          <p:cNvPr id="23" name="Rettangolo 22"/>
          <p:cNvSpPr/>
          <p:nvPr/>
        </p:nvSpPr>
        <p:spPr>
          <a:xfrm>
            <a:off x="6000760" y="1857364"/>
            <a:ext cx="2928958" cy="1477328"/>
          </a:xfrm>
          <a:prstGeom prst="rect">
            <a:avLst/>
          </a:prstGeom>
        </p:spPr>
        <p:txBody>
          <a:bodyPr wrap="square">
            <a:spAutoFit/>
          </a:bodyPr>
          <a:lstStyle/>
          <a:p>
            <a:pPr algn="ctr"/>
            <a:r>
              <a:rPr lang="it-IT" sz="1500" dirty="0" smtClean="0">
                <a:latin typeface="Times New Roman" pitchFamily="18" charset="0"/>
                <a:cs typeface="Times New Roman" pitchFamily="18" charset="0"/>
              </a:rPr>
              <a:t>è controllato dall'ipotalamo</a:t>
            </a:r>
          </a:p>
          <a:p>
            <a:pPr algn="ctr"/>
            <a:r>
              <a:rPr lang="it-IT" sz="1500" dirty="0" smtClean="0">
                <a:latin typeface="Times New Roman" pitchFamily="18" charset="0"/>
                <a:cs typeface="Times New Roman" pitchFamily="18" charset="0"/>
              </a:rPr>
              <a:t>attraverso ormoni secreti da cellule</a:t>
            </a:r>
          </a:p>
          <a:p>
            <a:pPr algn="ctr"/>
            <a:r>
              <a:rPr lang="it-IT" sz="1500" dirty="0" smtClean="0">
                <a:latin typeface="Times New Roman" pitchFamily="18" charset="0"/>
                <a:cs typeface="Times New Roman" pitchFamily="18" charset="0"/>
              </a:rPr>
              <a:t> </a:t>
            </a:r>
            <a:r>
              <a:rPr lang="it-IT" sz="1500" dirty="0" err="1" smtClean="0">
                <a:latin typeface="Times New Roman" pitchFamily="18" charset="0"/>
                <a:cs typeface="Times New Roman" pitchFamily="18" charset="0"/>
              </a:rPr>
              <a:t>neurosecretrici</a:t>
            </a:r>
            <a:r>
              <a:rPr lang="it-IT" sz="1500" dirty="0" smtClean="0">
                <a:latin typeface="Times New Roman" pitchFamily="18" charset="0"/>
                <a:cs typeface="Times New Roman" pitchFamily="18" charset="0"/>
              </a:rPr>
              <a:t> rilasciati nei piccoli </a:t>
            </a:r>
          </a:p>
          <a:p>
            <a:pPr algn="ctr"/>
            <a:r>
              <a:rPr lang="it-IT" sz="1500" dirty="0" smtClean="0">
                <a:latin typeface="Times New Roman" pitchFamily="18" charset="0"/>
                <a:cs typeface="Times New Roman" pitchFamily="18" charset="0"/>
              </a:rPr>
              <a:t>vasi sanguigni che percorrono</a:t>
            </a:r>
          </a:p>
          <a:p>
            <a:pPr algn="ctr"/>
            <a:r>
              <a:rPr lang="it-IT" sz="1500" dirty="0" smtClean="0">
                <a:latin typeface="Times New Roman" pitchFamily="18" charset="0"/>
                <a:cs typeface="Times New Roman" pitchFamily="18" charset="0"/>
              </a:rPr>
              <a:t>l'</a:t>
            </a:r>
            <a:r>
              <a:rPr lang="it-IT" sz="1500" dirty="0" err="1" smtClean="0">
                <a:latin typeface="Times New Roman" pitchFamily="18" charset="0"/>
                <a:cs typeface="Times New Roman" pitchFamily="18" charset="0"/>
              </a:rPr>
              <a:t>adenoipofisi</a:t>
            </a:r>
            <a:r>
              <a:rPr lang="it-IT" sz="1500" dirty="0" smtClean="0">
                <a:latin typeface="Times New Roman" pitchFamily="18" charset="0"/>
                <a:cs typeface="Times New Roman" pitchFamily="18" charset="0"/>
              </a:rPr>
              <a:t> ed è costituito da</a:t>
            </a:r>
          </a:p>
          <a:p>
            <a:pPr algn="ctr"/>
            <a:r>
              <a:rPr lang="it-IT" sz="1500" dirty="0" smtClean="0">
                <a:latin typeface="Times New Roman" pitchFamily="18" charset="0"/>
                <a:cs typeface="Times New Roman" pitchFamily="18" charset="0"/>
              </a:rPr>
              <a:t>tessuto ghiandolare nono nervoso</a:t>
            </a:r>
            <a:endParaRPr lang="it-IT" sz="1500" dirty="0">
              <a:latin typeface="Times New Roman" pitchFamily="18" charset="0"/>
              <a:cs typeface="Times New Roman" pitchFamily="18" charset="0"/>
            </a:endParaRPr>
          </a:p>
        </p:txBody>
      </p:sp>
      <p:sp>
        <p:nvSpPr>
          <p:cNvPr id="24" name="Rettangolo 23"/>
          <p:cNvSpPr/>
          <p:nvPr/>
        </p:nvSpPr>
        <p:spPr>
          <a:xfrm>
            <a:off x="6072198" y="3643314"/>
            <a:ext cx="2714644" cy="55399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it-IT" sz="1500" dirty="0" smtClean="0">
                <a:latin typeface="Times New Roman" pitchFamily="18" charset="0"/>
                <a:cs typeface="Times New Roman" pitchFamily="18" charset="0"/>
              </a:rPr>
              <a:t>ormoni da esso prodotti attivano</a:t>
            </a:r>
          </a:p>
          <a:p>
            <a:pPr algn="ctr"/>
            <a:r>
              <a:rPr lang="it-IT" sz="1500" dirty="0" smtClean="0">
                <a:latin typeface="Times New Roman" pitchFamily="18" charset="0"/>
                <a:cs typeface="Times New Roman" pitchFamily="18" charset="0"/>
              </a:rPr>
              <a:t>le altre ghiandole endocrine:</a:t>
            </a:r>
            <a:endParaRPr lang="it-IT" sz="1500" dirty="0">
              <a:latin typeface="Times New Roman" pitchFamily="18" charset="0"/>
              <a:cs typeface="Times New Roman" pitchFamily="18" charset="0"/>
            </a:endParaRPr>
          </a:p>
        </p:txBody>
      </p:sp>
      <p:sp>
        <p:nvSpPr>
          <p:cNvPr id="25" name="Rettangolo 24"/>
          <p:cNvSpPr/>
          <p:nvPr/>
        </p:nvSpPr>
        <p:spPr>
          <a:xfrm>
            <a:off x="4143372" y="2786058"/>
            <a:ext cx="1481496" cy="323165"/>
          </a:xfrm>
          <a:prstGeom prst="rect">
            <a:avLst/>
          </a:prstGeom>
        </p:spPr>
        <p:txBody>
          <a:bodyPr wrap="none">
            <a:spAutoFit/>
          </a:bodyPr>
          <a:lstStyle/>
          <a:p>
            <a:r>
              <a:rPr lang="it-IT" sz="1500" dirty="0" err="1" smtClean="0">
                <a:solidFill>
                  <a:schemeClr val="accent6">
                    <a:lumMod val="75000"/>
                  </a:schemeClr>
                </a:solidFill>
                <a:latin typeface="Times New Roman" pitchFamily="18" charset="0"/>
                <a:cs typeface="Times New Roman" pitchFamily="18" charset="0"/>
              </a:rPr>
              <a:t>tireotropo</a:t>
            </a:r>
            <a:r>
              <a:rPr lang="it-IT" sz="1500" dirty="0" smtClean="0">
                <a:solidFill>
                  <a:schemeClr val="accent6">
                    <a:lumMod val="75000"/>
                  </a:schemeClr>
                </a:solidFill>
                <a:latin typeface="Times New Roman" pitchFamily="18" charset="0"/>
                <a:cs typeface="Times New Roman" pitchFamily="18" charset="0"/>
              </a:rPr>
              <a:t> (TSH)</a:t>
            </a:r>
            <a:endParaRPr lang="it-IT" sz="1500" dirty="0">
              <a:solidFill>
                <a:schemeClr val="accent6">
                  <a:lumMod val="75000"/>
                </a:schemeClr>
              </a:solidFill>
              <a:latin typeface="Times New Roman" pitchFamily="18" charset="0"/>
              <a:cs typeface="Times New Roman" pitchFamily="18" charset="0"/>
            </a:endParaRPr>
          </a:p>
        </p:txBody>
      </p:sp>
      <p:sp>
        <p:nvSpPr>
          <p:cNvPr id="26" name="Rettangolo 25"/>
          <p:cNvSpPr/>
          <p:nvPr/>
        </p:nvSpPr>
        <p:spPr>
          <a:xfrm>
            <a:off x="4572000" y="3357562"/>
            <a:ext cx="684803" cy="323165"/>
          </a:xfrm>
          <a:prstGeom prst="rect">
            <a:avLst/>
          </a:prstGeom>
        </p:spPr>
        <p:txBody>
          <a:bodyPr wrap="square">
            <a:spAutoFit/>
          </a:bodyPr>
          <a:lstStyle/>
          <a:p>
            <a:r>
              <a:rPr lang="it-IT" sz="1500" dirty="0" smtClean="0">
                <a:latin typeface="Times New Roman" pitchFamily="18" charset="0"/>
                <a:cs typeface="Times New Roman" pitchFamily="18" charset="0"/>
              </a:rPr>
              <a:t>tiroide</a:t>
            </a:r>
            <a:endParaRPr lang="it-IT" sz="1500" dirty="0">
              <a:latin typeface="Times New Roman" pitchFamily="18" charset="0"/>
              <a:cs typeface="Times New Roman" pitchFamily="18" charset="0"/>
            </a:endParaRPr>
          </a:p>
        </p:txBody>
      </p:sp>
      <p:sp>
        <p:nvSpPr>
          <p:cNvPr id="27" name="Rettangolo 26"/>
          <p:cNvSpPr/>
          <p:nvPr/>
        </p:nvSpPr>
        <p:spPr>
          <a:xfrm>
            <a:off x="3500430" y="3929066"/>
            <a:ext cx="2345514" cy="323165"/>
          </a:xfrm>
          <a:prstGeom prst="rect">
            <a:avLst/>
          </a:prstGeom>
        </p:spPr>
        <p:txBody>
          <a:bodyPr wrap="none">
            <a:spAutoFit/>
          </a:bodyPr>
          <a:lstStyle/>
          <a:p>
            <a:r>
              <a:rPr lang="it-IT" sz="1500" dirty="0" smtClean="0">
                <a:solidFill>
                  <a:schemeClr val="accent6">
                    <a:lumMod val="75000"/>
                  </a:schemeClr>
                </a:solidFill>
                <a:latin typeface="Times New Roman" pitchFamily="18" charset="0"/>
                <a:cs typeface="Times New Roman" pitchFamily="18" charset="0"/>
              </a:rPr>
              <a:t>adrenocorticotropo (ACTH)</a:t>
            </a:r>
            <a:endParaRPr lang="it-IT" sz="1500" dirty="0">
              <a:solidFill>
                <a:schemeClr val="accent6">
                  <a:lumMod val="75000"/>
                </a:schemeClr>
              </a:solidFill>
              <a:latin typeface="Times New Roman" pitchFamily="18" charset="0"/>
              <a:cs typeface="Times New Roman" pitchFamily="18" charset="0"/>
            </a:endParaRPr>
          </a:p>
        </p:txBody>
      </p:sp>
      <p:sp>
        <p:nvSpPr>
          <p:cNvPr id="28" name="Rettangolo 27"/>
          <p:cNvSpPr/>
          <p:nvPr/>
        </p:nvSpPr>
        <p:spPr>
          <a:xfrm>
            <a:off x="3857620" y="4500570"/>
            <a:ext cx="1595309" cy="323165"/>
          </a:xfrm>
          <a:prstGeom prst="rect">
            <a:avLst/>
          </a:prstGeom>
        </p:spPr>
        <p:txBody>
          <a:bodyPr wrap="none">
            <a:spAutoFit/>
          </a:bodyPr>
          <a:lstStyle/>
          <a:p>
            <a:r>
              <a:rPr lang="it-IT" sz="1500" dirty="0" smtClean="0">
                <a:latin typeface="Times New Roman" pitchFamily="18" charset="0"/>
                <a:cs typeface="Times New Roman" pitchFamily="18" charset="0"/>
              </a:rPr>
              <a:t>corticale surrenale</a:t>
            </a:r>
            <a:endParaRPr lang="it-IT" sz="1500" dirty="0">
              <a:latin typeface="Times New Roman" pitchFamily="18" charset="0"/>
              <a:cs typeface="Times New Roman" pitchFamily="18" charset="0"/>
            </a:endParaRPr>
          </a:p>
        </p:txBody>
      </p:sp>
      <p:sp>
        <p:nvSpPr>
          <p:cNvPr id="29" name="Rettangolo 28"/>
          <p:cNvSpPr/>
          <p:nvPr/>
        </p:nvSpPr>
        <p:spPr>
          <a:xfrm>
            <a:off x="3857620" y="5000636"/>
            <a:ext cx="2162772" cy="323165"/>
          </a:xfrm>
          <a:prstGeom prst="rect">
            <a:avLst/>
          </a:prstGeom>
        </p:spPr>
        <p:txBody>
          <a:bodyPr wrap="none">
            <a:spAutoFit/>
          </a:bodyPr>
          <a:lstStyle/>
          <a:p>
            <a:r>
              <a:rPr lang="it-IT" sz="1500" dirty="0" err="1" smtClean="0">
                <a:solidFill>
                  <a:schemeClr val="accent6">
                    <a:lumMod val="75000"/>
                  </a:schemeClr>
                </a:solidFill>
                <a:latin typeface="Times New Roman" pitchFamily="18" charset="0"/>
                <a:cs typeface="Times New Roman" pitchFamily="18" charset="0"/>
              </a:rPr>
              <a:t>follicolostimolante</a:t>
            </a:r>
            <a:r>
              <a:rPr lang="it-IT" sz="1500" dirty="0" smtClean="0">
                <a:solidFill>
                  <a:schemeClr val="accent6">
                    <a:lumMod val="75000"/>
                  </a:schemeClr>
                </a:solidFill>
                <a:latin typeface="Times New Roman" pitchFamily="18" charset="0"/>
                <a:cs typeface="Times New Roman" pitchFamily="18" charset="0"/>
              </a:rPr>
              <a:t> (FSH)</a:t>
            </a:r>
            <a:endParaRPr lang="it-IT" sz="1500" dirty="0">
              <a:solidFill>
                <a:schemeClr val="accent6">
                  <a:lumMod val="75000"/>
                </a:schemeClr>
              </a:solidFill>
              <a:latin typeface="Times New Roman" pitchFamily="18" charset="0"/>
              <a:cs typeface="Times New Roman" pitchFamily="18" charset="0"/>
            </a:endParaRPr>
          </a:p>
        </p:txBody>
      </p:sp>
      <p:sp>
        <p:nvSpPr>
          <p:cNvPr id="30" name="Rettangolo 29"/>
          <p:cNvSpPr/>
          <p:nvPr/>
        </p:nvSpPr>
        <p:spPr>
          <a:xfrm>
            <a:off x="4357686" y="5500702"/>
            <a:ext cx="599844" cy="323165"/>
          </a:xfrm>
          <a:prstGeom prst="rect">
            <a:avLst/>
          </a:prstGeom>
        </p:spPr>
        <p:txBody>
          <a:bodyPr wrap="none">
            <a:spAutoFit/>
          </a:bodyPr>
          <a:lstStyle/>
          <a:p>
            <a:r>
              <a:rPr lang="it-IT" sz="1500" dirty="0" smtClean="0">
                <a:latin typeface="Times New Roman" pitchFamily="18" charset="0"/>
                <a:cs typeface="Times New Roman" pitchFamily="18" charset="0"/>
              </a:rPr>
              <a:t>ovaie</a:t>
            </a:r>
            <a:endParaRPr lang="it-IT" sz="1500" dirty="0">
              <a:latin typeface="Times New Roman" pitchFamily="18" charset="0"/>
              <a:cs typeface="Times New Roman" pitchFamily="18" charset="0"/>
            </a:endParaRPr>
          </a:p>
        </p:txBody>
      </p:sp>
      <p:sp>
        <p:nvSpPr>
          <p:cNvPr id="31" name="Rettangolo 30"/>
          <p:cNvSpPr/>
          <p:nvPr/>
        </p:nvSpPr>
        <p:spPr>
          <a:xfrm>
            <a:off x="4286248" y="5857892"/>
            <a:ext cx="1595309" cy="323165"/>
          </a:xfrm>
          <a:prstGeom prst="rect">
            <a:avLst/>
          </a:prstGeom>
        </p:spPr>
        <p:txBody>
          <a:bodyPr wrap="none">
            <a:spAutoFit/>
          </a:bodyPr>
          <a:lstStyle/>
          <a:p>
            <a:r>
              <a:rPr lang="it-IT" sz="1500" dirty="0" err="1" smtClean="0">
                <a:solidFill>
                  <a:schemeClr val="accent6">
                    <a:lumMod val="75000"/>
                  </a:schemeClr>
                </a:solidFill>
                <a:latin typeface="Times New Roman" pitchFamily="18" charset="0"/>
                <a:cs typeface="Times New Roman" pitchFamily="18" charset="0"/>
              </a:rPr>
              <a:t>luteinizzante</a:t>
            </a:r>
            <a:r>
              <a:rPr lang="it-IT" sz="1500" dirty="0" smtClean="0">
                <a:solidFill>
                  <a:schemeClr val="accent6">
                    <a:lumMod val="75000"/>
                  </a:schemeClr>
                </a:solidFill>
                <a:latin typeface="Times New Roman" pitchFamily="18" charset="0"/>
                <a:cs typeface="Times New Roman" pitchFamily="18" charset="0"/>
              </a:rPr>
              <a:t> (LH)</a:t>
            </a:r>
            <a:endParaRPr lang="it-IT" sz="1500" dirty="0">
              <a:solidFill>
                <a:schemeClr val="accent6">
                  <a:lumMod val="75000"/>
                </a:schemeClr>
              </a:solidFill>
              <a:latin typeface="Times New Roman" pitchFamily="18" charset="0"/>
              <a:cs typeface="Times New Roman" pitchFamily="18" charset="0"/>
            </a:endParaRPr>
          </a:p>
        </p:txBody>
      </p:sp>
      <p:sp>
        <p:nvSpPr>
          <p:cNvPr id="32" name="Rettangolo 31"/>
          <p:cNvSpPr/>
          <p:nvPr/>
        </p:nvSpPr>
        <p:spPr>
          <a:xfrm>
            <a:off x="4429124" y="6357958"/>
            <a:ext cx="790601" cy="323165"/>
          </a:xfrm>
          <a:prstGeom prst="rect">
            <a:avLst/>
          </a:prstGeom>
        </p:spPr>
        <p:txBody>
          <a:bodyPr wrap="none">
            <a:spAutoFit/>
          </a:bodyPr>
          <a:lstStyle/>
          <a:p>
            <a:r>
              <a:rPr lang="it-IT" sz="1500" dirty="0" smtClean="0">
                <a:latin typeface="Times New Roman" pitchFamily="18" charset="0"/>
                <a:cs typeface="Times New Roman" pitchFamily="18" charset="0"/>
              </a:rPr>
              <a:t>testicoli</a:t>
            </a:r>
            <a:endParaRPr lang="it-IT" sz="1500" dirty="0">
              <a:latin typeface="Times New Roman" pitchFamily="18" charset="0"/>
              <a:cs typeface="Times New Roman" pitchFamily="18" charset="0"/>
            </a:endParaRPr>
          </a:p>
        </p:txBody>
      </p:sp>
      <p:sp>
        <p:nvSpPr>
          <p:cNvPr id="33" name="Rettangolo 32"/>
          <p:cNvSpPr/>
          <p:nvPr/>
        </p:nvSpPr>
        <p:spPr>
          <a:xfrm>
            <a:off x="7406024" y="4357694"/>
            <a:ext cx="1737976" cy="323165"/>
          </a:xfrm>
          <a:prstGeom prst="rect">
            <a:avLst/>
          </a:prstGeom>
        </p:spPr>
        <p:txBody>
          <a:bodyPr wrap="none">
            <a:spAutoFit/>
          </a:bodyPr>
          <a:lstStyle/>
          <a:p>
            <a:r>
              <a:rPr lang="it-IT" sz="1500" dirty="0" smtClean="0">
                <a:solidFill>
                  <a:schemeClr val="accent6">
                    <a:lumMod val="75000"/>
                  </a:schemeClr>
                </a:solidFill>
                <a:latin typeface="Times New Roman" pitchFamily="18" charset="0"/>
                <a:cs typeface="Times New Roman" pitchFamily="18" charset="0"/>
              </a:rPr>
              <a:t>somatotropina (GH)</a:t>
            </a:r>
            <a:endParaRPr lang="it-IT" sz="1500" dirty="0">
              <a:solidFill>
                <a:schemeClr val="accent6">
                  <a:lumMod val="75000"/>
                </a:schemeClr>
              </a:solidFill>
              <a:latin typeface="Times New Roman" pitchFamily="18" charset="0"/>
              <a:cs typeface="Times New Roman" pitchFamily="18" charset="0"/>
            </a:endParaRPr>
          </a:p>
        </p:txBody>
      </p:sp>
      <p:sp>
        <p:nvSpPr>
          <p:cNvPr id="34" name="Rettangolo 33"/>
          <p:cNvSpPr/>
          <p:nvPr/>
        </p:nvSpPr>
        <p:spPr>
          <a:xfrm>
            <a:off x="7215206" y="5857892"/>
            <a:ext cx="2071670" cy="553998"/>
          </a:xfrm>
          <a:prstGeom prst="rect">
            <a:avLst/>
          </a:prstGeom>
        </p:spPr>
        <p:txBody>
          <a:bodyPr wrap="square">
            <a:spAutoFit/>
          </a:bodyPr>
          <a:lstStyle/>
          <a:p>
            <a:pPr algn="ctr"/>
            <a:r>
              <a:rPr lang="it-IT" sz="1500" dirty="0" smtClean="0">
                <a:latin typeface="Times New Roman" pitchFamily="18" charset="0"/>
                <a:cs typeface="Times New Roman" pitchFamily="18" charset="0"/>
              </a:rPr>
              <a:t>ghiandole mammarie (nei mammiferi)</a:t>
            </a:r>
            <a:endParaRPr lang="it-IT" sz="1500" dirty="0">
              <a:latin typeface="Times New Roman" pitchFamily="18" charset="0"/>
              <a:cs typeface="Times New Roman" pitchFamily="18" charset="0"/>
            </a:endParaRPr>
          </a:p>
        </p:txBody>
      </p:sp>
      <p:sp>
        <p:nvSpPr>
          <p:cNvPr id="35" name="Rettangolo 34"/>
          <p:cNvSpPr/>
          <p:nvPr/>
        </p:nvSpPr>
        <p:spPr>
          <a:xfrm>
            <a:off x="7000892" y="5357826"/>
            <a:ext cx="1447832" cy="323165"/>
          </a:xfrm>
          <a:prstGeom prst="rect">
            <a:avLst/>
          </a:prstGeom>
        </p:spPr>
        <p:txBody>
          <a:bodyPr wrap="none">
            <a:spAutoFit/>
          </a:bodyPr>
          <a:lstStyle/>
          <a:p>
            <a:r>
              <a:rPr lang="it-IT" sz="1500" dirty="0" smtClean="0">
                <a:solidFill>
                  <a:schemeClr val="accent6">
                    <a:lumMod val="75000"/>
                  </a:schemeClr>
                </a:solidFill>
                <a:latin typeface="Times New Roman" pitchFamily="18" charset="0"/>
                <a:cs typeface="Times New Roman" pitchFamily="18" charset="0"/>
              </a:rPr>
              <a:t>prolattina (PRL)</a:t>
            </a:r>
            <a:endParaRPr lang="it-IT" sz="1500" dirty="0">
              <a:solidFill>
                <a:schemeClr val="accent6">
                  <a:lumMod val="75000"/>
                </a:schemeClr>
              </a:solidFill>
              <a:latin typeface="Times New Roman" pitchFamily="18" charset="0"/>
              <a:cs typeface="Times New Roman" pitchFamily="18" charset="0"/>
            </a:endParaRPr>
          </a:p>
        </p:txBody>
      </p:sp>
      <p:sp>
        <p:nvSpPr>
          <p:cNvPr id="36" name="Rettangolo 35"/>
          <p:cNvSpPr/>
          <p:nvPr/>
        </p:nvSpPr>
        <p:spPr>
          <a:xfrm>
            <a:off x="5572132" y="6304002"/>
            <a:ext cx="1857388" cy="553998"/>
          </a:xfrm>
          <a:prstGeom prst="rect">
            <a:avLst/>
          </a:prstGeom>
        </p:spPr>
        <p:txBody>
          <a:bodyPr wrap="square">
            <a:spAutoFit/>
          </a:bodyPr>
          <a:lstStyle/>
          <a:p>
            <a:pPr algn="ctr"/>
            <a:r>
              <a:rPr lang="it-IT" sz="1500" dirty="0" smtClean="0">
                <a:latin typeface="Times New Roman" pitchFamily="18" charset="0"/>
                <a:cs typeface="Times New Roman" pitchFamily="18" charset="0"/>
              </a:rPr>
              <a:t>recettori encefalici</a:t>
            </a:r>
          </a:p>
          <a:p>
            <a:pPr algn="ctr"/>
            <a:r>
              <a:rPr lang="it-IT" sz="1500" dirty="0" smtClean="0">
                <a:latin typeface="Times New Roman" pitchFamily="18" charset="0"/>
                <a:cs typeface="Times New Roman" pitchFamily="18" charset="0"/>
              </a:rPr>
              <a:t>del dolore</a:t>
            </a:r>
            <a:endParaRPr lang="it-IT" sz="1500" dirty="0">
              <a:latin typeface="Times New Roman" pitchFamily="18" charset="0"/>
              <a:cs typeface="Times New Roman" pitchFamily="18" charset="0"/>
            </a:endParaRPr>
          </a:p>
        </p:txBody>
      </p:sp>
      <p:sp>
        <p:nvSpPr>
          <p:cNvPr id="37" name="Rettangolo 36"/>
          <p:cNvSpPr/>
          <p:nvPr/>
        </p:nvSpPr>
        <p:spPr>
          <a:xfrm>
            <a:off x="357158" y="1285860"/>
            <a:ext cx="2526654" cy="3231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it-IT" sz="1500" dirty="0" smtClean="0">
                <a:latin typeface="Times New Roman" pitchFamily="18" charset="0"/>
                <a:cs typeface="Times New Roman" pitchFamily="18" charset="0"/>
              </a:rPr>
              <a:t>Lobo posteriore o neuroipofisi</a:t>
            </a:r>
            <a:endParaRPr lang="it-IT" sz="1500" dirty="0">
              <a:latin typeface="Times New Roman" pitchFamily="18" charset="0"/>
              <a:cs typeface="Times New Roman" pitchFamily="18" charset="0"/>
            </a:endParaRPr>
          </a:p>
        </p:txBody>
      </p:sp>
      <p:sp>
        <p:nvSpPr>
          <p:cNvPr id="38" name="Rettangolo 37"/>
          <p:cNvSpPr/>
          <p:nvPr/>
        </p:nvSpPr>
        <p:spPr>
          <a:xfrm>
            <a:off x="214282" y="1857364"/>
            <a:ext cx="3000364" cy="784830"/>
          </a:xfrm>
          <a:prstGeom prst="rect">
            <a:avLst/>
          </a:prstGeom>
        </p:spPr>
        <p:txBody>
          <a:bodyPr wrap="square">
            <a:spAutoFit/>
          </a:bodyPr>
          <a:lstStyle/>
          <a:p>
            <a:pPr algn="ctr"/>
            <a:r>
              <a:rPr lang="it-IT" sz="1500" dirty="0" smtClean="0">
                <a:latin typeface="Times New Roman" pitchFamily="18" charset="0"/>
                <a:cs typeface="Times New Roman" pitchFamily="18" charset="0"/>
              </a:rPr>
              <a:t>è controllato dall'ipotalamo, di cui è</a:t>
            </a:r>
          </a:p>
          <a:p>
            <a:pPr algn="ctr"/>
            <a:r>
              <a:rPr lang="it-IT" sz="1500" dirty="0" smtClean="0">
                <a:latin typeface="Times New Roman" pitchFamily="18" charset="0"/>
                <a:cs typeface="Times New Roman" pitchFamily="18" charset="0"/>
              </a:rPr>
              <a:t>un prolungamento, attraverso cellule</a:t>
            </a:r>
          </a:p>
          <a:p>
            <a:pPr algn="ctr"/>
            <a:r>
              <a:rPr lang="it-IT" sz="1500" dirty="0" err="1" smtClean="0">
                <a:latin typeface="Times New Roman" pitchFamily="18" charset="0"/>
                <a:cs typeface="Times New Roman" pitchFamily="18" charset="0"/>
              </a:rPr>
              <a:t>neurosecretrici</a:t>
            </a:r>
            <a:endParaRPr lang="it-IT" sz="1500" dirty="0">
              <a:latin typeface="Times New Roman" pitchFamily="18" charset="0"/>
              <a:cs typeface="Times New Roman" pitchFamily="18" charset="0"/>
            </a:endParaRPr>
          </a:p>
        </p:txBody>
      </p:sp>
      <p:sp>
        <p:nvSpPr>
          <p:cNvPr id="39" name="Rettangolo 38"/>
          <p:cNvSpPr/>
          <p:nvPr/>
        </p:nvSpPr>
        <p:spPr>
          <a:xfrm>
            <a:off x="357158" y="2857496"/>
            <a:ext cx="2571736" cy="55399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it-IT" sz="1500" dirty="0" smtClean="0">
                <a:latin typeface="Times New Roman" pitchFamily="18" charset="0"/>
                <a:cs typeface="Times New Roman" pitchFamily="18" charset="0"/>
              </a:rPr>
              <a:t>immagazzina e secerne ormoni prodotti dall'ipotalamo:</a:t>
            </a:r>
            <a:endParaRPr lang="it-IT" sz="1500" dirty="0">
              <a:latin typeface="Times New Roman" pitchFamily="18" charset="0"/>
              <a:cs typeface="Times New Roman" pitchFamily="18" charset="0"/>
            </a:endParaRPr>
          </a:p>
        </p:txBody>
      </p:sp>
      <p:sp>
        <p:nvSpPr>
          <p:cNvPr id="40" name="Rettangolo 39"/>
          <p:cNvSpPr/>
          <p:nvPr/>
        </p:nvSpPr>
        <p:spPr>
          <a:xfrm>
            <a:off x="285720" y="3714752"/>
            <a:ext cx="952505" cy="323165"/>
          </a:xfrm>
          <a:prstGeom prst="rect">
            <a:avLst/>
          </a:prstGeom>
        </p:spPr>
        <p:txBody>
          <a:bodyPr wrap="none">
            <a:spAutoFit/>
          </a:bodyPr>
          <a:lstStyle/>
          <a:p>
            <a:r>
              <a:rPr lang="it-IT" sz="1500" dirty="0" err="1" smtClean="0">
                <a:solidFill>
                  <a:srgbClr val="C00000"/>
                </a:solidFill>
                <a:latin typeface="Times New Roman" pitchFamily="18" charset="0"/>
                <a:cs typeface="Times New Roman" pitchFamily="18" charset="0"/>
              </a:rPr>
              <a:t>ossitocina</a:t>
            </a:r>
            <a:endParaRPr lang="it-IT" sz="1500" dirty="0">
              <a:solidFill>
                <a:srgbClr val="C00000"/>
              </a:solidFill>
              <a:latin typeface="Times New Roman" pitchFamily="18" charset="0"/>
              <a:cs typeface="Times New Roman" pitchFamily="18" charset="0"/>
            </a:endParaRPr>
          </a:p>
        </p:txBody>
      </p:sp>
      <p:sp>
        <p:nvSpPr>
          <p:cNvPr id="41" name="Rettangolo 40"/>
          <p:cNvSpPr/>
          <p:nvPr/>
        </p:nvSpPr>
        <p:spPr>
          <a:xfrm>
            <a:off x="1643042" y="3786190"/>
            <a:ext cx="1747594" cy="323165"/>
          </a:xfrm>
          <a:prstGeom prst="rect">
            <a:avLst/>
          </a:prstGeom>
        </p:spPr>
        <p:txBody>
          <a:bodyPr wrap="none">
            <a:spAutoFit/>
          </a:bodyPr>
          <a:lstStyle/>
          <a:p>
            <a:r>
              <a:rPr lang="it-IT" sz="1500" dirty="0" smtClean="0">
                <a:solidFill>
                  <a:srgbClr val="C00000"/>
                </a:solidFill>
                <a:latin typeface="Times New Roman" pitchFamily="18" charset="0"/>
                <a:cs typeface="Times New Roman" pitchFamily="18" charset="0"/>
              </a:rPr>
              <a:t>antidiuretico (ADH)</a:t>
            </a:r>
            <a:endParaRPr lang="it-IT" sz="1500" dirty="0">
              <a:solidFill>
                <a:srgbClr val="C00000"/>
              </a:solidFill>
              <a:latin typeface="Times New Roman" pitchFamily="18" charset="0"/>
              <a:cs typeface="Times New Roman" pitchFamily="18" charset="0"/>
            </a:endParaRPr>
          </a:p>
        </p:txBody>
      </p:sp>
      <p:sp>
        <p:nvSpPr>
          <p:cNvPr id="42" name="Rettangolo 41"/>
          <p:cNvSpPr/>
          <p:nvPr/>
        </p:nvSpPr>
        <p:spPr>
          <a:xfrm>
            <a:off x="0" y="4500570"/>
            <a:ext cx="2643206" cy="784830"/>
          </a:xfrm>
          <a:prstGeom prst="rect">
            <a:avLst/>
          </a:prstGeom>
        </p:spPr>
        <p:txBody>
          <a:bodyPr wrap="square">
            <a:spAutoFit/>
          </a:bodyPr>
          <a:lstStyle/>
          <a:p>
            <a:pPr algn="ctr"/>
            <a:r>
              <a:rPr lang="it-IT" sz="1500" dirty="0" smtClean="0">
                <a:latin typeface="Times New Roman" pitchFamily="18" charset="0"/>
                <a:cs typeface="Times New Roman" pitchFamily="18" charset="0"/>
              </a:rPr>
              <a:t>fa contrarre la muscolatura uterina durante il parto e in seguito le ghiandole mammarie</a:t>
            </a:r>
            <a:endParaRPr lang="it-IT" sz="1500" dirty="0">
              <a:latin typeface="Times New Roman" pitchFamily="18" charset="0"/>
              <a:cs typeface="Times New Roman" pitchFamily="18" charset="0"/>
            </a:endParaRPr>
          </a:p>
        </p:txBody>
      </p:sp>
      <p:sp>
        <p:nvSpPr>
          <p:cNvPr id="43" name="Rettangolo 42"/>
          <p:cNvSpPr/>
          <p:nvPr/>
        </p:nvSpPr>
        <p:spPr>
          <a:xfrm>
            <a:off x="1428728" y="5857892"/>
            <a:ext cx="2286016" cy="784830"/>
          </a:xfrm>
          <a:prstGeom prst="rect">
            <a:avLst/>
          </a:prstGeom>
        </p:spPr>
        <p:txBody>
          <a:bodyPr wrap="square">
            <a:spAutoFit/>
          </a:bodyPr>
          <a:lstStyle/>
          <a:p>
            <a:pPr algn="ctr"/>
            <a:r>
              <a:rPr lang="it-IT" sz="1500" dirty="0" smtClean="0">
                <a:latin typeface="Times New Roman" pitchFamily="18" charset="0"/>
                <a:cs typeface="Times New Roman" pitchFamily="18" charset="0"/>
              </a:rPr>
              <a:t>favorisce il riassorbimento</a:t>
            </a:r>
          </a:p>
          <a:p>
            <a:pPr algn="ctr"/>
            <a:r>
              <a:rPr lang="it-IT" sz="1500" dirty="0" smtClean="0">
                <a:latin typeface="Times New Roman" pitchFamily="18" charset="0"/>
                <a:cs typeface="Times New Roman" pitchFamily="18" charset="0"/>
              </a:rPr>
              <a:t>dell'acqua da parte dei</a:t>
            </a:r>
          </a:p>
          <a:p>
            <a:pPr algn="ctr"/>
            <a:r>
              <a:rPr lang="it-IT" sz="1500" dirty="0" smtClean="0">
                <a:latin typeface="Times New Roman" pitchFamily="18" charset="0"/>
                <a:cs typeface="Times New Roman" pitchFamily="18" charset="0"/>
              </a:rPr>
              <a:t>tubuli renali</a:t>
            </a:r>
            <a:endParaRPr lang="it-IT" sz="1500" dirty="0">
              <a:latin typeface="Times New Roman" pitchFamily="18" charset="0"/>
              <a:cs typeface="Times New Roman" pitchFamily="18" charset="0"/>
            </a:endParaRPr>
          </a:p>
        </p:txBody>
      </p:sp>
      <p:sp>
        <p:nvSpPr>
          <p:cNvPr id="44" name="Rettangolo 43"/>
          <p:cNvSpPr/>
          <p:nvPr/>
        </p:nvSpPr>
        <p:spPr>
          <a:xfrm>
            <a:off x="4000496" y="500042"/>
            <a:ext cx="1163780" cy="369332"/>
          </a:xfrm>
          <a:prstGeom prst="rect">
            <a:avLst/>
          </a:prstGeom>
        </p:spPr>
        <p:txBody>
          <a:bodyPr wrap="none">
            <a:spAutoFit/>
          </a:bodyPr>
          <a:lstStyle/>
          <a:p>
            <a:pPr algn="ctr"/>
            <a:r>
              <a:rPr lang="it-IT" dirty="0" smtClean="0">
                <a:solidFill>
                  <a:schemeClr val="accent2">
                    <a:lumMod val="75000"/>
                  </a:schemeClr>
                </a:solidFill>
                <a:latin typeface="Times New Roman" pitchFamily="18" charset="0"/>
                <a:cs typeface="Times New Roman" pitchFamily="18" charset="0"/>
              </a:rPr>
              <a:t>L’IPOFISI</a:t>
            </a:r>
            <a:endParaRPr lang="it-IT" dirty="0">
              <a:solidFill>
                <a:schemeClr val="accent2">
                  <a:lumMod val="75000"/>
                </a:schemeClr>
              </a:solidFill>
              <a:latin typeface="Times New Roman" pitchFamily="18" charset="0"/>
              <a:cs typeface="Times New Roman" pitchFamily="18" charset="0"/>
            </a:endParaRPr>
          </a:p>
        </p:txBody>
      </p:sp>
      <p:sp>
        <p:nvSpPr>
          <p:cNvPr id="45" name="Rettangolo 44"/>
          <p:cNvSpPr/>
          <p:nvPr/>
        </p:nvSpPr>
        <p:spPr>
          <a:xfrm>
            <a:off x="6072198" y="5715016"/>
            <a:ext cx="920445" cy="323165"/>
          </a:xfrm>
          <a:prstGeom prst="rect">
            <a:avLst/>
          </a:prstGeom>
        </p:spPr>
        <p:txBody>
          <a:bodyPr wrap="square">
            <a:spAutoFit/>
          </a:bodyPr>
          <a:lstStyle/>
          <a:p>
            <a:r>
              <a:rPr lang="it-IT" sz="1500" dirty="0" smtClean="0">
                <a:solidFill>
                  <a:schemeClr val="accent6">
                    <a:lumMod val="75000"/>
                  </a:schemeClr>
                </a:solidFill>
                <a:latin typeface="Times New Roman" pitchFamily="18" charset="0"/>
                <a:cs typeface="Times New Roman" pitchFamily="18" charset="0"/>
              </a:rPr>
              <a:t>endorfine</a:t>
            </a:r>
            <a:endParaRPr lang="it-IT" sz="1500" dirty="0">
              <a:solidFill>
                <a:schemeClr val="accent6">
                  <a:lumMod val="75000"/>
                </a:schemeClr>
              </a:solidFill>
              <a:latin typeface="Times New Roman" pitchFamily="18" charset="0"/>
              <a:cs typeface="Times New Roman" pitchFamily="18" charset="0"/>
            </a:endParaRPr>
          </a:p>
        </p:txBody>
      </p:sp>
      <p:sp>
        <p:nvSpPr>
          <p:cNvPr id="46" name="Rettangolo 45"/>
          <p:cNvSpPr/>
          <p:nvPr/>
        </p:nvSpPr>
        <p:spPr>
          <a:xfrm>
            <a:off x="7715272" y="4857760"/>
            <a:ext cx="1117614" cy="323165"/>
          </a:xfrm>
          <a:prstGeom prst="rect">
            <a:avLst/>
          </a:prstGeom>
        </p:spPr>
        <p:txBody>
          <a:bodyPr wrap="none">
            <a:spAutoFit/>
          </a:bodyPr>
          <a:lstStyle/>
          <a:p>
            <a:r>
              <a:rPr lang="it-IT" sz="1500" dirty="0" smtClean="0">
                <a:latin typeface="Times New Roman" pitchFamily="18" charset="0"/>
                <a:cs typeface="Times New Roman" pitchFamily="18" charset="0"/>
              </a:rPr>
              <a:t>intero corpo</a:t>
            </a:r>
            <a:endParaRPr lang="it-IT" sz="1500" dirty="0">
              <a:latin typeface="Times New Roman" pitchFamily="18" charset="0"/>
              <a:cs typeface="Times New Roman" pitchFamily="18" charset="0"/>
            </a:endParaRPr>
          </a:p>
        </p:txBody>
      </p:sp>
      <p:cxnSp>
        <p:nvCxnSpPr>
          <p:cNvPr id="54" name="Connettore 2 53"/>
          <p:cNvCxnSpPr>
            <a:stCxn id="44" idx="2"/>
            <a:endCxn id="21" idx="0"/>
          </p:cNvCxnSpPr>
          <p:nvPr/>
        </p:nvCxnSpPr>
        <p:spPr>
          <a:xfrm rot="16200000" flipH="1">
            <a:off x="4449372" y="1002387"/>
            <a:ext cx="273610" cy="758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0" name="Connettore 2 59"/>
          <p:cNvCxnSpPr>
            <a:stCxn id="21" idx="1"/>
            <a:endCxn id="37" idx="3"/>
          </p:cNvCxnSpPr>
          <p:nvPr/>
        </p:nvCxnSpPr>
        <p:spPr>
          <a:xfrm rot="10800000" flipV="1">
            <a:off x="2883812" y="1304567"/>
            <a:ext cx="1259560" cy="14287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2" name="Connettore 2 61"/>
          <p:cNvCxnSpPr>
            <a:stCxn id="21" idx="3"/>
            <a:endCxn id="22" idx="1"/>
          </p:cNvCxnSpPr>
          <p:nvPr/>
        </p:nvCxnSpPr>
        <p:spPr>
          <a:xfrm>
            <a:off x="5036565" y="1304567"/>
            <a:ext cx="1178509" cy="14287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6" name="Connettore 2 65"/>
          <p:cNvCxnSpPr>
            <a:stCxn id="22" idx="2"/>
            <a:endCxn id="23" idx="0"/>
          </p:cNvCxnSpPr>
          <p:nvPr/>
        </p:nvCxnSpPr>
        <p:spPr>
          <a:xfrm rot="16200000" flipH="1">
            <a:off x="7331220" y="1723344"/>
            <a:ext cx="248339" cy="197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9" name="Connettore 2 68"/>
          <p:cNvCxnSpPr/>
          <p:nvPr/>
        </p:nvCxnSpPr>
        <p:spPr>
          <a:xfrm rot="16200000" flipH="1">
            <a:off x="1500167" y="1714487"/>
            <a:ext cx="285754" cy="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0" name="Connettore 2 69"/>
          <p:cNvCxnSpPr/>
          <p:nvPr/>
        </p:nvCxnSpPr>
        <p:spPr>
          <a:xfrm rot="16200000" flipH="1">
            <a:off x="1510028" y="2776196"/>
            <a:ext cx="273610" cy="758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1" name="Connettore 2 70"/>
          <p:cNvCxnSpPr>
            <a:stCxn id="39" idx="2"/>
            <a:endCxn id="40" idx="0"/>
          </p:cNvCxnSpPr>
          <p:nvPr/>
        </p:nvCxnSpPr>
        <p:spPr>
          <a:xfrm rot="5400000">
            <a:off x="1050871" y="3122597"/>
            <a:ext cx="303258" cy="88105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2" name="Connettore 2 71"/>
          <p:cNvCxnSpPr>
            <a:stCxn id="39" idx="2"/>
            <a:endCxn id="41" idx="0"/>
          </p:cNvCxnSpPr>
          <p:nvPr/>
        </p:nvCxnSpPr>
        <p:spPr>
          <a:xfrm rot="16200000" flipH="1">
            <a:off x="1892584" y="3161935"/>
            <a:ext cx="374696" cy="87381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3" name="Connettore 2 72"/>
          <p:cNvCxnSpPr/>
          <p:nvPr/>
        </p:nvCxnSpPr>
        <p:spPr>
          <a:xfrm rot="5400000">
            <a:off x="1857360" y="4929196"/>
            <a:ext cx="1714511" cy="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4" name="Connettore 2 73"/>
          <p:cNvCxnSpPr/>
          <p:nvPr/>
        </p:nvCxnSpPr>
        <p:spPr>
          <a:xfrm rot="16200000" flipH="1">
            <a:off x="571472" y="4286256"/>
            <a:ext cx="428630"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5" name="Connettore 2 74"/>
          <p:cNvCxnSpPr>
            <a:stCxn id="23" idx="2"/>
            <a:endCxn id="24" idx="0"/>
          </p:cNvCxnSpPr>
          <p:nvPr/>
        </p:nvCxnSpPr>
        <p:spPr>
          <a:xfrm rot="5400000">
            <a:off x="7293069" y="3471144"/>
            <a:ext cx="308622" cy="3571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1" name="Connettore 2 90"/>
          <p:cNvCxnSpPr>
            <a:stCxn id="29" idx="2"/>
            <a:endCxn id="30" idx="0"/>
          </p:cNvCxnSpPr>
          <p:nvPr/>
        </p:nvCxnSpPr>
        <p:spPr>
          <a:xfrm rot="5400000">
            <a:off x="4709857" y="5271552"/>
            <a:ext cx="176901" cy="28139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2" name="Connettore 2 91"/>
          <p:cNvCxnSpPr>
            <a:stCxn id="24" idx="2"/>
            <a:endCxn id="29" idx="0"/>
          </p:cNvCxnSpPr>
          <p:nvPr/>
        </p:nvCxnSpPr>
        <p:spPr>
          <a:xfrm rot="5400000">
            <a:off x="5782601" y="3353717"/>
            <a:ext cx="803324" cy="249051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3" name="Connettore 2 92"/>
          <p:cNvCxnSpPr>
            <a:stCxn id="27" idx="2"/>
            <a:endCxn id="28" idx="0"/>
          </p:cNvCxnSpPr>
          <p:nvPr/>
        </p:nvCxnSpPr>
        <p:spPr>
          <a:xfrm rot="5400000">
            <a:off x="4540062" y="4367444"/>
            <a:ext cx="248339" cy="179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5" name="Connettore 2 94"/>
          <p:cNvCxnSpPr>
            <a:stCxn id="25" idx="2"/>
            <a:endCxn id="26" idx="0"/>
          </p:cNvCxnSpPr>
          <p:nvPr/>
        </p:nvCxnSpPr>
        <p:spPr>
          <a:xfrm rot="16200000" flipH="1">
            <a:off x="4775092" y="3218251"/>
            <a:ext cx="248339" cy="3028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2" name="Connettore 2 131"/>
          <p:cNvCxnSpPr>
            <a:stCxn id="31" idx="2"/>
            <a:endCxn id="32" idx="0"/>
          </p:cNvCxnSpPr>
          <p:nvPr/>
        </p:nvCxnSpPr>
        <p:spPr>
          <a:xfrm rot="5400000">
            <a:off x="4865714" y="6139768"/>
            <a:ext cx="176901" cy="25947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3" name="Connettore 2 132"/>
          <p:cNvCxnSpPr>
            <a:stCxn id="24" idx="2"/>
            <a:endCxn id="31" idx="3"/>
          </p:cNvCxnSpPr>
          <p:nvPr/>
        </p:nvCxnSpPr>
        <p:spPr>
          <a:xfrm rot="5400000">
            <a:off x="5744458" y="4334412"/>
            <a:ext cx="1822163" cy="15479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4" name="Connettore 2 133"/>
          <p:cNvCxnSpPr>
            <a:stCxn id="24" idx="2"/>
            <a:endCxn id="45" idx="0"/>
          </p:cNvCxnSpPr>
          <p:nvPr/>
        </p:nvCxnSpPr>
        <p:spPr>
          <a:xfrm rot="5400000">
            <a:off x="6222119" y="4507615"/>
            <a:ext cx="1517704" cy="89709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1" name="Connettore 2 140"/>
          <p:cNvCxnSpPr>
            <a:stCxn id="33" idx="2"/>
            <a:endCxn id="46" idx="0"/>
          </p:cNvCxnSpPr>
          <p:nvPr/>
        </p:nvCxnSpPr>
        <p:spPr>
          <a:xfrm rot="5400000">
            <a:off x="8186096" y="4768843"/>
            <a:ext cx="176901" cy="93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2" name="Connettore 2 141"/>
          <p:cNvCxnSpPr>
            <a:stCxn id="24" idx="2"/>
            <a:endCxn id="33" idx="0"/>
          </p:cNvCxnSpPr>
          <p:nvPr/>
        </p:nvCxnSpPr>
        <p:spPr>
          <a:xfrm rot="16200000" flipH="1">
            <a:off x="7772075" y="3854757"/>
            <a:ext cx="160382" cy="8454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3" name="Connettore 2 142"/>
          <p:cNvCxnSpPr>
            <a:stCxn id="45" idx="2"/>
            <a:endCxn id="36" idx="0"/>
          </p:cNvCxnSpPr>
          <p:nvPr/>
        </p:nvCxnSpPr>
        <p:spPr>
          <a:xfrm rot="5400000">
            <a:off x="6383714" y="6155294"/>
            <a:ext cx="265821" cy="315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5" name="Connettore 2 154"/>
          <p:cNvCxnSpPr>
            <a:stCxn id="24" idx="2"/>
            <a:endCxn id="35" idx="0"/>
          </p:cNvCxnSpPr>
          <p:nvPr/>
        </p:nvCxnSpPr>
        <p:spPr>
          <a:xfrm rot="16200000" flipH="1">
            <a:off x="6996907" y="4629925"/>
            <a:ext cx="1160514" cy="2952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9" name="Connettore 2 158"/>
          <p:cNvCxnSpPr>
            <a:stCxn id="35" idx="2"/>
            <a:endCxn id="34" idx="0"/>
          </p:cNvCxnSpPr>
          <p:nvPr/>
        </p:nvCxnSpPr>
        <p:spPr>
          <a:xfrm rot="16200000" flipH="1">
            <a:off x="7899474" y="5506324"/>
            <a:ext cx="176901" cy="52623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3" name="Connettore 4 162"/>
          <p:cNvCxnSpPr>
            <a:stCxn id="24" idx="2"/>
            <a:endCxn id="25" idx="0"/>
          </p:cNvCxnSpPr>
          <p:nvPr/>
        </p:nvCxnSpPr>
        <p:spPr>
          <a:xfrm rot="5400000" flipH="1">
            <a:off x="5451193" y="2218985"/>
            <a:ext cx="1411254" cy="2545400"/>
          </a:xfrm>
          <a:prstGeom prst="bentConnector5">
            <a:avLst>
              <a:gd name="adj1" fmla="val -1472"/>
              <a:gd name="adj2" fmla="val 62112"/>
              <a:gd name="adj3" fmla="val 116198"/>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1" name="Connettore 2 170"/>
          <p:cNvCxnSpPr>
            <a:endCxn id="27" idx="0"/>
          </p:cNvCxnSpPr>
          <p:nvPr/>
        </p:nvCxnSpPr>
        <p:spPr>
          <a:xfrm rot="10800000">
            <a:off x="4673188" y="3929066"/>
            <a:ext cx="1184697"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0" fill="hold"/>
                                        <p:tgtEl>
                                          <p:spTgt spid="44"/>
                                        </p:tgtEl>
                                        <p:attrNameLst>
                                          <p:attrName>ppt_x</p:attrName>
                                        </p:attrNameLst>
                                      </p:cBhvr>
                                      <p:tavLst>
                                        <p:tav tm="0">
                                          <p:val>
                                            <p:strVal val="#ppt_x"/>
                                          </p:val>
                                        </p:tav>
                                        <p:tav tm="100000">
                                          <p:val>
                                            <p:strVal val="#ppt_x"/>
                                          </p:val>
                                        </p:tav>
                                      </p:tavLst>
                                    </p:anim>
                                    <p:anim calcmode="lin" valueType="num">
                                      <p:cBhvr additive="base">
                                        <p:cTn id="8" dur="5000" fill="hold"/>
                                        <p:tgtEl>
                                          <p:spTgt spid="44"/>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4"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0" fill="hold"/>
                                        <p:tgtEl>
                                          <p:spTgt spid="21"/>
                                        </p:tgtEl>
                                        <p:attrNameLst>
                                          <p:attrName>ppt_x</p:attrName>
                                        </p:attrNameLst>
                                      </p:cBhvr>
                                      <p:tavLst>
                                        <p:tav tm="0">
                                          <p:val>
                                            <p:strVal val="#ppt_x"/>
                                          </p:val>
                                        </p:tav>
                                        <p:tav tm="100000">
                                          <p:val>
                                            <p:strVal val="#ppt_x"/>
                                          </p:val>
                                        </p:tav>
                                      </p:tavLst>
                                    </p:anim>
                                    <p:anim calcmode="lin" valueType="num">
                                      <p:cBhvr additive="base">
                                        <p:cTn id="13" dur="5000" fill="hold"/>
                                        <p:tgtEl>
                                          <p:spTgt spid="21"/>
                                        </p:tgtEl>
                                        <p:attrNameLst>
                                          <p:attrName>ppt_y</p:attrName>
                                        </p:attrNameLst>
                                      </p:cBhvr>
                                      <p:tavLst>
                                        <p:tav tm="0">
                                          <p:val>
                                            <p:strVal val="1+#ppt_h/2"/>
                                          </p:val>
                                        </p:tav>
                                        <p:tav tm="100000">
                                          <p:val>
                                            <p:strVal val="#ppt_y"/>
                                          </p:val>
                                        </p:tav>
                                      </p:tavLst>
                                    </p:anim>
                                  </p:childTnLst>
                                </p:cTn>
                              </p:par>
                              <p:par>
                                <p:cTn id="14" presetID="7" presetClass="entr" presetSubtype="8"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5000" fill="hold"/>
                                        <p:tgtEl>
                                          <p:spTgt spid="54"/>
                                        </p:tgtEl>
                                        <p:attrNameLst>
                                          <p:attrName>ppt_x</p:attrName>
                                        </p:attrNameLst>
                                      </p:cBhvr>
                                      <p:tavLst>
                                        <p:tav tm="0">
                                          <p:val>
                                            <p:strVal val="0-#ppt_w/2"/>
                                          </p:val>
                                        </p:tav>
                                        <p:tav tm="100000">
                                          <p:val>
                                            <p:strVal val="#ppt_x"/>
                                          </p:val>
                                        </p:tav>
                                      </p:tavLst>
                                    </p:anim>
                                    <p:anim calcmode="lin" valueType="num">
                                      <p:cBhvr additive="base">
                                        <p:cTn id="17" dur="5000" fill="hold"/>
                                        <p:tgtEl>
                                          <p:spTgt spid="54"/>
                                        </p:tgtEl>
                                        <p:attrNameLst>
                                          <p:attrName>ppt_y</p:attrName>
                                        </p:attrNameLst>
                                      </p:cBhvr>
                                      <p:tavLst>
                                        <p:tav tm="0">
                                          <p:val>
                                            <p:strVal val="#ppt_y"/>
                                          </p:val>
                                        </p:tav>
                                        <p:tav tm="100000">
                                          <p:val>
                                            <p:strVal val="#ppt_y"/>
                                          </p:val>
                                        </p:tav>
                                      </p:tavLst>
                                    </p:anim>
                                  </p:childTnLst>
                                </p:cTn>
                              </p:par>
                              <p:par>
                                <p:cTn id="18" presetID="7" presetClass="entr" presetSubtype="2"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0" fill="hold"/>
                                        <p:tgtEl>
                                          <p:spTgt spid="37"/>
                                        </p:tgtEl>
                                        <p:attrNameLst>
                                          <p:attrName>ppt_x</p:attrName>
                                        </p:attrNameLst>
                                      </p:cBhvr>
                                      <p:tavLst>
                                        <p:tav tm="0">
                                          <p:val>
                                            <p:strVal val="1+#ppt_w/2"/>
                                          </p:val>
                                        </p:tav>
                                        <p:tav tm="100000">
                                          <p:val>
                                            <p:strVal val="#ppt_x"/>
                                          </p:val>
                                        </p:tav>
                                      </p:tavLst>
                                    </p:anim>
                                    <p:anim calcmode="lin" valueType="num">
                                      <p:cBhvr additive="base">
                                        <p:cTn id="21" dur="5000" fill="hold"/>
                                        <p:tgtEl>
                                          <p:spTgt spid="37"/>
                                        </p:tgtEl>
                                        <p:attrNameLst>
                                          <p:attrName>ppt_y</p:attrName>
                                        </p:attrNameLst>
                                      </p:cBhvr>
                                      <p:tavLst>
                                        <p:tav tm="0">
                                          <p:val>
                                            <p:strVal val="#ppt_y"/>
                                          </p:val>
                                        </p:tav>
                                        <p:tav tm="100000">
                                          <p:val>
                                            <p:strVal val="#ppt_y"/>
                                          </p:val>
                                        </p:tav>
                                      </p:tavLst>
                                    </p:anim>
                                  </p:childTnLst>
                                </p:cTn>
                              </p:par>
                              <p:par>
                                <p:cTn id="22" presetID="7" presetClass="entr" presetSubtype="8"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0" fill="hold"/>
                                        <p:tgtEl>
                                          <p:spTgt spid="22"/>
                                        </p:tgtEl>
                                        <p:attrNameLst>
                                          <p:attrName>ppt_x</p:attrName>
                                        </p:attrNameLst>
                                      </p:cBhvr>
                                      <p:tavLst>
                                        <p:tav tm="0">
                                          <p:val>
                                            <p:strVal val="0-#ppt_w/2"/>
                                          </p:val>
                                        </p:tav>
                                        <p:tav tm="100000">
                                          <p:val>
                                            <p:strVal val="#ppt_x"/>
                                          </p:val>
                                        </p:tav>
                                      </p:tavLst>
                                    </p:anim>
                                    <p:anim calcmode="lin" valueType="num">
                                      <p:cBhvr additive="base">
                                        <p:cTn id="25" dur="5000" fill="hold"/>
                                        <p:tgtEl>
                                          <p:spTgt spid="22"/>
                                        </p:tgtEl>
                                        <p:attrNameLst>
                                          <p:attrName>ppt_y</p:attrName>
                                        </p:attrNameLst>
                                      </p:cBhvr>
                                      <p:tavLst>
                                        <p:tav tm="0">
                                          <p:val>
                                            <p:strVal val="#ppt_y"/>
                                          </p:val>
                                        </p:tav>
                                        <p:tav tm="100000">
                                          <p:val>
                                            <p:strVal val="#ppt_y"/>
                                          </p:val>
                                        </p:tav>
                                      </p:tavLst>
                                    </p:anim>
                                  </p:childTnLst>
                                </p:cTn>
                              </p:par>
                              <p:par>
                                <p:cTn id="26" presetID="7" presetClass="entr" presetSubtype="8" fill="hold" nodeType="withEffect">
                                  <p:stCondLst>
                                    <p:cond delay="0"/>
                                  </p:stCondLst>
                                  <p:childTnLst>
                                    <p:set>
                                      <p:cBhvr>
                                        <p:cTn id="27" dur="1" fill="hold">
                                          <p:stCondLst>
                                            <p:cond delay="0"/>
                                          </p:stCondLst>
                                        </p:cTn>
                                        <p:tgtEl>
                                          <p:spTgt spid="60"/>
                                        </p:tgtEl>
                                        <p:attrNameLst>
                                          <p:attrName>style.visibility</p:attrName>
                                        </p:attrNameLst>
                                      </p:cBhvr>
                                      <p:to>
                                        <p:strVal val="visible"/>
                                      </p:to>
                                    </p:set>
                                    <p:anim calcmode="lin" valueType="num">
                                      <p:cBhvr additive="base">
                                        <p:cTn id="28" dur="5000" fill="hold"/>
                                        <p:tgtEl>
                                          <p:spTgt spid="60"/>
                                        </p:tgtEl>
                                        <p:attrNameLst>
                                          <p:attrName>ppt_x</p:attrName>
                                        </p:attrNameLst>
                                      </p:cBhvr>
                                      <p:tavLst>
                                        <p:tav tm="0">
                                          <p:val>
                                            <p:strVal val="0-#ppt_w/2"/>
                                          </p:val>
                                        </p:tav>
                                        <p:tav tm="100000">
                                          <p:val>
                                            <p:strVal val="#ppt_x"/>
                                          </p:val>
                                        </p:tav>
                                      </p:tavLst>
                                    </p:anim>
                                    <p:anim calcmode="lin" valueType="num">
                                      <p:cBhvr additive="base">
                                        <p:cTn id="29" dur="5000" fill="hold"/>
                                        <p:tgtEl>
                                          <p:spTgt spid="60"/>
                                        </p:tgtEl>
                                        <p:attrNameLst>
                                          <p:attrName>ppt_y</p:attrName>
                                        </p:attrNameLst>
                                      </p:cBhvr>
                                      <p:tavLst>
                                        <p:tav tm="0">
                                          <p:val>
                                            <p:strVal val="#ppt_y"/>
                                          </p:val>
                                        </p:tav>
                                        <p:tav tm="100000">
                                          <p:val>
                                            <p:strVal val="#ppt_y"/>
                                          </p:val>
                                        </p:tav>
                                      </p:tavLst>
                                    </p:anim>
                                  </p:childTnLst>
                                </p:cTn>
                              </p:par>
                              <p:par>
                                <p:cTn id="30" presetID="7" presetClass="entr" presetSubtype="2" fill="hold" nodeType="withEffect">
                                  <p:stCondLst>
                                    <p:cond delay="0"/>
                                  </p:stCondLst>
                                  <p:childTnLst>
                                    <p:set>
                                      <p:cBhvr>
                                        <p:cTn id="31" dur="1" fill="hold">
                                          <p:stCondLst>
                                            <p:cond delay="0"/>
                                          </p:stCondLst>
                                        </p:cTn>
                                        <p:tgtEl>
                                          <p:spTgt spid="62"/>
                                        </p:tgtEl>
                                        <p:attrNameLst>
                                          <p:attrName>style.visibility</p:attrName>
                                        </p:attrNameLst>
                                      </p:cBhvr>
                                      <p:to>
                                        <p:strVal val="visible"/>
                                      </p:to>
                                    </p:set>
                                    <p:anim calcmode="lin" valueType="num">
                                      <p:cBhvr additive="base">
                                        <p:cTn id="32" dur="5000" fill="hold"/>
                                        <p:tgtEl>
                                          <p:spTgt spid="62"/>
                                        </p:tgtEl>
                                        <p:attrNameLst>
                                          <p:attrName>ppt_x</p:attrName>
                                        </p:attrNameLst>
                                      </p:cBhvr>
                                      <p:tavLst>
                                        <p:tav tm="0">
                                          <p:val>
                                            <p:strVal val="1+#ppt_w/2"/>
                                          </p:val>
                                        </p:tav>
                                        <p:tav tm="100000">
                                          <p:val>
                                            <p:strVal val="#ppt_x"/>
                                          </p:val>
                                        </p:tav>
                                      </p:tavLst>
                                    </p:anim>
                                    <p:anim calcmode="lin" valueType="num">
                                      <p:cBhvr additive="base">
                                        <p:cTn id="33" dur="5000" fill="hold"/>
                                        <p:tgtEl>
                                          <p:spTgt spid="62"/>
                                        </p:tgtEl>
                                        <p:attrNameLst>
                                          <p:attrName>ppt_y</p:attrName>
                                        </p:attrNameLst>
                                      </p:cBhvr>
                                      <p:tavLst>
                                        <p:tav tm="0">
                                          <p:val>
                                            <p:strVal val="#ppt_y"/>
                                          </p:val>
                                        </p:tav>
                                        <p:tav tm="100000">
                                          <p:val>
                                            <p:strVal val="#ppt_y"/>
                                          </p:val>
                                        </p:tav>
                                      </p:tavLst>
                                    </p:anim>
                                  </p:childTnLst>
                                </p:cTn>
                              </p:par>
                            </p:childTnLst>
                          </p:cTn>
                        </p:par>
                        <p:par>
                          <p:cTn id="34" fill="hold">
                            <p:stCondLst>
                              <p:cond delay="10000"/>
                            </p:stCondLst>
                            <p:childTnLst>
                              <p:par>
                                <p:cTn id="35" presetID="7" presetClass="entr" presetSubtype="8" fill="hold" nodeType="afterEffect">
                                  <p:stCondLst>
                                    <p:cond delay="0"/>
                                  </p:stCondLst>
                                  <p:childTnLst>
                                    <p:set>
                                      <p:cBhvr>
                                        <p:cTn id="36" dur="1" fill="hold">
                                          <p:stCondLst>
                                            <p:cond delay="0"/>
                                          </p:stCondLst>
                                        </p:cTn>
                                        <p:tgtEl>
                                          <p:spTgt spid="69"/>
                                        </p:tgtEl>
                                        <p:attrNameLst>
                                          <p:attrName>style.visibility</p:attrName>
                                        </p:attrNameLst>
                                      </p:cBhvr>
                                      <p:to>
                                        <p:strVal val="visible"/>
                                      </p:to>
                                    </p:set>
                                    <p:anim calcmode="lin" valueType="num">
                                      <p:cBhvr additive="base">
                                        <p:cTn id="37" dur="5000" fill="hold"/>
                                        <p:tgtEl>
                                          <p:spTgt spid="69"/>
                                        </p:tgtEl>
                                        <p:attrNameLst>
                                          <p:attrName>ppt_x</p:attrName>
                                        </p:attrNameLst>
                                      </p:cBhvr>
                                      <p:tavLst>
                                        <p:tav tm="0">
                                          <p:val>
                                            <p:strVal val="0-#ppt_w/2"/>
                                          </p:val>
                                        </p:tav>
                                        <p:tav tm="100000">
                                          <p:val>
                                            <p:strVal val="#ppt_x"/>
                                          </p:val>
                                        </p:tav>
                                      </p:tavLst>
                                    </p:anim>
                                    <p:anim calcmode="lin" valueType="num">
                                      <p:cBhvr additive="base">
                                        <p:cTn id="38" dur="5000" fill="hold"/>
                                        <p:tgtEl>
                                          <p:spTgt spid="69"/>
                                        </p:tgtEl>
                                        <p:attrNameLst>
                                          <p:attrName>ppt_y</p:attrName>
                                        </p:attrNameLst>
                                      </p:cBhvr>
                                      <p:tavLst>
                                        <p:tav tm="0">
                                          <p:val>
                                            <p:strVal val="#ppt_y"/>
                                          </p:val>
                                        </p:tav>
                                        <p:tav tm="100000">
                                          <p:val>
                                            <p:strVal val="#ppt_y"/>
                                          </p:val>
                                        </p:tav>
                                      </p:tavLst>
                                    </p:anim>
                                  </p:childTnLst>
                                </p:cTn>
                              </p:par>
                              <p:par>
                                <p:cTn id="39" presetID="7" presetClass="entr" presetSubtype="2" fill="hold" nodeType="with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additive="base">
                                        <p:cTn id="41" dur="5000" fill="hold"/>
                                        <p:tgtEl>
                                          <p:spTgt spid="66"/>
                                        </p:tgtEl>
                                        <p:attrNameLst>
                                          <p:attrName>ppt_x</p:attrName>
                                        </p:attrNameLst>
                                      </p:cBhvr>
                                      <p:tavLst>
                                        <p:tav tm="0">
                                          <p:val>
                                            <p:strVal val="1+#ppt_w/2"/>
                                          </p:val>
                                        </p:tav>
                                        <p:tav tm="100000">
                                          <p:val>
                                            <p:strVal val="#ppt_x"/>
                                          </p:val>
                                        </p:tav>
                                      </p:tavLst>
                                    </p:anim>
                                    <p:anim calcmode="lin" valueType="num">
                                      <p:cBhvr additive="base">
                                        <p:cTn id="42" dur="5000" fill="hold"/>
                                        <p:tgtEl>
                                          <p:spTgt spid="66"/>
                                        </p:tgtEl>
                                        <p:attrNameLst>
                                          <p:attrName>ppt_y</p:attrName>
                                        </p:attrNameLst>
                                      </p:cBhvr>
                                      <p:tavLst>
                                        <p:tav tm="0">
                                          <p:val>
                                            <p:strVal val="#ppt_y"/>
                                          </p:val>
                                        </p:tav>
                                        <p:tav tm="100000">
                                          <p:val>
                                            <p:strVal val="#ppt_y"/>
                                          </p:val>
                                        </p:tav>
                                      </p:tavLst>
                                    </p:anim>
                                  </p:childTnLst>
                                </p:cTn>
                              </p:par>
                              <p:par>
                                <p:cTn id="43" presetID="7" presetClass="entr" presetSubtype="8"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0" fill="hold"/>
                                        <p:tgtEl>
                                          <p:spTgt spid="38"/>
                                        </p:tgtEl>
                                        <p:attrNameLst>
                                          <p:attrName>ppt_x</p:attrName>
                                        </p:attrNameLst>
                                      </p:cBhvr>
                                      <p:tavLst>
                                        <p:tav tm="0">
                                          <p:val>
                                            <p:strVal val="0-#ppt_w/2"/>
                                          </p:val>
                                        </p:tav>
                                        <p:tav tm="100000">
                                          <p:val>
                                            <p:strVal val="#ppt_x"/>
                                          </p:val>
                                        </p:tav>
                                      </p:tavLst>
                                    </p:anim>
                                    <p:anim calcmode="lin" valueType="num">
                                      <p:cBhvr additive="base">
                                        <p:cTn id="46" dur="5000" fill="hold"/>
                                        <p:tgtEl>
                                          <p:spTgt spid="38"/>
                                        </p:tgtEl>
                                        <p:attrNameLst>
                                          <p:attrName>ppt_y</p:attrName>
                                        </p:attrNameLst>
                                      </p:cBhvr>
                                      <p:tavLst>
                                        <p:tav tm="0">
                                          <p:val>
                                            <p:strVal val="#ppt_y"/>
                                          </p:val>
                                        </p:tav>
                                        <p:tav tm="100000">
                                          <p:val>
                                            <p:strVal val="#ppt_y"/>
                                          </p:val>
                                        </p:tav>
                                      </p:tavLst>
                                    </p:anim>
                                  </p:childTnLst>
                                </p:cTn>
                              </p:par>
                              <p:par>
                                <p:cTn id="47" presetID="7" presetClass="entr" presetSubtype="2"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0" fill="hold"/>
                                        <p:tgtEl>
                                          <p:spTgt spid="23"/>
                                        </p:tgtEl>
                                        <p:attrNameLst>
                                          <p:attrName>ppt_x</p:attrName>
                                        </p:attrNameLst>
                                      </p:cBhvr>
                                      <p:tavLst>
                                        <p:tav tm="0">
                                          <p:val>
                                            <p:strVal val="1+#ppt_w/2"/>
                                          </p:val>
                                        </p:tav>
                                        <p:tav tm="100000">
                                          <p:val>
                                            <p:strVal val="#ppt_x"/>
                                          </p:val>
                                        </p:tav>
                                      </p:tavLst>
                                    </p:anim>
                                    <p:anim calcmode="lin" valueType="num">
                                      <p:cBhvr additive="base">
                                        <p:cTn id="50" dur="5000" fill="hold"/>
                                        <p:tgtEl>
                                          <p:spTgt spid="23"/>
                                        </p:tgtEl>
                                        <p:attrNameLst>
                                          <p:attrName>ppt_y</p:attrName>
                                        </p:attrNameLst>
                                      </p:cBhvr>
                                      <p:tavLst>
                                        <p:tav tm="0">
                                          <p:val>
                                            <p:strVal val="#ppt_y"/>
                                          </p:val>
                                        </p:tav>
                                        <p:tav tm="100000">
                                          <p:val>
                                            <p:strVal val="#ppt_y"/>
                                          </p:val>
                                        </p:tav>
                                      </p:tavLst>
                                    </p:anim>
                                  </p:childTnLst>
                                </p:cTn>
                              </p:par>
                            </p:childTnLst>
                          </p:cTn>
                        </p:par>
                        <p:par>
                          <p:cTn id="51" fill="hold">
                            <p:stCondLst>
                              <p:cond delay="15000"/>
                            </p:stCondLst>
                            <p:childTnLst>
                              <p:par>
                                <p:cTn id="52" presetID="52" presetClass="entr" presetSubtype="0"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Scale>
                                      <p:cBhvr>
                                        <p:cTn id="54"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70"/>
                                        </p:tgtEl>
                                        <p:attrNameLst>
                                          <p:attrName>ppt_x</p:attrName>
                                          <p:attrName>ppt_y</p:attrName>
                                        </p:attrNameLst>
                                      </p:cBhvr>
                                    </p:animMotion>
                                    <p:animEffect transition="in" filter="fade">
                                      <p:cBhvr>
                                        <p:cTn id="56" dur="1000"/>
                                        <p:tgtEl>
                                          <p:spTgt spid="70"/>
                                        </p:tgtEl>
                                      </p:cBhvr>
                                    </p:animEffect>
                                  </p:childTnLst>
                                </p:cTn>
                              </p:par>
                              <p:par>
                                <p:cTn id="57" presetID="52" presetClass="entr" presetSubtype="0" fill="hold" nodeType="withEffect">
                                  <p:stCondLst>
                                    <p:cond delay="0"/>
                                  </p:stCondLst>
                                  <p:childTnLst>
                                    <p:set>
                                      <p:cBhvr>
                                        <p:cTn id="58" dur="1" fill="hold">
                                          <p:stCondLst>
                                            <p:cond delay="0"/>
                                          </p:stCondLst>
                                        </p:cTn>
                                        <p:tgtEl>
                                          <p:spTgt spid="75"/>
                                        </p:tgtEl>
                                        <p:attrNameLst>
                                          <p:attrName>style.visibility</p:attrName>
                                        </p:attrNameLst>
                                      </p:cBhvr>
                                      <p:to>
                                        <p:strVal val="visible"/>
                                      </p:to>
                                    </p:set>
                                    <p:animScale>
                                      <p:cBhvr>
                                        <p:cTn id="59" dur="1000" decel="50000" fill="hold">
                                          <p:stCondLst>
                                            <p:cond delay="0"/>
                                          </p:stCondLst>
                                        </p:cTn>
                                        <p:tgtEl>
                                          <p:spTgt spid="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75"/>
                                        </p:tgtEl>
                                        <p:attrNameLst>
                                          <p:attrName>ppt_x</p:attrName>
                                          <p:attrName>ppt_y</p:attrName>
                                        </p:attrNameLst>
                                      </p:cBhvr>
                                    </p:animMotion>
                                    <p:animEffect transition="in" filter="fade">
                                      <p:cBhvr>
                                        <p:cTn id="61" dur="1000"/>
                                        <p:tgtEl>
                                          <p:spTgt spid="75"/>
                                        </p:tgtEl>
                                      </p:cBhvr>
                                    </p:animEffect>
                                  </p:childTnLst>
                                </p:cTn>
                              </p:par>
                              <p:par>
                                <p:cTn id="62" presetID="7" presetClass="entr" presetSubtype="4" fill="hold" grpId="0" nodeType="withEffect">
                                  <p:stCondLst>
                                    <p:cond delay="0"/>
                                  </p:stCondLst>
                                  <p:childTnLst>
                                    <p:set>
                                      <p:cBhvr>
                                        <p:cTn id="63" dur="1" fill="hold">
                                          <p:stCondLst>
                                            <p:cond delay="0"/>
                                          </p:stCondLst>
                                        </p:cTn>
                                        <p:tgtEl>
                                          <p:spTgt spid="39"/>
                                        </p:tgtEl>
                                        <p:attrNameLst>
                                          <p:attrName>style.visibility</p:attrName>
                                        </p:attrNameLst>
                                      </p:cBhvr>
                                      <p:to>
                                        <p:strVal val="visible"/>
                                      </p:to>
                                    </p:set>
                                    <p:anim calcmode="lin" valueType="num">
                                      <p:cBhvr additive="base">
                                        <p:cTn id="64" dur="5000" fill="hold"/>
                                        <p:tgtEl>
                                          <p:spTgt spid="39"/>
                                        </p:tgtEl>
                                        <p:attrNameLst>
                                          <p:attrName>ppt_x</p:attrName>
                                        </p:attrNameLst>
                                      </p:cBhvr>
                                      <p:tavLst>
                                        <p:tav tm="0">
                                          <p:val>
                                            <p:strVal val="#ppt_x"/>
                                          </p:val>
                                        </p:tav>
                                        <p:tav tm="100000">
                                          <p:val>
                                            <p:strVal val="#ppt_x"/>
                                          </p:val>
                                        </p:tav>
                                      </p:tavLst>
                                    </p:anim>
                                    <p:anim calcmode="lin" valueType="num">
                                      <p:cBhvr additive="base">
                                        <p:cTn id="65" dur="5000" fill="hold"/>
                                        <p:tgtEl>
                                          <p:spTgt spid="39"/>
                                        </p:tgtEl>
                                        <p:attrNameLst>
                                          <p:attrName>ppt_y</p:attrName>
                                        </p:attrNameLst>
                                      </p:cBhvr>
                                      <p:tavLst>
                                        <p:tav tm="0">
                                          <p:val>
                                            <p:strVal val="1+#ppt_h/2"/>
                                          </p:val>
                                        </p:tav>
                                        <p:tav tm="100000">
                                          <p:val>
                                            <p:strVal val="#ppt_y"/>
                                          </p:val>
                                        </p:tav>
                                      </p:tavLst>
                                    </p:anim>
                                  </p:childTnLst>
                                </p:cTn>
                              </p:par>
                              <p:par>
                                <p:cTn id="66" presetID="7" presetClass="entr" presetSubtype="4"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additive="base">
                                        <p:cTn id="68" dur="5000" fill="hold"/>
                                        <p:tgtEl>
                                          <p:spTgt spid="24"/>
                                        </p:tgtEl>
                                        <p:attrNameLst>
                                          <p:attrName>ppt_x</p:attrName>
                                        </p:attrNameLst>
                                      </p:cBhvr>
                                      <p:tavLst>
                                        <p:tav tm="0">
                                          <p:val>
                                            <p:strVal val="#ppt_x"/>
                                          </p:val>
                                        </p:tav>
                                        <p:tav tm="100000">
                                          <p:val>
                                            <p:strVal val="#ppt_x"/>
                                          </p:val>
                                        </p:tav>
                                      </p:tavLst>
                                    </p:anim>
                                    <p:anim calcmode="lin" valueType="num">
                                      <p:cBhvr additive="base">
                                        <p:cTn id="69" dur="5000" fill="hold"/>
                                        <p:tgtEl>
                                          <p:spTgt spid="24"/>
                                        </p:tgtEl>
                                        <p:attrNameLst>
                                          <p:attrName>ppt_y</p:attrName>
                                        </p:attrNameLst>
                                      </p:cBhvr>
                                      <p:tavLst>
                                        <p:tav tm="0">
                                          <p:val>
                                            <p:strVal val="1+#ppt_h/2"/>
                                          </p:val>
                                        </p:tav>
                                        <p:tav tm="100000">
                                          <p:val>
                                            <p:strVal val="#ppt_y"/>
                                          </p:val>
                                        </p:tav>
                                      </p:tavLst>
                                    </p:anim>
                                  </p:childTnLst>
                                </p:cTn>
                              </p:par>
                            </p:childTnLst>
                          </p:cTn>
                        </p:par>
                        <p:par>
                          <p:cTn id="70" fill="hold">
                            <p:stCondLst>
                              <p:cond delay="20000"/>
                            </p:stCondLst>
                            <p:childTnLst>
                              <p:par>
                                <p:cTn id="71" presetID="49" presetClass="entr" presetSubtype="0" decel="100000"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2000" fill="hold"/>
                                        <p:tgtEl>
                                          <p:spTgt spid="40"/>
                                        </p:tgtEl>
                                        <p:attrNameLst>
                                          <p:attrName>ppt_w</p:attrName>
                                        </p:attrNameLst>
                                      </p:cBhvr>
                                      <p:tavLst>
                                        <p:tav tm="0">
                                          <p:val>
                                            <p:fltVal val="0"/>
                                          </p:val>
                                        </p:tav>
                                        <p:tav tm="100000">
                                          <p:val>
                                            <p:strVal val="#ppt_w"/>
                                          </p:val>
                                        </p:tav>
                                      </p:tavLst>
                                    </p:anim>
                                    <p:anim calcmode="lin" valueType="num">
                                      <p:cBhvr>
                                        <p:cTn id="74" dur="2000" fill="hold"/>
                                        <p:tgtEl>
                                          <p:spTgt spid="40"/>
                                        </p:tgtEl>
                                        <p:attrNameLst>
                                          <p:attrName>ppt_h</p:attrName>
                                        </p:attrNameLst>
                                      </p:cBhvr>
                                      <p:tavLst>
                                        <p:tav tm="0">
                                          <p:val>
                                            <p:fltVal val="0"/>
                                          </p:val>
                                        </p:tav>
                                        <p:tav tm="100000">
                                          <p:val>
                                            <p:strVal val="#ppt_h"/>
                                          </p:val>
                                        </p:tav>
                                      </p:tavLst>
                                    </p:anim>
                                    <p:anim calcmode="lin" valueType="num">
                                      <p:cBhvr>
                                        <p:cTn id="75" dur="2000" fill="hold"/>
                                        <p:tgtEl>
                                          <p:spTgt spid="40"/>
                                        </p:tgtEl>
                                        <p:attrNameLst>
                                          <p:attrName>style.rotation</p:attrName>
                                        </p:attrNameLst>
                                      </p:cBhvr>
                                      <p:tavLst>
                                        <p:tav tm="0">
                                          <p:val>
                                            <p:fltVal val="360"/>
                                          </p:val>
                                        </p:tav>
                                        <p:tav tm="100000">
                                          <p:val>
                                            <p:fltVal val="0"/>
                                          </p:val>
                                        </p:tav>
                                      </p:tavLst>
                                    </p:anim>
                                    <p:animEffect transition="in" filter="fade">
                                      <p:cBhvr>
                                        <p:cTn id="76" dur="2000"/>
                                        <p:tgtEl>
                                          <p:spTgt spid="40"/>
                                        </p:tgtEl>
                                      </p:cBhvr>
                                    </p:animEffect>
                                  </p:childTnLst>
                                </p:cTn>
                              </p:par>
                              <p:par>
                                <p:cTn id="77" presetID="49" presetClass="entr" presetSubtype="0" decel="100000"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 calcmode="lin" valueType="num">
                                      <p:cBhvr>
                                        <p:cTn id="79" dur="2000" fill="hold"/>
                                        <p:tgtEl>
                                          <p:spTgt spid="41"/>
                                        </p:tgtEl>
                                        <p:attrNameLst>
                                          <p:attrName>ppt_w</p:attrName>
                                        </p:attrNameLst>
                                      </p:cBhvr>
                                      <p:tavLst>
                                        <p:tav tm="0">
                                          <p:val>
                                            <p:fltVal val="0"/>
                                          </p:val>
                                        </p:tav>
                                        <p:tav tm="100000">
                                          <p:val>
                                            <p:strVal val="#ppt_w"/>
                                          </p:val>
                                        </p:tav>
                                      </p:tavLst>
                                    </p:anim>
                                    <p:anim calcmode="lin" valueType="num">
                                      <p:cBhvr>
                                        <p:cTn id="80" dur="2000" fill="hold"/>
                                        <p:tgtEl>
                                          <p:spTgt spid="41"/>
                                        </p:tgtEl>
                                        <p:attrNameLst>
                                          <p:attrName>ppt_h</p:attrName>
                                        </p:attrNameLst>
                                      </p:cBhvr>
                                      <p:tavLst>
                                        <p:tav tm="0">
                                          <p:val>
                                            <p:fltVal val="0"/>
                                          </p:val>
                                        </p:tav>
                                        <p:tav tm="100000">
                                          <p:val>
                                            <p:strVal val="#ppt_h"/>
                                          </p:val>
                                        </p:tav>
                                      </p:tavLst>
                                    </p:anim>
                                    <p:anim calcmode="lin" valueType="num">
                                      <p:cBhvr>
                                        <p:cTn id="81" dur="2000" fill="hold"/>
                                        <p:tgtEl>
                                          <p:spTgt spid="41"/>
                                        </p:tgtEl>
                                        <p:attrNameLst>
                                          <p:attrName>style.rotation</p:attrName>
                                        </p:attrNameLst>
                                      </p:cBhvr>
                                      <p:tavLst>
                                        <p:tav tm="0">
                                          <p:val>
                                            <p:fltVal val="360"/>
                                          </p:val>
                                        </p:tav>
                                        <p:tav tm="100000">
                                          <p:val>
                                            <p:fltVal val="0"/>
                                          </p:val>
                                        </p:tav>
                                      </p:tavLst>
                                    </p:anim>
                                    <p:animEffect transition="in" filter="fade">
                                      <p:cBhvr>
                                        <p:cTn id="82" dur="2000"/>
                                        <p:tgtEl>
                                          <p:spTgt spid="41"/>
                                        </p:tgtEl>
                                      </p:cBhvr>
                                    </p:animEffect>
                                  </p:childTnLst>
                                </p:cTn>
                              </p:par>
                              <p:par>
                                <p:cTn id="83" presetID="26" presetClass="entr" presetSubtype="0" fill="hold" nodeType="withEffect">
                                  <p:stCondLst>
                                    <p:cond delay="0"/>
                                  </p:stCondLst>
                                  <p:childTnLst>
                                    <p:set>
                                      <p:cBhvr>
                                        <p:cTn id="84" dur="1" fill="hold">
                                          <p:stCondLst>
                                            <p:cond delay="0"/>
                                          </p:stCondLst>
                                        </p:cTn>
                                        <p:tgtEl>
                                          <p:spTgt spid="71"/>
                                        </p:tgtEl>
                                        <p:attrNameLst>
                                          <p:attrName>style.visibility</p:attrName>
                                        </p:attrNameLst>
                                      </p:cBhvr>
                                      <p:to>
                                        <p:strVal val="visible"/>
                                      </p:to>
                                    </p:set>
                                    <p:animEffect transition="in" filter="wipe(down)">
                                      <p:cBhvr>
                                        <p:cTn id="85" dur="580">
                                          <p:stCondLst>
                                            <p:cond delay="0"/>
                                          </p:stCondLst>
                                        </p:cTn>
                                        <p:tgtEl>
                                          <p:spTgt spid="71"/>
                                        </p:tgtEl>
                                      </p:cBhvr>
                                    </p:animEffect>
                                    <p:anim calcmode="lin" valueType="num">
                                      <p:cBhvr>
                                        <p:cTn id="86"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91" dur="26">
                                          <p:stCondLst>
                                            <p:cond delay="650"/>
                                          </p:stCondLst>
                                        </p:cTn>
                                        <p:tgtEl>
                                          <p:spTgt spid="71"/>
                                        </p:tgtEl>
                                      </p:cBhvr>
                                      <p:to x="100000" y="60000"/>
                                    </p:animScale>
                                    <p:animScale>
                                      <p:cBhvr>
                                        <p:cTn id="92" dur="166" decel="50000">
                                          <p:stCondLst>
                                            <p:cond delay="676"/>
                                          </p:stCondLst>
                                        </p:cTn>
                                        <p:tgtEl>
                                          <p:spTgt spid="71"/>
                                        </p:tgtEl>
                                      </p:cBhvr>
                                      <p:to x="100000" y="100000"/>
                                    </p:animScale>
                                    <p:animScale>
                                      <p:cBhvr>
                                        <p:cTn id="93" dur="26">
                                          <p:stCondLst>
                                            <p:cond delay="1312"/>
                                          </p:stCondLst>
                                        </p:cTn>
                                        <p:tgtEl>
                                          <p:spTgt spid="71"/>
                                        </p:tgtEl>
                                      </p:cBhvr>
                                      <p:to x="100000" y="80000"/>
                                    </p:animScale>
                                    <p:animScale>
                                      <p:cBhvr>
                                        <p:cTn id="94" dur="166" decel="50000">
                                          <p:stCondLst>
                                            <p:cond delay="1338"/>
                                          </p:stCondLst>
                                        </p:cTn>
                                        <p:tgtEl>
                                          <p:spTgt spid="71"/>
                                        </p:tgtEl>
                                      </p:cBhvr>
                                      <p:to x="100000" y="100000"/>
                                    </p:animScale>
                                    <p:animScale>
                                      <p:cBhvr>
                                        <p:cTn id="95" dur="26">
                                          <p:stCondLst>
                                            <p:cond delay="1642"/>
                                          </p:stCondLst>
                                        </p:cTn>
                                        <p:tgtEl>
                                          <p:spTgt spid="71"/>
                                        </p:tgtEl>
                                      </p:cBhvr>
                                      <p:to x="100000" y="90000"/>
                                    </p:animScale>
                                    <p:animScale>
                                      <p:cBhvr>
                                        <p:cTn id="96" dur="166" decel="50000">
                                          <p:stCondLst>
                                            <p:cond delay="1668"/>
                                          </p:stCondLst>
                                        </p:cTn>
                                        <p:tgtEl>
                                          <p:spTgt spid="71"/>
                                        </p:tgtEl>
                                      </p:cBhvr>
                                      <p:to x="100000" y="100000"/>
                                    </p:animScale>
                                    <p:animScale>
                                      <p:cBhvr>
                                        <p:cTn id="97" dur="26">
                                          <p:stCondLst>
                                            <p:cond delay="1808"/>
                                          </p:stCondLst>
                                        </p:cTn>
                                        <p:tgtEl>
                                          <p:spTgt spid="71"/>
                                        </p:tgtEl>
                                      </p:cBhvr>
                                      <p:to x="100000" y="95000"/>
                                    </p:animScale>
                                    <p:animScale>
                                      <p:cBhvr>
                                        <p:cTn id="98" dur="166" decel="50000">
                                          <p:stCondLst>
                                            <p:cond delay="1834"/>
                                          </p:stCondLst>
                                        </p:cTn>
                                        <p:tgtEl>
                                          <p:spTgt spid="71"/>
                                        </p:tgtEl>
                                      </p:cBhvr>
                                      <p:to x="100000" y="100000"/>
                                    </p:animScale>
                                  </p:childTnLst>
                                </p:cTn>
                              </p:par>
                              <p:par>
                                <p:cTn id="99" presetID="34" presetClass="entr" presetSubtype="0" fill="hold" nodeType="withEffect">
                                  <p:stCondLst>
                                    <p:cond delay="0"/>
                                  </p:stCondLst>
                                  <p:childTnLst>
                                    <p:set>
                                      <p:cBhvr>
                                        <p:cTn id="100" dur="1" fill="hold">
                                          <p:stCondLst>
                                            <p:cond delay="0"/>
                                          </p:stCondLst>
                                        </p:cTn>
                                        <p:tgtEl>
                                          <p:spTgt spid="72"/>
                                        </p:tgtEl>
                                        <p:attrNameLst>
                                          <p:attrName>style.visibility</p:attrName>
                                        </p:attrNameLst>
                                      </p:cBhvr>
                                      <p:to>
                                        <p:strVal val="visible"/>
                                      </p:to>
                                    </p:set>
                                    <p:anim from="(-#ppt_w/2)" to="(#ppt_x)" calcmode="lin" valueType="num">
                                      <p:cBhvr>
                                        <p:cTn id="101" dur="1200" fill="hold">
                                          <p:stCondLst>
                                            <p:cond delay="0"/>
                                          </p:stCondLst>
                                        </p:cTn>
                                        <p:tgtEl>
                                          <p:spTgt spid="72"/>
                                        </p:tgtEl>
                                        <p:attrNameLst>
                                          <p:attrName>ppt_x</p:attrName>
                                        </p:attrNameLst>
                                      </p:cBhvr>
                                    </p:anim>
                                    <p:anim from="0" to="-1.0" calcmode="lin" valueType="num">
                                      <p:cBhvr>
                                        <p:cTn id="102" dur="400" decel="50000" autoRev="1" fill="hold">
                                          <p:stCondLst>
                                            <p:cond delay="1200"/>
                                          </p:stCondLst>
                                        </p:cTn>
                                        <p:tgtEl>
                                          <p:spTgt spid="72"/>
                                        </p:tgtEl>
                                        <p:attrNameLst>
                                          <p:attrName>xshear</p:attrName>
                                        </p:attrNameLst>
                                      </p:cBhvr>
                                    </p:anim>
                                    <p:animScale>
                                      <p:cBhvr>
                                        <p:cTn id="103" dur="400" decel="100000" autoRev="1" fill="hold">
                                          <p:stCondLst>
                                            <p:cond delay="1200"/>
                                          </p:stCondLst>
                                        </p:cTn>
                                        <p:tgtEl>
                                          <p:spTgt spid="72"/>
                                        </p:tgtEl>
                                      </p:cBhvr>
                                      <p:from x="100000" y="100000"/>
                                      <p:to x="80000" y="100000"/>
                                    </p:animScale>
                                    <p:anim by="(#ppt_h/3+#ppt_w*0.1)" calcmode="lin" valueType="num">
                                      <p:cBhvr additive="sum">
                                        <p:cTn id="104" dur="400" decel="100000" autoRev="1" fill="hold">
                                          <p:stCondLst>
                                            <p:cond delay="1200"/>
                                          </p:stCondLst>
                                        </p:cTn>
                                        <p:tgtEl>
                                          <p:spTgt spid="72"/>
                                        </p:tgtEl>
                                        <p:attrNameLst>
                                          <p:attrName>ppt_x</p:attrName>
                                        </p:attrNameLst>
                                      </p:cBhvr>
                                    </p:anim>
                                  </p:childTnLst>
                                </p:cTn>
                              </p:par>
                              <p:par>
                                <p:cTn id="105" presetID="19" presetClass="entr" presetSubtype="10" fill="hold" nodeType="withEffect">
                                  <p:stCondLst>
                                    <p:cond delay="0"/>
                                  </p:stCondLst>
                                  <p:childTnLst>
                                    <p:set>
                                      <p:cBhvr>
                                        <p:cTn id="106" dur="1" fill="hold">
                                          <p:stCondLst>
                                            <p:cond delay="0"/>
                                          </p:stCondLst>
                                        </p:cTn>
                                        <p:tgtEl>
                                          <p:spTgt spid="163"/>
                                        </p:tgtEl>
                                        <p:attrNameLst>
                                          <p:attrName>style.visibility</p:attrName>
                                        </p:attrNameLst>
                                      </p:cBhvr>
                                      <p:to>
                                        <p:strVal val="visible"/>
                                      </p:to>
                                    </p:set>
                                    <p:anim calcmode="lin" valueType="num">
                                      <p:cBhvr>
                                        <p:cTn id="107" dur="3000" fill="hold"/>
                                        <p:tgtEl>
                                          <p:spTgt spid="163"/>
                                        </p:tgtEl>
                                        <p:attrNameLst>
                                          <p:attrName>ppt_w</p:attrName>
                                        </p:attrNameLst>
                                      </p:cBhvr>
                                      <p:tavLst>
                                        <p:tav tm="0" fmla="#ppt_w*sin(2.5*pi*$)">
                                          <p:val>
                                            <p:fltVal val="0"/>
                                          </p:val>
                                        </p:tav>
                                        <p:tav tm="100000">
                                          <p:val>
                                            <p:fltVal val="1"/>
                                          </p:val>
                                        </p:tav>
                                      </p:tavLst>
                                    </p:anim>
                                    <p:anim calcmode="lin" valueType="num">
                                      <p:cBhvr>
                                        <p:cTn id="108" dur="3000" fill="hold"/>
                                        <p:tgtEl>
                                          <p:spTgt spid="163"/>
                                        </p:tgtEl>
                                        <p:attrNameLst>
                                          <p:attrName>ppt_h</p:attrName>
                                        </p:attrNameLst>
                                      </p:cBhvr>
                                      <p:tavLst>
                                        <p:tav tm="0">
                                          <p:val>
                                            <p:strVal val="#ppt_h"/>
                                          </p:val>
                                        </p:tav>
                                        <p:tav tm="100000">
                                          <p:val>
                                            <p:strVal val="#ppt_h"/>
                                          </p:val>
                                        </p:tav>
                                      </p:tavLst>
                                    </p:anim>
                                  </p:childTnLst>
                                </p:cTn>
                              </p:par>
                              <p:par>
                                <p:cTn id="109" presetID="7" presetClass="entr" presetSubtype="4" fill="hold" nodeType="withEffect">
                                  <p:stCondLst>
                                    <p:cond delay="0"/>
                                  </p:stCondLst>
                                  <p:childTnLst>
                                    <p:set>
                                      <p:cBhvr>
                                        <p:cTn id="110" dur="1" fill="hold">
                                          <p:stCondLst>
                                            <p:cond delay="0"/>
                                          </p:stCondLst>
                                        </p:cTn>
                                        <p:tgtEl>
                                          <p:spTgt spid="171"/>
                                        </p:tgtEl>
                                        <p:attrNameLst>
                                          <p:attrName>style.visibility</p:attrName>
                                        </p:attrNameLst>
                                      </p:cBhvr>
                                      <p:to>
                                        <p:strVal val="visible"/>
                                      </p:to>
                                    </p:set>
                                    <p:anim calcmode="lin" valueType="num">
                                      <p:cBhvr additive="base">
                                        <p:cTn id="111" dur="5000" fill="hold"/>
                                        <p:tgtEl>
                                          <p:spTgt spid="171"/>
                                        </p:tgtEl>
                                        <p:attrNameLst>
                                          <p:attrName>ppt_x</p:attrName>
                                        </p:attrNameLst>
                                      </p:cBhvr>
                                      <p:tavLst>
                                        <p:tav tm="0">
                                          <p:val>
                                            <p:strVal val="#ppt_x"/>
                                          </p:val>
                                        </p:tav>
                                        <p:tav tm="100000">
                                          <p:val>
                                            <p:strVal val="#ppt_x"/>
                                          </p:val>
                                        </p:tav>
                                      </p:tavLst>
                                    </p:anim>
                                    <p:anim calcmode="lin" valueType="num">
                                      <p:cBhvr additive="base">
                                        <p:cTn id="112" dur="5000" fill="hold"/>
                                        <p:tgtEl>
                                          <p:spTgt spid="171"/>
                                        </p:tgtEl>
                                        <p:attrNameLst>
                                          <p:attrName>ppt_y</p:attrName>
                                        </p:attrNameLst>
                                      </p:cBhvr>
                                      <p:tavLst>
                                        <p:tav tm="0">
                                          <p:val>
                                            <p:strVal val="1+#ppt_h/2"/>
                                          </p:val>
                                        </p:tav>
                                        <p:tav tm="100000">
                                          <p:val>
                                            <p:strVal val="#ppt_y"/>
                                          </p:val>
                                        </p:tav>
                                      </p:tavLst>
                                    </p:anim>
                                  </p:childTnLst>
                                </p:cTn>
                              </p:par>
                              <p:par>
                                <p:cTn id="113" presetID="48" presetClass="entr" presetSubtype="0" accel="50000" fill="hold" nodeType="withEffect">
                                  <p:stCondLst>
                                    <p:cond delay="0"/>
                                  </p:stCondLst>
                                  <p:childTnLst>
                                    <p:set>
                                      <p:cBhvr>
                                        <p:cTn id="114" dur="1" fill="hold">
                                          <p:stCondLst>
                                            <p:cond delay="0"/>
                                          </p:stCondLst>
                                        </p:cTn>
                                        <p:tgtEl>
                                          <p:spTgt spid="92"/>
                                        </p:tgtEl>
                                        <p:attrNameLst>
                                          <p:attrName>style.visibility</p:attrName>
                                        </p:attrNameLst>
                                      </p:cBhvr>
                                      <p:to>
                                        <p:strVal val="visible"/>
                                      </p:to>
                                    </p:set>
                                    <p:anim calcmode="lin" valueType="num">
                                      <p:cBhvr>
                                        <p:cTn id="115" dur="2000" fill="hold"/>
                                        <p:tgtEl>
                                          <p:spTgt spid="9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16" dur="2000" fill="hold"/>
                                        <p:tgtEl>
                                          <p:spTgt spid="92"/>
                                        </p:tgtEl>
                                        <p:attrNameLst>
                                          <p:attrName>ppt_x</p:attrName>
                                        </p:attrNameLst>
                                      </p:cBhvr>
                                      <p:tavLst>
                                        <p:tav tm="0">
                                          <p:val>
                                            <p:fltVal val="-1"/>
                                          </p:val>
                                        </p:tav>
                                        <p:tav tm="50000">
                                          <p:val>
                                            <p:fltVal val="0.95"/>
                                          </p:val>
                                        </p:tav>
                                        <p:tav tm="100000">
                                          <p:val>
                                            <p:strVal val="#ppt_x"/>
                                          </p:val>
                                        </p:tav>
                                      </p:tavLst>
                                    </p:anim>
                                    <p:anim calcmode="lin" valueType="num">
                                      <p:cBhvr>
                                        <p:cTn id="117" dur="2000" fill="hold"/>
                                        <p:tgtEl>
                                          <p:spTgt spid="92"/>
                                        </p:tgtEl>
                                        <p:attrNameLst>
                                          <p:attrName>ppt_y</p:attrName>
                                        </p:attrNameLst>
                                      </p:cBhvr>
                                      <p:tavLst>
                                        <p:tav tm="0">
                                          <p:val>
                                            <p:strVal val="#ppt_y"/>
                                          </p:val>
                                        </p:tav>
                                        <p:tav tm="100000">
                                          <p:val>
                                            <p:strVal val="#ppt_y"/>
                                          </p:val>
                                        </p:tav>
                                      </p:tavLst>
                                    </p:anim>
                                    <p:animEffect transition="in" filter="fade">
                                      <p:cBhvr>
                                        <p:cTn id="118" dur="2000"/>
                                        <p:tgtEl>
                                          <p:spTgt spid="92"/>
                                        </p:tgtEl>
                                      </p:cBhvr>
                                    </p:animEffect>
                                  </p:childTnLst>
                                </p:cTn>
                              </p:par>
                              <p:par>
                                <p:cTn id="119" presetID="42" presetClass="entr" presetSubtype="0" fill="hold" nodeType="withEffect">
                                  <p:stCondLst>
                                    <p:cond delay="0"/>
                                  </p:stCondLst>
                                  <p:childTnLst>
                                    <p:set>
                                      <p:cBhvr>
                                        <p:cTn id="120" dur="1" fill="hold">
                                          <p:stCondLst>
                                            <p:cond delay="0"/>
                                          </p:stCondLst>
                                        </p:cTn>
                                        <p:tgtEl>
                                          <p:spTgt spid="133"/>
                                        </p:tgtEl>
                                        <p:attrNameLst>
                                          <p:attrName>style.visibility</p:attrName>
                                        </p:attrNameLst>
                                      </p:cBhvr>
                                      <p:to>
                                        <p:strVal val="visible"/>
                                      </p:to>
                                    </p:set>
                                    <p:animEffect transition="in" filter="fade">
                                      <p:cBhvr>
                                        <p:cTn id="121" dur="2000"/>
                                        <p:tgtEl>
                                          <p:spTgt spid="133"/>
                                        </p:tgtEl>
                                      </p:cBhvr>
                                    </p:animEffect>
                                    <p:anim calcmode="lin" valueType="num">
                                      <p:cBhvr>
                                        <p:cTn id="122" dur="2000" fill="hold"/>
                                        <p:tgtEl>
                                          <p:spTgt spid="133"/>
                                        </p:tgtEl>
                                        <p:attrNameLst>
                                          <p:attrName>ppt_x</p:attrName>
                                        </p:attrNameLst>
                                      </p:cBhvr>
                                      <p:tavLst>
                                        <p:tav tm="0">
                                          <p:val>
                                            <p:strVal val="#ppt_x"/>
                                          </p:val>
                                        </p:tav>
                                        <p:tav tm="100000">
                                          <p:val>
                                            <p:strVal val="#ppt_x"/>
                                          </p:val>
                                        </p:tav>
                                      </p:tavLst>
                                    </p:anim>
                                    <p:anim calcmode="lin" valueType="num">
                                      <p:cBhvr>
                                        <p:cTn id="123" dur="2000" fill="hold"/>
                                        <p:tgtEl>
                                          <p:spTgt spid="133"/>
                                        </p:tgtEl>
                                        <p:attrNameLst>
                                          <p:attrName>ppt_y</p:attrName>
                                        </p:attrNameLst>
                                      </p:cBhvr>
                                      <p:tavLst>
                                        <p:tav tm="0">
                                          <p:val>
                                            <p:strVal val="#ppt_y+.1"/>
                                          </p:val>
                                        </p:tav>
                                        <p:tav tm="100000">
                                          <p:val>
                                            <p:strVal val="#ppt_y"/>
                                          </p:val>
                                        </p:tav>
                                      </p:tavLst>
                                    </p:anim>
                                  </p:childTnLst>
                                </p:cTn>
                              </p:par>
                              <p:par>
                                <p:cTn id="124" presetID="30" presetClass="entr" presetSubtype="0" fill="hold" nodeType="withEffect">
                                  <p:stCondLst>
                                    <p:cond delay="0"/>
                                  </p:stCondLst>
                                  <p:childTnLst>
                                    <p:set>
                                      <p:cBhvr>
                                        <p:cTn id="125" dur="1" fill="hold">
                                          <p:stCondLst>
                                            <p:cond delay="0"/>
                                          </p:stCondLst>
                                        </p:cTn>
                                        <p:tgtEl>
                                          <p:spTgt spid="134"/>
                                        </p:tgtEl>
                                        <p:attrNameLst>
                                          <p:attrName>style.visibility</p:attrName>
                                        </p:attrNameLst>
                                      </p:cBhvr>
                                      <p:to>
                                        <p:strVal val="visible"/>
                                      </p:to>
                                    </p:set>
                                    <p:animEffect transition="in" filter="fade">
                                      <p:cBhvr>
                                        <p:cTn id="126" dur="1600" decel="100000"/>
                                        <p:tgtEl>
                                          <p:spTgt spid="134"/>
                                        </p:tgtEl>
                                      </p:cBhvr>
                                    </p:animEffect>
                                    <p:anim calcmode="lin" valueType="num">
                                      <p:cBhvr>
                                        <p:cTn id="127" dur="1600" decel="100000" fill="hold"/>
                                        <p:tgtEl>
                                          <p:spTgt spid="134"/>
                                        </p:tgtEl>
                                        <p:attrNameLst>
                                          <p:attrName>style.rotation</p:attrName>
                                        </p:attrNameLst>
                                      </p:cBhvr>
                                      <p:tavLst>
                                        <p:tav tm="0">
                                          <p:val>
                                            <p:fltVal val="-90"/>
                                          </p:val>
                                        </p:tav>
                                        <p:tav tm="100000">
                                          <p:val>
                                            <p:fltVal val="0"/>
                                          </p:val>
                                        </p:tav>
                                      </p:tavLst>
                                    </p:anim>
                                    <p:anim calcmode="lin" valueType="num">
                                      <p:cBhvr>
                                        <p:cTn id="128" dur="1600" decel="100000" fill="hold"/>
                                        <p:tgtEl>
                                          <p:spTgt spid="134"/>
                                        </p:tgtEl>
                                        <p:attrNameLst>
                                          <p:attrName>ppt_x</p:attrName>
                                        </p:attrNameLst>
                                      </p:cBhvr>
                                      <p:tavLst>
                                        <p:tav tm="0">
                                          <p:val>
                                            <p:strVal val="#ppt_x+0.4"/>
                                          </p:val>
                                        </p:tav>
                                        <p:tav tm="100000">
                                          <p:val>
                                            <p:strVal val="#ppt_x-0.05"/>
                                          </p:val>
                                        </p:tav>
                                      </p:tavLst>
                                    </p:anim>
                                    <p:anim calcmode="lin" valueType="num">
                                      <p:cBhvr>
                                        <p:cTn id="129" dur="1600" decel="100000" fill="hold"/>
                                        <p:tgtEl>
                                          <p:spTgt spid="134"/>
                                        </p:tgtEl>
                                        <p:attrNameLst>
                                          <p:attrName>ppt_y</p:attrName>
                                        </p:attrNameLst>
                                      </p:cBhvr>
                                      <p:tavLst>
                                        <p:tav tm="0">
                                          <p:val>
                                            <p:strVal val="#ppt_y-0.4"/>
                                          </p:val>
                                        </p:tav>
                                        <p:tav tm="100000">
                                          <p:val>
                                            <p:strVal val="#ppt_y+0.1"/>
                                          </p:val>
                                        </p:tav>
                                      </p:tavLst>
                                    </p:anim>
                                    <p:anim calcmode="lin" valueType="num">
                                      <p:cBhvr>
                                        <p:cTn id="130" dur="400" accel="100000" fill="hold">
                                          <p:stCondLst>
                                            <p:cond delay="1600"/>
                                          </p:stCondLst>
                                        </p:cTn>
                                        <p:tgtEl>
                                          <p:spTgt spid="134"/>
                                        </p:tgtEl>
                                        <p:attrNameLst>
                                          <p:attrName>ppt_x</p:attrName>
                                        </p:attrNameLst>
                                      </p:cBhvr>
                                      <p:tavLst>
                                        <p:tav tm="0">
                                          <p:val>
                                            <p:strVal val="#ppt_x-0.05"/>
                                          </p:val>
                                        </p:tav>
                                        <p:tav tm="100000">
                                          <p:val>
                                            <p:strVal val="#ppt_x"/>
                                          </p:val>
                                        </p:tav>
                                      </p:tavLst>
                                    </p:anim>
                                    <p:anim calcmode="lin" valueType="num">
                                      <p:cBhvr>
                                        <p:cTn id="131" dur="400" accel="100000" fill="hold">
                                          <p:stCondLst>
                                            <p:cond delay="1600"/>
                                          </p:stCondLst>
                                        </p:cTn>
                                        <p:tgtEl>
                                          <p:spTgt spid="134"/>
                                        </p:tgtEl>
                                        <p:attrNameLst>
                                          <p:attrName>ppt_y</p:attrName>
                                        </p:attrNameLst>
                                      </p:cBhvr>
                                      <p:tavLst>
                                        <p:tav tm="0">
                                          <p:val>
                                            <p:strVal val="#ppt_y+0.1"/>
                                          </p:val>
                                        </p:tav>
                                        <p:tav tm="100000">
                                          <p:val>
                                            <p:strVal val="#ppt_y"/>
                                          </p:val>
                                        </p:tav>
                                      </p:tavLst>
                                    </p:anim>
                                  </p:childTnLst>
                                </p:cTn>
                              </p:par>
                              <p:par>
                                <p:cTn id="132" presetID="53" presetClass="entr" presetSubtype="0" fill="hold" nodeType="withEffect">
                                  <p:stCondLst>
                                    <p:cond delay="0"/>
                                  </p:stCondLst>
                                  <p:childTnLst>
                                    <p:set>
                                      <p:cBhvr>
                                        <p:cTn id="133" dur="1" fill="hold">
                                          <p:stCondLst>
                                            <p:cond delay="0"/>
                                          </p:stCondLst>
                                        </p:cTn>
                                        <p:tgtEl>
                                          <p:spTgt spid="155"/>
                                        </p:tgtEl>
                                        <p:attrNameLst>
                                          <p:attrName>style.visibility</p:attrName>
                                        </p:attrNameLst>
                                      </p:cBhvr>
                                      <p:to>
                                        <p:strVal val="visible"/>
                                      </p:to>
                                    </p:set>
                                    <p:anim calcmode="lin" valueType="num">
                                      <p:cBhvr>
                                        <p:cTn id="134" dur="2000" fill="hold"/>
                                        <p:tgtEl>
                                          <p:spTgt spid="155"/>
                                        </p:tgtEl>
                                        <p:attrNameLst>
                                          <p:attrName>ppt_w</p:attrName>
                                        </p:attrNameLst>
                                      </p:cBhvr>
                                      <p:tavLst>
                                        <p:tav tm="0">
                                          <p:val>
                                            <p:fltVal val="0"/>
                                          </p:val>
                                        </p:tav>
                                        <p:tav tm="100000">
                                          <p:val>
                                            <p:strVal val="#ppt_w"/>
                                          </p:val>
                                        </p:tav>
                                      </p:tavLst>
                                    </p:anim>
                                    <p:anim calcmode="lin" valueType="num">
                                      <p:cBhvr>
                                        <p:cTn id="135" dur="2000" fill="hold"/>
                                        <p:tgtEl>
                                          <p:spTgt spid="155"/>
                                        </p:tgtEl>
                                        <p:attrNameLst>
                                          <p:attrName>ppt_h</p:attrName>
                                        </p:attrNameLst>
                                      </p:cBhvr>
                                      <p:tavLst>
                                        <p:tav tm="0">
                                          <p:val>
                                            <p:fltVal val="0"/>
                                          </p:val>
                                        </p:tav>
                                        <p:tav tm="100000">
                                          <p:val>
                                            <p:strVal val="#ppt_h"/>
                                          </p:val>
                                        </p:tav>
                                      </p:tavLst>
                                    </p:anim>
                                    <p:animEffect transition="in" filter="fade">
                                      <p:cBhvr>
                                        <p:cTn id="136" dur="2000"/>
                                        <p:tgtEl>
                                          <p:spTgt spid="155"/>
                                        </p:tgtEl>
                                      </p:cBhvr>
                                    </p:animEffect>
                                  </p:childTnLst>
                                </p:cTn>
                              </p:par>
                              <p:par>
                                <p:cTn id="137" presetID="12" presetClass="entr" presetSubtype="8" fill="hold" nodeType="withEffect">
                                  <p:stCondLst>
                                    <p:cond delay="0"/>
                                  </p:stCondLst>
                                  <p:childTnLst>
                                    <p:set>
                                      <p:cBhvr>
                                        <p:cTn id="138" dur="1" fill="hold">
                                          <p:stCondLst>
                                            <p:cond delay="0"/>
                                          </p:stCondLst>
                                        </p:cTn>
                                        <p:tgtEl>
                                          <p:spTgt spid="142"/>
                                        </p:tgtEl>
                                        <p:attrNameLst>
                                          <p:attrName>style.visibility</p:attrName>
                                        </p:attrNameLst>
                                      </p:cBhvr>
                                      <p:to>
                                        <p:strVal val="visible"/>
                                      </p:to>
                                    </p:set>
                                    <p:animEffect transition="in" filter="slide(fromLeft)">
                                      <p:cBhvr>
                                        <p:cTn id="139" dur="2000"/>
                                        <p:tgtEl>
                                          <p:spTgt spid="142"/>
                                        </p:tgtEl>
                                      </p:cBhvr>
                                    </p:animEffect>
                                  </p:childTnLst>
                                </p:cTn>
                              </p:par>
                              <p:par>
                                <p:cTn id="140" presetID="38" presetClass="entr" presetSubtype="0" accel="50000" fill="hold" grpId="0" nodeType="withEffect">
                                  <p:stCondLst>
                                    <p:cond delay="0"/>
                                  </p:stCondLst>
                                  <p:iterate type="lt">
                                    <p:tmPct val="50000"/>
                                  </p:iterate>
                                  <p:childTnLst>
                                    <p:set>
                                      <p:cBhvr>
                                        <p:cTn id="141" dur="1" fill="hold">
                                          <p:stCondLst>
                                            <p:cond delay="0"/>
                                          </p:stCondLst>
                                        </p:cTn>
                                        <p:tgtEl>
                                          <p:spTgt spid="25"/>
                                        </p:tgtEl>
                                        <p:attrNameLst>
                                          <p:attrName>style.visibility</p:attrName>
                                        </p:attrNameLst>
                                      </p:cBhvr>
                                      <p:to>
                                        <p:strVal val="visible"/>
                                      </p:to>
                                    </p:set>
                                    <p:set>
                                      <p:cBhvr>
                                        <p:cTn id="142" dur="455" fill="hold">
                                          <p:stCondLst>
                                            <p:cond delay="0"/>
                                          </p:stCondLst>
                                        </p:cTn>
                                        <p:tgtEl>
                                          <p:spTgt spid="25"/>
                                        </p:tgtEl>
                                        <p:attrNameLst>
                                          <p:attrName>style.rotation</p:attrName>
                                        </p:attrNameLst>
                                      </p:cBhvr>
                                      <p:to>
                                        <p:strVal val="-45.0"/>
                                      </p:to>
                                    </p:set>
                                    <p:anim calcmode="lin" valueType="num">
                                      <p:cBhvr>
                                        <p:cTn id="143" dur="455" fill="hold">
                                          <p:stCondLst>
                                            <p:cond delay="455"/>
                                          </p:stCondLst>
                                        </p:cTn>
                                        <p:tgtEl>
                                          <p:spTgt spid="25"/>
                                        </p:tgtEl>
                                        <p:attrNameLst>
                                          <p:attrName>style.rotation</p:attrName>
                                        </p:attrNameLst>
                                      </p:cBhvr>
                                      <p:tavLst>
                                        <p:tav tm="0">
                                          <p:val>
                                            <p:fltVal val="-45"/>
                                          </p:val>
                                        </p:tav>
                                        <p:tav tm="69900">
                                          <p:val>
                                            <p:fltVal val="45"/>
                                          </p:val>
                                        </p:tav>
                                        <p:tav tm="100000">
                                          <p:val>
                                            <p:fltVal val="0"/>
                                          </p:val>
                                        </p:tav>
                                      </p:tavLst>
                                    </p:anim>
                                    <p:anim calcmode="lin" valueType="num">
                                      <p:cBhvr>
                                        <p:cTn id="144" dur="455" fill="hold">
                                          <p:stCondLst>
                                            <p:cond delay="0"/>
                                          </p:stCondLst>
                                        </p:cTn>
                                        <p:tgtEl>
                                          <p:spTgt spid="25"/>
                                        </p:tgtEl>
                                        <p:attrNameLst>
                                          <p:attrName>ppt_y</p:attrName>
                                        </p:attrNameLst>
                                      </p:cBhvr>
                                      <p:tavLst>
                                        <p:tav tm="0">
                                          <p:val>
                                            <p:strVal val="#ppt_y-1"/>
                                          </p:val>
                                        </p:tav>
                                        <p:tav tm="100000">
                                          <p:val>
                                            <p:strVal val="#ppt_y-(0.354*#ppt_w-0.172*#ppt_h)"/>
                                          </p:val>
                                        </p:tav>
                                      </p:tavLst>
                                    </p:anim>
                                    <p:anim calcmode="lin" valueType="num">
                                      <p:cBhvr>
                                        <p:cTn id="145" dur="156" decel="50000" autoRev="1" fill="hold">
                                          <p:stCondLst>
                                            <p:cond delay="455"/>
                                          </p:stCondLst>
                                        </p:cTn>
                                        <p:tgtEl>
                                          <p:spTgt spid="25"/>
                                        </p:tgtEl>
                                        <p:attrNameLst>
                                          <p:attrName>ppt_y</p:attrName>
                                        </p:attrNameLst>
                                      </p:cBhvr>
                                      <p:tavLst>
                                        <p:tav tm="0">
                                          <p:val>
                                            <p:strVal val="#ppt_y-(0.354*#ppt_w-0.172*#ppt_h)"/>
                                          </p:val>
                                        </p:tav>
                                        <p:tav tm="100000">
                                          <p:val>
                                            <p:strVal val="#ppt_y-(0.354*#ppt_w-0.172*#ppt_h)-#ppt_h/2"/>
                                          </p:val>
                                        </p:tav>
                                      </p:tavLst>
                                    </p:anim>
                                    <p:anim calcmode="lin" valueType="num">
                                      <p:cBhvr>
                                        <p:cTn id="146" dur="136" fill="hold">
                                          <p:stCondLst>
                                            <p:cond delay="864"/>
                                          </p:stCondLst>
                                        </p:cTn>
                                        <p:tgtEl>
                                          <p:spTgt spid="25"/>
                                        </p:tgtEl>
                                        <p:attrNameLst>
                                          <p:attrName>ppt_y</p:attrName>
                                        </p:attrNameLst>
                                      </p:cBhvr>
                                      <p:tavLst>
                                        <p:tav tm="0">
                                          <p:val>
                                            <p:strVal val="#ppt_y-(0.354*#ppt_w-0.172*#ppt_h)"/>
                                          </p:val>
                                        </p:tav>
                                        <p:tav tm="100000">
                                          <p:val>
                                            <p:strVal val="#ppt_y"/>
                                          </p:val>
                                        </p:tav>
                                      </p:tavLst>
                                    </p:anim>
                                  </p:childTnLst>
                                </p:cTn>
                              </p:par>
                              <p:par>
                                <p:cTn id="147" presetID="27" presetClass="entr" presetSubtype="0" fill="hold" grpId="0" nodeType="withEffect">
                                  <p:stCondLst>
                                    <p:cond delay="0"/>
                                  </p:stCondLst>
                                  <p:iterate type="lt">
                                    <p:tmPct val="50000"/>
                                  </p:iterate>
                                  <p:childTnLst>
                                    <p:set>
                                      <p:cBhvr>
                                        <p:cTn id="148" dur="1" fill="hold">
                                          <p:stCondLst>
                                            <p:cond delay="0"/>
                                          </p:stCondLst>
                                        </p:cTn>
                                        <p:tgtEl>
                                          <p:spTgt spid="27"/>
                                        </p:tgtEl>
                                        <p:attrNameLst>
                                          <p:attrName>style.visibility</p:attrName>
                                        </p:attrNameLst>
                                      </p:cBhvr>
                                      <p:to>
                                        <p:strVal val="visible"/>
                                      </p:to>
                                    </p:set>
                                    <p:anim calcmode="discrete" valueType="clr">
                                      <p:cBhvr override="childStyle">
                                        <p:cTn id="149"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150" dur="80"/>
                                        <p:tgtEl>
                                          <p:spTgt spid="27"/>
                                        </p:tgtEl>
                                        <p:attrNameLst>
                                          <p:attrName>fillcolor</p:attrName>
                                        </p:attrNameLst>
                                      </p:cBhvr>
                                      <p:tavLst>
                                        <p:tav tm="0">
                                          <p:val>
                                            <p:clrVal>
                                              <a:schemeClr val="accent2"/>
                                            </p:clrVal>
                                          </p:val>
                                        </p:tav>
                                        <p:tav tm="50000">
                                          <p:val>
                                            <p:clrVal>
                                              <a:schemeClr val="hlink"/>
                                            </p:clrVal>
                                          </p:val>
                                        </p:tav>
                                      </p:tavLst>
                                    </p:anim>
                                    <p:set>
                                      <p:cBhvr>
                                        <p:cTn id="151" dur="80"/>
                                        <p:tgtEl>
                                          <p:spTgt spid="27"/>
                                        </p:tgtEl>
                                        <p:attrNameLst>
                                          <p:attrName>fill.type</p:attrName>
                                        </p:attrNameLst>
                                      </p:cBhvr>
                                      <p:to>
                                        <p:strVal val="solid"/>
                                      </p:to>
                                    </p:set>
                                  </p:childTnLst>
                                </p:cTn>
                              </p:par>
                              <p:par>
                                <p:cTn id="152" presetID="56" presetClass="entr" presetSubtype="0" fill="hold" grpId="0" nodeType="withEffect">
                                  <p:stCondLst>
                                    <p:cond delay="0"/>
                                  </p:stCondLst>
                                  <p:iterate type="lt">
                                    <p:tmPct val="10000"/>
                                  </p:iterate>
                                  <p:childTnLst>
                                    <p:set>
                                      <p:cBhvr>
                                        <p:cTn id="153" dur="1" fill="hold">
                                          <p:stCondLst>
                                            <p:cond delay="0"/>
                                          </p:stCondLst>
                                        </p:cTn>
                                        <p:tgtEl>
                                          <p:spTgt spid="29"/>
                                        </p:tgtEl>
                                        <p:attrNameLst>
                                          <p:attrName>style.visibility</p:attrName>
                                        </p:attrNameLst>
                                      </p:cBhvr>
                                      <p:to>
                                        <p:strVal val="visible"/>
                                      </p:to>
                                    </p:set>
                                    <p:anim by="(-#ppt_w*2)" calcmode="lin" valueType="num">
                                      <p:cBhvr rctx="PPT">
                                        <p:cTn id="154" dur="1000" autoRev="1" fill="hold">
                                          <p:stCondLst>
                                            <p:cond delay="0"/>
                                          </p:stCondLst>
                                        </p:cTn>
                                        <p:tgtEl>
                                          <p:spTgt spid="29"/>
                                        </p:tgtEl>
                                        <p:attrNameLst>
                                          <p:attrName>ppt_w</p:attrName>
                                        </p:attrNameLst>
                                      </p:cBhvr>
                                    </p:anim>
                                    <p:anim by="(#ppt_w*0.50)" calcmode="lin" valueType="num">
                                      <p:cBhvr>
                                        <p:cTn id="155" dur="1000" decel="50000" autoRev="1" fill="hold">
                                          <p:stCondLst>
                                            <p:cond delay="0"/>
                                          </p:stCondLst>
                                        </p:cTn>
                                        <p:tgtEl>
                                          <p:spTgt spid="29"/>
                                        </p:tgtEl>
                                        <p:attrNameLst>
                                          <p:attrName>ppt_x</p:attrName>
                                        </p:attrNameLst>
                                      </p:cBhvr>
                                    </p:anim>
                                    <p:anim from="(-#ppt_h/2)" to="(#ppt_y)" calcmode="lin" valueType="num">
                                      <p:cBhvr>
                                        <p:cTn id="156" dur="2000" fill="hold">
                                          <p:stCondLst>
                                            <p:cond delay="0"/>
                                          </p:stCondLst>
                                        </p:cTn>
                                        <p:tgtEl>
                                          <p:spTgt spid="29"/>
                                        </p:tgtEl>
                                        <p:attrNameLst>
                                          <p:attrName>ppt_y</p:attrName>
                                        </p:attrNameLst>
                                      </p:cBhvr>
                                    </p:anim>
                                    <p:animRot by="21600000">
                                      <p:cBhvr>
                                        <p:cTn id="157" dur="2000" fill="hold">
                                          <p:stCondLst>
                                            <p:cond delay="0"/>
                                          </p:stCondLst>
                                        </p:cTn>
                                        <p:tgtEl>
                                          <p:spTgt spid="29"/>
                                        </p:tgtEl>
                                        <p:attrNameLst>
                                          <p:attrName>r</p:attrName>
                                        </p:attrNameLst>
                                      </p:cBhvr>
                                    </p:animRot>
                                  </p:childTnLst>
                                </p:cTn>
                              </p:par>
                              <p:par>
                                <p:cTn id="158" presetID="30" presetClass="entr" presetSubtype="0" fill="hold" grpId="0" nodeType="with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fade">
                                      <p:cBhvr>
                                        <p:cTn id="160" dur="1600" decel="100000"/>
                                        <p:tgtEl>
                                          <p:spTgt spid="31"/>
                                        </p:tgtEl>
                                      </p:cBhvr>
                                    </p:animEffect>
                                    <p:anim calcmode="lin" valueType="num">
                                      <p:cBhvr>
                                        <p:cTn id="161" dur="1600" decel="100000" fill="hold"/>
                                        <p:tgtEl>
                                          <p:spTgt spid="31"/>
                                        </p:tgtEl>
                                        <p:attrNameLst>
                                          <p:attrName>style.rotation</p:attrName>
                                        </p:attrNameLst>
                                      </p:cBhvr>
                                      <p:tavLst>
                                        <p:tav tm="0">
                                          <p:val>
                                            <p:fltVal val="-90"/>
                                          </p:val>
                                        </p:tav>
                                        <p:tav tm="100000">
                                          <p:val>
                                            <p:fltVal val="0"/>
                                          </p:val>
                                        </p:tav>
                                      </p:tavLst>
                                    </p:anim>
                                    <p:anim calcmode="lin" valueType="num">
                                      <p:cBhvr>
                                        <p:cTn id="162" dur="1600" decel="100000" fill="hold"/>
                                        <p:tgtEl>
                                          <p:spTgt spid="31"/>
                                        </p:tgtEl>
                                        <p:attrNameLst>
                                          <p:attrName>ppt_x</p:attrName>
                                        </p:attrNameLst>
                                      </p:cBhvr>
                                      <p:tavLst>
                                        <p:tav tm="0">
                                          <p:val>
                                            <p:strVal val="#ppt_x+0.4"/>
                                          </p:val>
                                        </p:tav>
                                        <p:tav tm="100000">
                                          <p:val>
                                            <p:strVal val="#ppt_x-0.05"/>
                                          </p:val>
                                        </p:tav>
                                      </p:tavLst>
                                    </p:anim>
                                    <p:anim calcmode="lin" valueType="num">
                                      <p:cBhvr>
                                        <p:cTn id="163" dur="1600" decel="100000" fill="hold"/>
                                        <p:tgtEl>
                                          <p:spTgt spid="31"/>
                                        </p:tgtEl>
                                        <p:attrNameLst>
                                          <p:attrName>ppt_y</p:attrName>
                                        </p:attrNameLst>
                                      </p:cBhvr>
                                      <p:tavLst>
                                        <p:tav tm="0">
                                          <p:val>
                                            <p:strVal val="#ppt_y-0.4"/>
                                          </p:val>
                                        </p:tav>
                                        <p:tav tm="100000">
                                          <p:val>
                                            <p:strVal val="#ppt_y+0.1"/>
                                          </p:val>
                                        </p:tav>
                                      </p:tavLst>
                                    </p:anim>
                                    <p:anim calcmode="lin" valueType="num">
                                      <p:cBhvr>
                                        <p:cTn id="164" dur="400" accel="100000" fill="hold">
                                          <p:stCondLst>
                                            <p:cond delay="1600"/>
                                          </p:stCondLst>
                                        </p:cTn>
                                        <p:tgtEl>
                                          <p:spTgt spid="31"/>
                                        </p:tgtEl>
                                        <p:attrNameLst>
                                          <p:attrName>ppt_x</p:attrName>
                                        </p:attrNameLst>
                                      </p:cBhvr>
                                      <p:tavLst>
                                        <p:tav tm="0">
                                          <p:val>
                                            <p:strVal val="#ppt_x-0.05"/>
                                          </p:val>
                                        </p:tav>
                                        <p:tav tm="100000">
                                          <p:val>
                                            <p:strVal val="#ppt_x"/>
                                          </p:val>
                                        </p:tav>
                                      </p:tavLst>
                                    </p:anim>
                                    <p:anim calcmode="lin" valueType="num">
                                      <p:cBhvr>
                                        <p:cTn id="165" dur="400" accel="100000" fill="hold">
                                          <p:stCondLst>
                                            <p:cond delay="1600"/>
                                          </p:stCondLst>
                                        </p:cTn>
                                        <p:tgtEl>
                                          <p:spTgt spid="31"/>
                                        </p:tgtEl>
                                        <p:attrNameLst>
                                          <p:attrName>ppt_y</p:attrName>
                                        </p:attrNameLst>
                                      </p:cBhvr>
                                      <p:tavLst>
                                        <p:tav tm="0">
                                          <p:val>
                                            <p:strVal val="#ppt_y+0.1"/>
                                          </p:val>
                                        </p:tav>
                                        <p:tav tm="100000">
                                          <p:val>
                                            <p:strVal val="#ppt_y"/>
                                          </p:val>
                                        </p:tav>
                                      </p:tavLst>
                                    </p:anim>
                                  </p:childTnLst>
                                </p:cTn>
                              </p:par>
                              <p:par>
                                <p:cTn id="166" presetID="7" presetClass="entr" presetSubtype="4" fill="hold" grpId="0" nodeType="withEffect">
                                  <p:stCondLst>
                                    <p:cond delay="0"/>
                                  </p:stCondLst>
                                  <p:childTnLst>
                                    <p:set>
                                      <p:cBhvr>
                                        <p:cTn id="167" dur="1" fill="hold">
                                          <p:stCondLst>
                                            <p:cond delay="0"/>
                                          </p:stCondLst>
                                        </p:cTn>
                                        <p:tgtEl>
                                          <p:spTgt spid="45"/>
                                        </p:tgtEl>
                                        <p:attrNameLst>
                                          <p:attrName>style.visibility</p:attrName>
                                        </p:attrNameLst>
                                      </p:cBhvr>
                                      <p:to>
                                        <p:strVal val="visible"/>
                                      </p:to>
                                    </p:set>
                                    <p:anim calcmode="lin" valueType="num">
                                      <p:cBhvr additive="base">
                                        <p:cTn id="168" dur="5000" fill="hold"/>
                                        <p:tgtEl>
                                          <p:spTgt spid="45"/>
                                        </p:tgtEl>
                                        <p:attrNameLst>
                                          <p:attrName>ppt_x</p:attrName>
                                        </p:attrNameLst>
                                      </p:cBhvr>
                                      <p:tavLst>
                                        <p:tav tm="0">
                                          <p:val>
                                            <p:strVal val="#ppt_x"/>
                                          </p:val>
                                        </p:tav>
                                        <p:tav tm="100000">
                                          <p:val>
                                            <p:strVal val="#ppt_x"/>
                                          </p:val>
                                        </p:tav>
                                      </p:tavLst>
                                    </p:anim>
                                    <p:anim calcmode="lin" valueType="num">
                                      <p:cBhvr additive="base">
                                        <p:cTn id="169" dur="5000" fill="hold"/>
                                        <p:tgtEl>
                                          <p:spTgt spid="45"/>
                                        </p:tgtEl>
                                        <p:attrNameLst>
                                          <p:attrName>ppt_y</p:attrName>
                                        </p:attrNameLst>
                                      </p:cBhvr>
                                      <p:tavLst>
                                        <p:tav tm="0">
                                          <p:val>
                                            <p:strVal val="1+#ppt_h/2"/>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35"/>
                                        </p:tgtEl>
                                        <p:attrNameLst>
                                          <p:attrName>style.visibility</p:attrName>
                                        </p:attrNameLst>
                                      </p:cBhvr>
                                      <p:to>
                                        <p:strVal val="visible"/>
                                      </p:to>
                                    </p:set>
                                    <p:animEffect transition="in" filter="fade">
                                      <p:cBhvr>
                                        <p:cTn id="172" dur="2000"/>
                                        <p:tgtEl>
                                          <p:spTgt spid="35"/>
                                        </p:tgtEl>
                                      </p:cBhvr>
                                    </p:animEffect>
                                    <p:anim calcmode="lin" valueType="num">
                                      <p:cBhvr>
                                        <p:cTn id="173" dur="2000" fill="hold"/>
                                        <p:tgtEl>
                                          <p:spTgt spid="35"/>
                                        </p:tgtEl>
                                        <p:attrNameLst>
                                          <p:attrName>ppt_x</p:attrName>
                                        </p:attrNameLst>
                                      </p:cBhvr>
                                      <p:tavLst>
                                        <p:tav tm="0">
                                          <p:val>
                                            <p:strVal val="#ppt_x"/>
                                          </p:val>
                                        </p:tav>
                                        <p:tav tm="100000">
                                          <p:val>
                                            <p:strVal val="#ppt_x"/>
                                          </p:val>
                                        </p:tav>
                                      </p:tavLst>
                                    </p:anim>
                                    <p:anim calcmode="lin" valueType="num">
                                      <p:cBhvr>
                                        <p:cTn id="174" dur="2000" fill="hold"/>
                                        <p:tgtEl>
                                          <p:spTgt spid="35"/>
                                        </p:tgtEl>
                                        <p:attrNameLst>
                                          <p:attrName>ppt_y</p:attrName>
                                        </p:attrNameLst>
                                      </p:cBhvr>
                                      <p:tavLst>
                                        <p:tav tm="0">
                                          <p:val>
                                            <p:strVal val="#ppt_y-.1"/>
                                          </p:val>
                                        </p:tav>
                                        <p:tav tm="100000">
                                          <p:val>
                                            <p:strVal val="#ppt_y"/>
                                          </p:val>
                                        </p:tav>
                                      </p:tavLst>
                                    </p:anim>
                                  </p:childTnLst>
                                </p:cTn>
                              </p:par>
                              <p:par>
                                <p:cTn id="175" presetID="31" presetClass="entr" presetSubtype="0" fill="hold" grpId="0" nodeType="withEffect">
                                  <p:stCondLst>
                                    <p:cond delay="0"/>
                                  </p:stCondLst>
                                  <p:iterate type="lt">
                                    <p:tmPct val="5000"/>
                                  </p:iterate>
                                  <p:childTnLst>
                                    <p:set>
                                      <p:cBhvr>
                                        <p:cTn id="176" dur="1" fill="hold">
                                          <p:stCondLst>
                                            <p:cond delay="0"/>
                                          </p:stCondLst>
                                        </p:cTn>
                                        <p:tgtEl>
                                          <p:spTgt spid="33"/>
                                        </p:tgtEl>
                                        <p:attrNameLst>
                                          <p:attrName>style.visibility</p:attrName>
                                        </p:attrNameLst>
                                      </p:cBhvr>
                                      <p:to>
                                        <p:strVal val="visible"/>
                                      </p:to>
                                    </p:set>
                                    <p:anim calcmode="lin" valueType="num">
                                      <p:cBhvr>
                                        <p:cTn id="177" dur="2000" fill="hold"/>
                                        <p:tgtEl>
                                          <p:spTgt spid="33"/>
                                        </p:tgtEl>
                                        <p:attrNameLst>
                                          <p:attrName>ppt_w</p:attrName>
                                        </p:attrNameLst>
                                      </p:cBhvr>
                                      <p:tavLst>
                                        <p:tav tm="0">
                                          <p:val>
                                            <p:fltVal val="0"/>
                                          </p:val>
                                        </p:tav>
                                        <p:tav tm="100000">
                                          <p:val>
                                            <p:strVal val="#ppt_w"/>
                                          </p:val>
                                        </p:tav>
                                      </p:tavLst>
                                    </p:anim>
                                    <p:anim calcmode="lin" valueType="num">
                                      <p:cBhvr>
                                        <p:cTn id="178" dur="2000" fill="hold"/>
                                        <p:tgtEl>
                                          <p:spTgt spid="33"/>
                                        </p:tgtEl>
                                        <p:attrNameLst>
                                          <p:attrName>ppt_h</p:attrName>
                                        </p:attrNameLst>
                                      </p:cBhvr>
                                      <p:tavLst>
                                        <p:tav tm="0">
                                          <p:val>
                                            <p:fltVal val="0"/>
                                          </p:val>
                                        </p:tav>
                                        <p:tav tm="100000">
                                          <p:val>
                                            <p:strVal val="#ppt_h"/>
                                          </p:val>
                                        </p:tav>
                                      </p:tavLst>
                                    </p:anim>
                                    <p:anim calcmode="lin" valueType="num">
                                      <p:cBhvr>
                                        <p:cTn id="179" dur="2000" fill="hold"/>
                                        <p:tgtEl>
                                          <p:spTgt spid="33"/>
                                        </p:tgtEl>
                                        <p:attrNameLst>
                                          <p:attrName>style.rotation</p:attrName>
                                        </p:attrNameLst>
                                      </p:cBhvr>
                                      <p:tavLst>
                                        <p:tav tm="0">
                                          <p:val>
                                            <p:fltVal val="90"/>
                                          </p:val>
                                        </p:tav>
                                        <p:tav tm="100000">
                                          <p:val>
                                            <p:fltVal val="0"/>
                                          </p:val>
                                        </p:tav>
                                      </p:tavLst>
                                    </p:anim>
                                    <p:animEffect transition="in" filter="fade">
                                      <p:cBhvr>
                                        <p:cTn id="180" dur="2000"/>
                                        <p:tgtEl>
                                          <p:spTgt spid="33"/>
                                        </p:tgtEl>
                                      </p:cBhvr>
                                    </p:animEffect>
                                  </p:childTnLst>
                                </p:cTn>
                              </p:par>
                            </p:childTnLst>
                          </p:cTn>
                        </p:par>
                        <p:par>
                          <p:cTn id="181" fill="hold">
                            <p:stCondLst>
                              <p:cond delay="28000"/>
                            </p:stCondLst>
                            <p:childTnLst>
                              <p:par>
                                <p:cTn id="182" presetID="7" presetClass="entr" presetSubtype="8" fill="hold" nodeType="afterEffect">
                                  <p:stCondLst>
                                    <p:cond delay="0"/>
                                  </p:stCondLst>
                                  <p:childTnLst>
                                    <p:set>
                                      <p:cBhvr>
                                        <p:cTn id="183" dur="1" fill="hold">
                                          <p:stCondLst>
                                            <p:cond delay="0"/>
                                          </p:stCondLst>
                                        </p:cTn>
                                        <p:tgtEl>
                                          <p:spTgt spid="74"/>
                                        </p:tgtEl>
                                        <p:attrNameLst>
                                          <p:attrName>style.visibility</p:attrName>
                                        </p:attrNameLst>
                                      </p:cBhvr>
                                      <p:to>
                                        <p:strVal val="visible"/>
                                      </p:to>
                                    </p:set>
                                    <p:anim calcmode="lin" valueType="num">
                                      <p:cBhvr additive="base">
                                        <p:cTn id="184" dur="5000" fill="hold"/>
                                        <p:tgtEl>
                                          <p:spTgt spid="74"/>
                                        </p:tgtEl>
                                        <p:attrNameLst>
                                          <p:attrName>ppt_x</p:attrName>
                                        </p:attrNameLst>
                                      </p:cBhvr>
                                      <p:tavLst>
                                        <p:tav tm="0">
                                          <p:val>
                                            <p:strVal val="0-#ppt_w/2"/>
                                          </p:val>
                                        </p:tav>
                                        <p:tav tm="100000">
                                          <p:val>
                                            <p:strVal val="#ppt_x"/>
                                          </p:val>
                                        </p:tav>
                                      </p:tavLst>
                                    </p:anim>
                                    <p:anim calcmode="lin" valueType="num">
                                      <p:cBhvr additive="base">
                                        <p:cTn id="185" dur="5000" fill="hold"/>
                                        <p:tgtEl>
                                          <p:spTgt spid="74"/>
                                        </p:tgtEl>
                                        <p:attrNameLst>
                                          <p:attrName>ppt_y</p:attrName>
                                        </p:attrNameLst>
                                      </p:cBhvr>
                                      <p:tavLst>
                                        <p:tav tm="0">
                                          <p:val>
                                            <p:strVal val="#ppt_y"/>
                                          </p:val>
                                        </p:tav>
                                        <p:tav tm="100000">
                                          <p:val>
                                            <p:strVal val="#ppt_y"/>
                                          </p:val>
                                        </p:tav>
                                      </p:tavLst>
                                    </p:anim>
                                  </p:childTnLst>
                                </p:cTn>
                              </p:par>
                              <p:par>
                                <p:cTn id="186" presetID="7" presetClass="entr" presetSubtype="4" fill="hold" nodeType="withEffect">
                                  <p:stCondLst>
                                    <p:cond delay="0"/>
                                  </p:stCondLst>
                                  <p:childTnLst>
                                    <p:set>
                                      <p:cBhvr>
                                        <p:cTn id="187" dur="1" fill="hold">
                                          <p:stCondLst>
                                            <p:cond delay="0"/>
                                          </p:stCondLst>
                                        </p:cTn>
                                        <p:tgtEl>
                                          <p:spTgt spid="73"/>
                                        </p:tgtEl>
                                        <p:attrNameLst>
                                          <p:attrName>style.visibility</p:attrName>
                                        </p:attrNameLst>
                                      </p:cBhvr>
                                      <p:to>
                                        <p:strVal val="visible"/>
                                      </p:to>
                                    </p:set>
                                    <p:anim calcmode="lin" valueType="num">
                                      <p:cBhvr additive="base">
                                        <p:cTn id="188" dur="3000" fill="hold"/>
                                        <p:tgtEl>
                                          <p:spTgt spid="73"/>
                                        </p:tgtEl>
                                        <p:attrNameLst>
                                          <p:attrName>ppt_x</p:attrName>
                                        </p:attrNameLst>
                                      </p:cBhvr>
                                      <p:tavLst>
                                        <p:tav tm="0">
                                          <p:val>
                                            <p:strVal val="#ppt_x"/>
                                          </p:val>
                                        </p:tav>
                                        <p:tav tm="100000">
                                          <p:val>
                                            <p:strVal val="#ppt_x"/>
                                          </p:val>
                                        </p:tav>
                                      </p:tavLst>
                                    </p:anim>
                                    <p:anim calcmode="lin" valueType="num">
                                      <p:cBhvr additive="base">
                                        <p:cTn id="189" dur="3000" fill="hold"/>
                                        <p:tgtEl>
                                          <p:spTgt spid="73"/>
                                        </p:tgtEl>
                                        <p:attrNameLst>
                                          <p:attrName>ppt_y</p:attrName>
                                        </p:attrNameLst>
                                      </p:cBhvr>
                                      <p:tavLst>
                                        <p:tav tm="0">
                                          <p:val>
                                            <p:strVal val="1+#ppt_h/2"/>
                                          </p:val>
                                        </p:tav>
                                        <p:tav tm="100000">
                                          <p:val>
                                            <p:strVal val="#ppt_y"/>
                                          </p:val>
                                        </p:tav>
                                      </p:tavLst>
                                    </p:anim>
                                  </p:childTnLst>
                                </p:cTn>
                              </p:par>
                              <p:par>
                                <p:cTn id="190" presetID="7" presetClass="entr" presetSubtype="2" fill="hold" grpId="0" nodeType="withEffect">
                                  <p:stCondLst>
                                    <p:cond delay="0"/>
                                  </p:stCondLst>
                                  <p:childTnLst>
                                    <p:set>
                                      <p:cBhvr>
                                        <p:cTn id="191" dur="1" fill="hold">
                                          <p:stCondLst>
                                            <p:cond delay="0"/>
                                          </p:stCondLst>
                                        </p:cTn>
                                        <p:tgtEl>
                                          <p:spTgt spid="42"/>
                                        </p:tgtEl>
                                        <p:attrNameLst>
                                          <p:attrName>style.visibility</p:attrName>
                                        </p:attrNameLst>
                                      </p:cBhvr>
                                      <p:to>
                                        <p:strVal val="visible"/>
                                      </p:to>
                                    </p:set>
                                    <p:anim calcmode="lin" valueType="num">
                                      <p:cBhvr additive="base">
                                        <p:cTn id="192" dur="5000" fill="hold"/>
                                        <p:tgtEl>
                                          <p:spTgt spid="42"/>
                                        </p:tgtEl>
                                        <p:attrNameLst>
                                          <p:attrName>ppt_x</p:attrName>
                                        </p:attrNameLst>
                                      </p:cBhvr>
                                      <p:tavLst>
                                        <p:tav tm="0">
                                          <p:val>
                                            <p:strVal val="1+#ppt_w/2"/>
                                          </p:val>
                                        </p:tav>
                                        <p:tav tm="100000">
                                          <p:val>
                                            <p:strVal val="#ppt_x"/>
                                          </p:val>
                                        </p:tav>
                                      </p:tavLst>
                                    </p:anim>
                                    <p:anim calcmode="lin" valueType="num">
                                      <p:cBhvr additive="base">
                                        <p:cTn id="193" dur="5000" fill="hold"/>
                                        <p:tgtEl>
                                          <p:spTgt spid="42"/>
                                        </p:tgtEl>
                                        <p:attrNameLst>
                                          <p:attrName>ppt_y</p:attrName>
                                        </p:attrNameLst>
                                      </p:cBhvr>
                                      <p:tavLst>
                                        <p:tav tm="0">
                                          <p:val>
                                            <p:strVal val="#ppt_y"/>
                                          </p:val>
                                        </p:tav>
                                        <p:tav tm="100000">
                                          <p:val>
                                            <p:strVal val="#ppt_y"/>
                                          </p:val>
                                        </p:tav>
                                      </p:tavLst>
                                    </p:anim>
                                  </p:childTnLst>
                                </p:cTn>
                              </p:par>
                              <p:par>
                                <p:cTn id="194" presetID="7" presetClass="entr" presetSubtype="8" fill="hold" grpId="0" nodeType="withEffect">
                                  <p:stCondLst>
                                    <p:cond delay="0"/>
                                  </p:stCondLst>
                                  <p:childTnLst>
                                    <p:set>
                                      <p:cBhvr>
                                        <p:cTn id="195" dur="1" fill="hold">
                                          <p:stCondLst>
                                            <p:cond delay="0"/>
                                          </p:stCondLst>
                                        </p:cTn>
                                        <p:tgtEl>
                                          <p:spTgt spid="43"/>
                                        </p:tgtEl>
                                        <p:attrNameLst>
                                          <p:attrName>style.visibility</p:attrName>
                                        </p:attrNameLst>
                                      </p:cBhvr>
                                      <p:to>
                                        <p:strVal val="visible"/>
                                      </p:to>
                                    </p:set>
                                    <p:anim calcmode="lin" valueType="num">
                                      <p:cBhvr additive="base">
                                        <p:cTn id="196" dur="5000" fill="hold"/>
                                        <p:tgtEl>
                                          <p:spTgt spid="43"/>
                                        </p:tgtEl>
                                        <p:attrNameLst>
                                          <p:attrName>ppt_x</p:attrName>
                                        </p:attrNameLst>
                                      </p:cBhvr>
                                      <p:tavLst>
                                        <p:tav tm="0">
                                          <p:val>
                                            <p:strVal val="0-#ppt_w/2"/>
                                          </p:val>
                                        </p:tav>
                                        <p:tav tm="100000">
                                          <p:val>
                                            <p:strVal val="#ppt_x"/>
                                          </p:val>
                                        </p:tav>
                                      </p:tavLst>
                                    </p:anim>
                                    <p:anim calcmode="lin" valueType="num">
                                      <p:cBhvr additive="base">
                                        <p:cTn id="197" dur="5000" fill="hold"/>
                                        <p:tgtEl>
                                          <p:spTgt spid="43"/>
                                        </p:tgtEl>
                                        <p:attrNameLst>
                                          <p:attrName>ppt_y</p:attrName>
                                        </p:attrNameLst>
                                      </p:cBhvr>
                                      <p:tavLst>
                                        <p:tav tm="0">
                                          <p:val>
                                            <p:strVal val="#ppt_y"/>
                                          </p:val>
                                        </p:tav>
                                        <p:tav tm="100000">
                                          <p:val>
                                            <p:strVal val="#ppt_y"/>
                                          </p:val>
                                        </p:tav>
                                      </p:tavLst>
                                    </p:anim>
                                  </p:childTnLst>
                                </p:cTn>
                              </p:par>
                              <p:par>
                                <p:cTn id="198" presetID="31" presetClass="entr" presetSubtype="0" fill="hold" nodeType="withEffect">
                                  <p:stCondLst>
                                    <p:cond delay="0"/>
                                  </p:stCondLst>
                                  <p:iterate type="lt">
                                    <p:tmPct val="5000"/>
                                  </p:iterate>
                                  <p:childTnLst>
                                    <p:set>
                                      <p:cBhvr>
                                        <p:cTn id="199" dur="1" fill="hold">
                                          <p:stCondLst>
                                            <p:cond delay="0"/>
                                          </p:stCondLst>
                                        </p:cTn>
                                        <p:tgtEl>
                                          <p:spTgt spid="95"/>
                                        </p:tgtEl>
                                        <p:attrNameLst>
                                          <p:attrName>style.visibility</p:attrName>
                                        </p:attrNameLst>
                                      </p:cBhvr>
                                      <p:to>
                                        <p:strVal val="visible"/>
                                      </p:to>
                                    </p:set>
                                    <p:anim calcmode="lin" valueType="num">
                                      <p:cBhvr>
                                        <p:cTn id="200" dur="2000" fill="hold"/>
                                        <p:tgtEl>
                                          <p:spTgt spid="95"/>
                                        </p:tgtEl>
                                        <p:attrNameLst>
                                          <p:attrName>ppt_w</p:attrName>
                                        </p:attrNameLst>
                                      </p:cBhvr>
                                      <p:tavLst>
                                        <p:tav tm="0">
                                          <p:val>
                                            <p:fltVal val="0"/>
                                          </p:val>
                                        </p:tav>
                                        <p:tav tm="100000">
                                          <p:val>
                                            <p:strVal val="#ppt_w"/>
                                          </p:val>
                                        </p:tav>
                                      </p:tavLst>
                                    </p:anim>
                                    <p:anim calcmode="lin" valueType="num">
                                      <p:cBhvr>
                                        <p:cTn id="201" dur="2000" fill="hold"/>
                                        <p:tgtEl>
                                          <p:spTgt spid="95"/>
                                        </p:tgtEl>
                                        <p:attrNameLst>
                                          <p:attrName>ppt_h</p:attrName>
                                        </p:attrNameLst>
                                      </p:cBhvr>
                                      <p:tavLst>
                                        <p:tav tm="0">
                                          <p:val>
                                            <p:fltVal val="0"/>
                                          </p:val>
                                        </p:tav>
                                        <p:tav tm="100000">
                                          <p:val>
                                            <p:strVal val="#ppt_h"/>
                                          </p:val>
                                        </p:tav>
                                      </p:tavLst>
                                    </p:anim>
                                    <p:anim calcmode="lin" valueType="num">
                                      <p:cBhvr>
                                        <p:cTn id="202" dur="2000" fill="hold"/>
                                        <p:tgtEl>
                                          <p:spTgt spid="95"/>
                                        </p:tgtEl>
                                        <p:attrNameLst>
                                          <p:attrName>style.rotation</p:attrName>
                                        </p:attrNameLst>
                                      </p:cBhvr>
                                      <p:tavLst>
                                        <p:tav tm="0">
                                          <p:val>
                                            <p:fltVal val="90"/>
                                          </p:val>
                                        </p:tav>
                                        <p:tav tm="100000">
                                          <p:val>
                                            <p:fltVal val="0"/>
                                          </p:val>
                                        </p:tav>
                                      </p:tavLst>
                                    </p:anim>
                                    <p:animEffect transition="in" filter="fade">
                                      <p:cBhvr>
                                        <p:cTn id="203" dur="2000"/>
                                        <p:tgtEl>
                                          <p:spTgt spid="95"/>
                                        </p:tgtEl>
                                      </p:cBhvr>
                                    </p:animEffect>
                                  </p:childTnLst>
                                </p:cTn>
                              </p:par>
                              <p:par>
                                <p:cTn id="204" presetID="29" presetClass="entr" presetSubtype="0" fill="hold" nodeType="withEffect">
                                  <p:stCondLst>
                                    <p:cond delay="0"/>
                                  </p:stCondLst>
                                  <p:childTnLst>
                                    <p:set>
                                      <p:cBhvr>
                                        <p:cTn id="205" dur="1" fill="hold">
                                          <p:stCondLst>
                                            <p:cond delay="0"/>
                                          </p:stCondLst>
                                        </p:cTn>
                                        <p:tgtEl>
                                          <p:spTgt spid="93"/>
                                        </p:tgtEl>
                                        <p:attrNameLst>
                                          <p:attrName>style.visibility</p:attrName>
                                        </p:attrNameLst>
                                      </p:cBhvr>
                                      <p:to>
                                        <p:strVal val="visible"/>
                                      </p:to>
                                    </p:set>
                                    <p:anim calcmode="lin" valueType="num">
                                      <p:cBhvr>
                                        <p:cTn id="206" dur="2000" fill="hold"/>
                                        <p:tgtEl>
                                          <p:spTgt spid="93"/>
                                        </p:tgtEl>
                                        <p:attrNameLst>
                                          <p:attrName>ppt_x</p:attrName>
                                        </p:attrNameLst>
                                      </p:cBhvr>
                                      <p:tavLst>
                                        <p:tav tm="0">
                                          <p:val>
                                            <p:strVal val="#ppt_x-.2"/>
                                          </p:val>
                                        </p:tav>
                                        <p:tav tm="100000">
                                          <p:val>
                                            <p:strVal val="#ppt_x"/>
                                          </p:val>
                                        </p:tav>
                                      </p:tavLst>
                                    </p:anim>
                                    <p:anim calcmode="lin" valueType="num">
                                      <p:cBhvr>
                                        <p:cTn id="207" dur="2000" fill="hold"/>
                                        <p:tgtEl>
                                          <p:spTgt spid="93"/>
                                        </p:tgtEl>
                                        <p:attrNameLst>
                                          <p:attrName>ppt_y</p:attrName>
                                        </p:attrNameLst>
                                      </p:cBhvr>
                                      <p:tavLst>
                                        <p:tav tm="0">
                                          <p:val>
                                            <p:strVal val="#ppt_y"/>
                                          </p:val>
                                        </p:tav>
                                        <p:tav tm="100000">
                                          <p:val>
                                            <p:strVal val="#ppt_y"/>
                                          </p:val>
                                        </p:tav>
                                      </p:tavLst>
                                    </p:anim>
                                    <p:animEffect transition="in" filter="wipe(right)" prLst="gradientSize: 0.1">
                                      <p:cBhvr>
                                        <p:cTn id="208" dur="2000"/>
                                        <p:tgtEl>
                                          <p:spTgt spid="93"/>
                                        </p:tgtEl>
                                      </p:cBhvr>
                                    </p:animEffect>
                                  </p:childTnLst>
                                </p:cTn>
                              </p:par>
                              <p:par>
                                <p:cTn id="209" presetID="37" presetClass="entr" presetSubtype="0" fill="hold" nodeType="withEffect">
                                  <p:stCondLst>
                                    <p:cond delay="0"/>
                                  </p:stCondLst>
                                  <p:childTnLst>
                                    <p:set>
                                      <p:cBhvr>
                                        <p:cTn id="210" dur="1" fill="hold">
                                          <p:stCondLst>
                                            <p:cond delay="0"/>
                                          </p:stCondLst>
                                        </p:cTn>
                                        <p:tgtEl>
                                          <p:spTgt spid="91"/>
                                        </p:tgtEl>
                                        <p:attrNameLst>
                                          <p:attrName>style.visibility</p:attrName>
                                        </p:attrNameLst>
                                      </p:cBhvr>
                                      <p:to>
                                        <p:strVal val="visible"/>
                                      </p:to>
                                    </p:set>
                                    <p:animEffect transition="in" filter="fade">
                                      <p:cBhvr>
                                        <p:cTn id="211" dur="2000"/>
                                        <p:tgtEl>
                                          <p:spTgt spid="91"/>
                                        </p:tgtEl>
                                      </p:cBhvr>
                                    </p:animEffect>
                                    <p:anim calcmode="lin" valueType="num">
                                      <p:cBhvr>
                                        <p:cTn id="212" dur="2000" fill="hold"/>
                                        <p:tgtEl>
                                          <p:spTgt spid="91"/>
                                        </p:tgtEl>
                                        <p:attrNameLst>
                                          <p:attrName>ppt_x</p:attrName>
                                        </p:attrNameLst>
                                      </p:cBhvr>
                                      <p:tavLst>
                                        <p:tav tm="0">
                                          <p:val>
                                            <p:strVal val="#ppt_x"/>
                                          </p:val>
                                        </p:tav>
                                        <p:tav tm="100000">
                                          <p:val>
                                            <p:strVal val="#ppt_x"/>
                                          </p:val>
                                        </p:tav>
                                      </p:tavLst>
                                    </p:anim>
                                    <p:anim calcmode="lin" valueType="num">
                                      <p:cBhvr>
                                        <p:cTn id="213" dur="1800" decel="100000" fill="hold"/>
                                        <p:tgtEl>
                                          <p:spTgt spid="91"/>
                                        </p:tgtEl>
                                        <p:attrNameLst>
                                          <p:attrName>ppt_y</p:attrName>
                                        </p:attrNameLst>
                                      </p:cBhvr>
                                      <p:tavLst>
                                        <p:tav tm="0">
                                          <p:val>
                                            <p:strVal val="#ppt_y+1"/>
                                          </p:val>
                                        </p:tav>
                                        <p:tav tm="100000">
                                          <p:val>
                                            <p:strVal val="#ppt_y-.03"/>
                                          </p:val>
                                        </p:tav>
                                      </p:tavLst>
                                    </p:anim>
                                    <p:anim calcmode="lin" valueType="num">
                                      <p:cBhvr>
                                        <p:cTn id="214" dur="200" accel="100000" fill="hold">
                                          <p:stCondLst>
                                            <p:cond delay="1800"/>
                                          </p:stCondLst>
                                        </p:cTn>
                                        <p:tgtEl>
                                          <p:spTgt spid="91"/>
                                        </p:tgtEl>
                                        <p:attrNameLst>
                                          <p:attrName>ppt_y</p:attrName>
                                        </p:attrNameLst>
                                      </p:cBhvr>
                                      <p:tavLst>
                                        <p:tav tm="0">
                                          <p:val>
                                            <p:strVal val="#ppt_y-.03"/>
                                          </p:val>
                                        </p:tav>
                                        <p:tav tm="100000">
                                          <p:val>
                                            <p:strVal val="#ppt_y"/>
                                          </p:val>
                                        </p:tav>
                                      </p:tavLst>
                                    </p:anim>
                                  </p:childTnLst>
                                </p:cTn>
                              </p:par>
                              <p:par>
                                <p:cTn id="215" presetID="26" presetClass="entr" presetSubtype="0" fill="hold" nodeType="withEffect">
                                  <p:stCondLst>
                                    <p:cond delay="0"/>
                                  </p:stCondLst>
                                  <p:childTnLst>
                                    <p:set>
                                      <p:cBhvr>
                                        <p:cTn id="216" dur="1" fill="hold">
                                          <p:stCondLst>
                                            <p:cond delay="0"/>
                                          </p:stCondLst>
                                        </p:cTn>
                                        <p:tgtEl>
                                          <p:spTgt spid="132"/>
                                        </p:tgtEl>
                                        <p:attrNameLst>
                                          <p:attrName>style.visibility</p:attrName>
                                        </p:attrNameLst>
                                      </p:cBhvr>
                                      <p:to>
                                        <p:strVal val="visible"/>
                                      </p:to>
                                    </p:set>
                                    <p:animEffect transition="in" filter="wipe(down)">
                                      <p:cBhvr>
                                        <p:cTn id="217" dur="870">
                                          <p:stCondLst>
                                            <p:cond delay="0"/>
                                          </p:stCondLst>
                                        </p:cTn>
                                        <p:tgtEl>
                                          <p:spTgt spid="132"/>
                                        </p:tgtEl>
                                      </p:cBhvr>
                                    </p:animEffect>
                                    <p:anim calcmode="lin" valueType="num">
                                      <p:cBhvr>
                                        <p:cTn id="218" dur="2733" tmFilter="0,0; 0.14,0.36; 0.43,0.73; 0.71,0.91; 1.0,1.0">
                                          <p:stCondLst>
                                            <p:cond delay="0"/>
                                          </p:stCondLst>
                                        </p:cTn>
                                        <p:tgtEl>
                                          <p:spTgt spid="132"/>
                                        </p:tgtEl>
                                        <p:attrNameLst>
                                          <p:attrName>ppt_x</p:attrName>
                                        </p:attrNameLst>
                                      </p:cBhvr>
                                      <p:tavLst>
                                        <p:tav tm="0">
                                          <p:val>
                                            <p:strVal val="#ppt_x-0.25"/>
                                          </p:val>
                                        </p:tav>
                                        <p:tav tm="100000">
                                          <p:val>
                                            <p:strVal val="#ppt_x"/>
                                          </p:val>
                                        </p:tav>
                                      </p:tavLst>
                                    </p:anim>
                                    <p:anim calcmode="lin" valueType="num">
                                      <p:cBhvr>
                                        <p:cTn id="219" dur="996" tmFilter="0.0,0.0; 0.25,0.07; 0.50,0.2; 0.75,0.467; 1.0,1.0">
                                          <p:stCondLst>
                                            <p:cond delay="0"/>
                                          </p:stCondLst>
                                        </p:cTn>
                                        <p:tgtEl>
                                          <p:spTgt spid="132"/>
                                        </p:tgtEl>
                                        <p:attrNameLst>
                                          <p:attrName>ppt_y</p:attrName>
                                        </p:attrNameLst>
                                      </p:cBhvr>
                                      <p:tavLst>
                                        <p:tav tm="0" fmla="#ppt_y-sin(pi*$)/3">
                                          <p:val>
                                            <p:fltVal val="0.5"/>
                                          </p:val>
                                        </p:tav>
                                        <p:tav tm="100000">
                                          <p:val>
                                            <p:fltVal val="1"/>
                                          </p:val>
                                        </p:tav>
                                      </p:tavLst>
                                    </p:anim>
                                    <p:anim calcmode="lin" valueType="num">
                                      <p:cBhvr>
                                        <p:cTn id="220" dur="996" tmFilter="0, 0; 0.125,0.2665; 0.25,0.4; 0.375,0.465; 0.5,0.5;  0.625,0.535; 0.75,0.6; 0.875,0.7335; 1,1">
                                          <p:stCondLst>
                                            <p:cond delay="996"/>
                                          </p:stCondLst>
                                        </p:cTn>
                                        <p:tgtEl>
                                          <p:spTgt spid="132"/>
                                        </p:tgtEl>
                                        <p:attrNameLst>
                                          <p:attrName>ppt_y</p:attrName>
                                        </p:attrNameLst>
                                      </p:cBhvr>
                                      <p:tavLst>
                                        <p:tav tm="0" fmla="#ppt_y-sin(pi*$)/9">
                                          <p:val>
                                            <p:fltVal val="0"/>
                                          </p:val>
                                        </p:tav>
                                        <p:tav tm="100000">
                                          <p:val>
                                            <p:fltVal val="1"/>
                                          </p:val>
                                        </p:tav>
                                      </p:tavLst>
                                    </p:anim>
                                    <p:anim calcmode="lin" valueType="num">
                                      <p:cBhvr>
                                        <p:cTn id="221" dur="498" tmFilter="0, 0; 0.125,0.2665; 0.25,0.4; 0.375,0.465; 0.5,0.5;  0.625,0.535; 0.75,0.6; 0.875,0.7335; 1,1">
                                          <p:stCondLst>
                                            <p:cond delay="1986"/>
                                          </p:stCondLst>
                                        </p:cTn>
                                        <p:tgtEl>
                                          <p:spTgt spid="132"/>
                                        </p:tgtEl>
                                        <p:attrNameLst>
                                          <p:attrName>ppt_y</p:attrName>
                                        </p:attrNameLst>
                                      </p:cBhvr>
                                      <p:tavLst>
                                        <p:tav tm="0" fmla="#ppt_y-sin(pi*$)/27">
                                          <p:val>
                                            <p:fltVal val="0"/>
                                          </p:val>
                                        </p:tav>
                                        <p:tav tm="100000">
                                          <p:val>
                                            <p:fltVal val="1"/>
                                          </p:val>
                                        </p:tav>
                                      </p:tavLst>
                                    </p:anim>
                                    <p:anim calcmode="lin" valueType="num">
                                      <p:cBhvr>
                                        <p:cTn id="222" dur="246" tmFilter="0, 0; 0.125,0.2665; 0.25,0.4; 0.375,0.465; 0.5,0.5;  0.625,0.535; 0.75,0.6; 0.875,0.7335; 1,1">
                                          <p:stCondLst>
                                            <p:cond delay="2484"/>
                                          </p:stCondLst>
                                        </p:cTn>
                                        <p:tgtEl>
                                          <p:spTgt spid="132"/>
                                        </p:tgtEl>
                                        <p:attrNameLst>
                                          <p:attrName>ppt_y</p:attrName>
                                        </p:attrNameLst>
                                      </p:cBhvr>
                                      <p:tavLst>
                                        <p:tav tm="0" fmla="#ppt_y-sin(pi*$)/81">
                                          <p:val>
                                            <p:fltVal val="0"/>
                                          </p:val>
                                        </p:tav>
                                        <p:tav tm="100000">
                                          <p:val>
                                            <p:fltVal val="1"/>
                                          </p:val>
                                        </p:tav>
                                      </p:tavLst>
                                    </p:anim>
                                    <p:animScale>
                                      <p:cBhvr>
                                        <p:cTn id="223" dur="39">
                                          <p:stCondLst>
                                            <p:cond delay="975"/>
                                          </p:stCondLst>
                                        </p:cTn>
                                        <p:tgtEl>
                                          <p:spTgt spid="132"/>
                                        </p:tgtEl>
                                      </p:cBhvr>
                                      <p:to x="100000" y="60000"/>
                                    </p:animScale>
                                    <p:animScale>
                                      <p:cBhvr>
                                        <p:cTn id="224" dur="249" decel="50000">
                                          <p:stCondLst>
                                            <p:cond delay="1014"/>
                                          </p:stCondLst>
                                        </p:cTn>
                                        <p:tgtEl>
                                          <p:spTgt spid="132"/>
                                        </p:tgtEl>
                                      </p:cBhvr>
                                      <p:to x="100000" y="100000"/>
                                    </p:animScale>
                                    <p:animScale>
                                      <p:cBhvr>
                                        <p:cTn id="225" dur="39">
                                          <p:stCondLst>
                                            <p:cond delay="1968"/>
                                          </p:stCondLst>
                                        </p:cTn>
                                        <p:tgtEl>
                                          <p:spTgt spid="132"/>
                                        </p:tgtEl>
                                      </p:cBhvr>
                                      <p:to x="100000" y="80000"/>
                                    </p:animScale>
                                    <p:animScale>
                                      <p:cBhvr>
                                        <p:cTn id="226" dur="249" decel="50000">
                                          <p:stCondLst>
                                            <p:cond delay="2007"/>
                                          </p:stCondLst>
                                        </p:cTn>
                                        <p:tgtEl>
                                          <p:spTgt spid="132"/>
                                        </p:tgtEl>
                                      </p:cBhvr>
                                      <p:to x="100000" y="100000"/>
                                    </p:animScale>
                                    <p:animScale>
                                      <p:cBhvr>
                                        <p:cTn id="227" dur="39">
                                          <p:stCondLst>
                                            <p:cond delay="2463"/>
                                          </p:stCondLst>
                                        </p:cTn>
                                        <p:tgtEl>
                                          <p:spTgt spid="132"/>
                                        </p:tgtEl>
                                      </p:cBhvr>
                                      <p:to x="100000" y="90000"/>
                                    </p:animScale>
                                    <p:animScale>
                                      <p:cBhvr>
                                        <p:cTn id="228" dur="249" decel="50000">
                                          <p:stCondLst>
                                            <p:cond delay="2502"/>
                                          </p:stCondLst>
                                        </p:cTn>
                                        <p:tgtEl>
                                          <p:spTgt spid="132"/>
                                        </p:tgtEl>
                                      </p:cBhvr>
                                      <p:to x="100000" y="100000"/>
                                    </p:animScale>
                                    <p:animScale>
                                      <p:cBhvr>
                                        <p:cTn id="229" dur="39">
                                          <p:stCondLst>
                                            <p:cond delay="2712"/>
                                          </p:stCondLst>
                                        </p:cTn>
                                        <p:tgtEl>
                                          <p:spTgt spid="132"/>
                                        </p:tgtEl>
                                      </p:cBhvr>
                                      <p:to x="100000" y="95000"/>
                                    </p:animScale>
                                    <p:animScale>
                                      <p:cBhvr>
                                        <p:cTn id="230" dur="249" decel="50000">
                                          <p:stCondLst>
                                            <p:cond delay="2751"/>
                                          </p:stCondLst>
                                        </p:cTn>
                                        <p:tgtEl>
                                          <p:spTgt spid="132"/>
                                        </p:tgtEl>
                                      </p:cBhvr>
                                      <p:to x="100000" y="100000"/>
                                    </p:animScale>
                                  </p:childTnLst>
                                </p:cTn>
                              </p:par>
                              <p:par>
                                <p:cTn id="231" presetID="58" presetClass="entr" presetSubtype="0" accel="100000" fill="hold" nodeType="withEffect">
                                  <p:stCondLst>
                                    <p:cond delay="0"/>
                                  </p:stCondLst>
                                  <p:childTnLst>
                                    <p:set>
                                      <p:cBhvr>
                                        <p:cTn id="232" dur="1" fill="hold">
                                          <p:stCondLst>
                                            <p:cond delay="0"/>
                                          </p:stCondLst>
                                        </p:cTn>
                                        <p:tgtEl>
                                          <p:spTgt spid="143"/>
                                        </p:tgtEl>
                                        <p:attrNameLst>
                                          <p:attrName>style.visibility</p:attrName>
                                        </p:attrNameLst>
                                      </p:cBhvr>
                                      <p:to>
                                        <p:strVal val="visible"/>
                                      </p:to>
                                    </p:set>
                                    <p:anim calcmode="lin" valueType="num">
                                      <p:cBhvr>
                                        <p:cTn id="233" dur="2000" fill="hold"/>
                                        <p:tgtEl>
                                          <p:spTgt spid="143"/>
                                        </p:tgtEl>
                                        <p:attrNameLst>
                                          <p:attrName>ppt_w</p:attrName>
                                        </p:attrNameLst>
                                      </p:cBhvr>
                                      <p:tavLst>
                                        <p:tav tm="0">
                                          <p:val>
                                            <p:strVal val="#ppt_w*2.5"/>
                                          </p:val>
                                        </p:tav>
                                        <p:tav tm="100000">
                                          <p:val>
                                            <p:strVal val="#ppt_w"/>
                                          </p:val>
                                        </p:tav>
                                      </p:tavLst>
                                    </p:anim>
                                    <p:anim calcmode="lin" valueType="num">
                                      <p:cBhvr>
                                        <p:cTn id="234" dur="2000" fill="hold"/>
                                        <p:tgtEl>
                                          <p:spTgt spid="143"/>
                                        </p:tgtEl>
                                        <p:attrNameLst>
                                          <p:attrName>ppt_h</p:attrName>
                                        </p:attrNameLst>
                                      </p:cBhvr>
                                      <p:tavLst>
                                        <p:tav tm="0">
                                          <p:val>
                                            <p:strVal val="#ppt_h*0.01"/>
                                          </p:val>
                                        </p:tav>
                                        <p:tav tm="100000">
                                          <p:val>
                                            <p:strVal val="#ppt_h"/>
                                          </p:val>
                                        </p:tav>
                                      </p:tavLst>
                                    </p:anim>
                                    <p:anim calcmode="lin" valueType="num">
                                      <p:cBhvr>
                                        <p:cTn id="235" dur="2000" fill="hold"/>
                                        <p:tgtEl>
                                          <p:spTgt spid="143"/>
                                        </p:tgtEl>
                                        <p:attrNameLst>
                                          <p:attrName>ppt_x</p:attrName>
                                        </p:attrNameLst>
                                      </p:cBhvr>
                                      <p:tavLst>
                                        <p:tav tm="0">
                                          <p:val>
                                            <p:strVal val="#ppt_x"/>
                                          </p:val>
                                        </p:tav>
                                        <p:tav tm="100000">
                                          <p:val>
                                            <p:strVal val="#ppt_x"/>
                                          </p:val>
                                        </p:tav>
                                      </p:tavLst>
                                    </p:anim>
                                    <p:anim calcmode="lin" valueType="num">
                                      <p:cBhvr>
                                        <p:cTn id="236" dur="2000" fill="hold"/>
                                        <p:tgtEl>
                                          <p:spTgt spid="143"/>
                                        </p:tgtEl>
                                        <p:attrNameLst>
                                          <p:attrName>ppt_y</p:attrName>
                                        </p:attrNameLst>
                                      </p:cBhvr>
                                      <p:tavLst>
                                        <p:tav tm="0">
                                          <p:val>
                                            <p:strVal val="#ppt_h+1"/>
                                          </p:val>
                                        </p:tav>
                                        <p:tav tm="100000">
                                          <p:val>
                                            <p:strVal val="#ppt_y"/>
                                          </p:val>
                                        </p:tav>
                                      </p:tavLst>
                                    </p:anim>
                                    <p:animEffect transition="in" filter="fade">
                                      <p:cBhvr>
                                        <p:cTn id="237" dur="2000"/>
                                        <p:tgtEl>
                                          <p:spTgt spid="143"/>
                                        </p:tgtEl>
                                      </p:cBhvr>
                                    </p:animEffect>
                                  </p:childTnLst>
                                </p:cTn>
                              </p:par>
                              <p:par>
                                <p:cTn id="238" presetID="39" presetClass="entr" presetSubtype="0" accel="100000" fill="hold" nodeType="withEffect">
                                  <p:stCondLst>
                                    <p:cond delay="0"/>
                                  </p:stCondLst>
                                  <p:childTnLst>
                                    <p:set>
                                      <p:cBhvr>
                                        <p:cTn id="239" dur="1" fill="hold">
                                          <p:stCondLst>
                                            <p:cond delay="0"/>
                                          </p:stCondLst>
                                        </p:cTn>
                                        <p:tgtEl>
                                          <p:spTgt spid="159"/>
                                        </p:tgtEl>
                                        <p:attrNameLst>
                                          <p:attrName>style.visibility</p:attrName>
                                        </p:attrNameLst>
                                      </p:cBhvr>
                                      <p:to>
                                        <p:strVal val="visible"/>
                                      </p:to>
                                    </p:set>
                                    <p:anim calcmode="lin" valueType="num">
                                      <p:cBhvr>
                                        <p:cTn id="240" dur="2000" fill="hold"/>
                                        <p:tgtEl>
                                          <p:spTgt spid="159"/>
                                        </p:tgtEl>
                                        <p:attrNameLst>
                                          <p:attrName>ppt_h</p:attrName>
                                        </p:attrNameLst>
                                      </p:cBhvr>
                                      <p:tavLst>
                                        <p:tav tm="0">
                                          <p:val>
                                            <p:strVal val="#ppt_h/20"/>
                                          </p:val>
                                        </p:tav>
                                        <p:tav tm="50000">
                                          <p:val>
                                            <p:strVal val="#ppt_h/20"/>
                                          </p:val>
                                        </p:tav>
                                        <p:tav tm="100000">
                                          <p:val>
                                            <p:strVal val="#ppt_h"/>
                                          </p:val>
                                        </p:tav>
                                      </p:tavLst>
                                    </p:anim>
                                    <p:anim calcmode="lin" valueType="num">
                                      <p:cBhvr>
                                        <p:cTn id="241" dur="2000" fill="hold"/>
                                        <p:tgtEl>
                                          <p:spTgt spid="159"/>
                                        </p:tgtEl>
                                        <p:attrNameLst>
                                          <p:attrName>ppt_w</p:attrName>
                                        </p:attrNameLst>
                                      </p:cBhvr>
                                      <p:tavLst>
                                        <p:tav tm="0">
                                          <p:val>
                                            <p:strVal val="#ppt_w+.3"/>
                                          </p:val>
                                        </p:tav>
                                        <p:tav tm="50000">
                                          <p:val>
                                            <p:strVal val="#ppt_w+.3"/>
                                          </p:val>
                                        </p:tav>
                                        <p:tav tm="100000">
                                          <p:val>
                                            <p:strVal val="#ppt_w"/>
                                          </p:val>
                                        </p:tav>
                                      </p:tavLst>
                                    </p:anim>
                                    <p:anim calcmode="lin" valueType="num">
                                      <p:cBhvr>
                                        <p:cTn id="242" dur="2000" fill="hold"/>
                                        <p:tgtEl>
                                          <p:spTgt spid="159"/>
                                        </p:tgtEl>
                                        <p:attrNameLst>
                                          <p:attrName>ppt_x</p:attrName>
                                        </p:attrNameLst>
                                      </p:cBhvr>
                                      <p:tavLst>
                                        <p:tav tm="0">
                                          <p:val>
                                            <p:strVal val="#ppt_x-.3"/>
                                          </p:val>
                                        </p:tav>
                                        <p:tav tm="50000">
                                          <p:val>
                                            <p:strVal val="#ppt_x"/>
                                          </p:val>
                                        </p:tav>
                                        <p:tav tm="100000">
                                          <p:val>
                                            <p:strVal val="#ppt_x"/>
                                          </p:val>
                                        </p:tav>
                                      </p:tavLst>
                                    </p:anim>
                                    <p:anim calcmode="lin" valueType="num">
                                      <p:cBhvr>
                                        <p:cTn id="243" dur="2000" fill="hold"/>
                                        <p:tgtEl>
                                          <p:spTgt spid="159"/>
                                        </p:tgtEl>
                                        <p:attrNameLst>
                                          <p:attrName>ppt_y</p:attrName>
                                        </p:attrNameLst>
                                      </p:cBhvr>
                                      <p:tavLst>
                                        <p:tav tm="0">
                                          <p:val>
                                            <p:strVal val="#ppt_y"/>
                                          </p:val>
                                        </p:tav>
                                        <p:tav tm="100000">
                                          <p:val>
                                            <p:strVal val="#ppt_y"/>
                                          </p:val>
                                        </p:tav>
                                      </p:tavLst>
                                    </p:anim>
                                  </p:childTnLst>
                                </p:cTn>
                              </p:par>
                              <p:par>
                                <p:cTn id="244" presetID="30" presetClass="entr" presetSubtype="0" fill="hold" grpId="0" nodeType="withEffect">
                                  <p:stCondLst>
                                    <p:cond delay="0"/>
                                  </p:stCondLst>
                                  <p:childTnLst>
                                    <p:set>
                                      <p:cBhvr>
                                        <p:cTn id="245" dur="1" fill="hold">
                                          <p:stCondLst>
                                            <p:cond delay="0"/>
                                          </p:stCondLst>
                                        </p:cTn>
                                        <p:tgtEl>
                                          <p:spTgt spid="26"/>
                                        </p:tgtEl>
                                        <p:attrNameLst>
                                          <p:attrName>style.visibility</p:attrName>
                                        </p:attrNameLst>
                                      </p:cBhvr>
                                      <p:to>
                                        <p:strVal val="visible"/>
                                      </p:to>
                                    </p:set>
                                    <p:animEffect transition="in" filter="fade">
                                      <p:cBhvr>
                                        <p:cTn id="246" dur="1600" decel="100000"/>
                                        <p:tgtEl>
                                          <p:spTgt spid="26"/>
                                        </p:tgtEl>
                                      </p:cBhvr>
                                    </p:animEffect>
                                    <p:anim calcmode="lin" valueType="num">
                                      <p:cBhvr>
                                        <p:cTn id="247" dur="1600" decel="100000" fill="hold"/>
                                        <p:tgtEl>
                                          <p:spTgt spid="26"/>
                                        </p:tgtEl>
                                        <p:attrNameLst>
                                          <p:attrName>style.rotation</p:attrName>
                                        </p:attrNameLst>
                                      </p:cBhvr>
                                      <p:tavLst>
                                        <p:tav tm="0">
                                          <p:val>
                                            <p:fltVal val="-90"/>
                                          </p:val>
                                        </p:tav>
                                        <p:tav tm="100000">
                                          <p:val>
                                            <p:fltVal val="0"/>
                                          </p:val>
                                        </p:tav>
                                      </p:tavLst>
                                    </p:anim>
                                    <p:anim calcmode="lin" valueType="num">
                                      <p:cBhvr>
                                        <p:cTn id="248" dur="1600" decel="100000" fill="hold"/>
                                        <p:tgtEl>
                                          <p:spTgt spid="26"/>
                                        </p:tgtEl>
                                        <p:attrNameLst>
                                          <p:attrName>ppt_x</p:attrName>
                                        </p:attrNameLst>
                                      </p:cBhvr>
                                      <p:tavLst>
                                        <p:tav tm="0">
                                          <p:val>
                                            <p:strVal val="#ppt_x+0.4"/>
                                          </p:val>
                                        </p:tav>
                                        <p:tav tm="100000">
                                          <p:val>
                                            <p:strVal val="#ppt_x-0.05"/>
                                          </p:val>
                                        </p:tav>
                                      </p:tavLst>
                                    </p:anim>
                                    <p:anim calcmode="lin" valueType="num">
                                      <p:cBhvr>
                                        <p:cTn id="249" dur="1600" decel="100000" fill="hold"/>
                                        <p:tgtEl>
                                          <p:spTgt spid="26"/>
                                        </p:tgtEl>
                                        <p:attrNameLst>
                                          <p:attrName>ppt_y</p:attrName>
                                        </p:attrNameLst>
                                      </p:cBhvr>
                                      <p:tavLst>
                                        <p:tav tm="0">
                                          <p:val>
                                            <p:strVal val="#ppt_y-0.4"/>
                                          </p:val>
                                        </p:tav>
                                        <p:tav tm="100000">
                                          <p:val>
                                            <p:strVal val="#ppt_y+0.1"/>
                                          </p:val>
                                        </p:tav>
                                      </p:tavLst>
                                    </p:anim>
                                    <p:anim calcmode="lin" valueType="num">
                                      <p:cBhvr>
                                        <p:cTn id="250" dur="400" accel="100000" fill="hold">
                                          <p:stCondLst>
                                            <p:cond delay="1600"/>
                                          </p:stCondLst>
                                        </p:cTn>
                                        <p:tgtEl>
                                          <p:spTgt spid="26"/>
                                        </p:tgtEl>
                                        <p:attrNameLst>
                                          <p:attrName>ppt_x</p:attrName>
                                        </p:attrNameLst>
                                      </p:cBhvr>
                                      <p:tavLst>
                                        <p:tav tm="0">
                                          <p:val>
                                            <p:strVal val="#ppt_x-0.05"/>
                                          </p:val>
                                        </p:tav>
                                        <p:tav tm="100000">
                                          <p:val>
                                            <p:strVal val="#ppt_x"/>
                                          </p:val>
                                        </p:tav>
                                      </p:tavLst>
                                    </p:anim>
                                    <p:anim calcmode="lin" valueType="num">
                                      <p:cBhvr>
                                        <p:cTn id="251" dur="400" accel="100000" fill="hold">
                                          <p:stCondLst>
                                            <p:cond delay="1600"/>
                                          </p:stCondLst>
                                        </p:cTn>
                                        <p:tgtEl>
                                          <p:spTgt spid="26"/>
                                        </p:tgtEl>
                                        <p:attrNameLst>
                                          <p:attrName>ppt_y</p:attrName>
                                        </p:attrNameLst>
                                      </p:cBhvr>
                                      <p:tavLst>
                                        <p:tav tm="0">
                                          <p:val>
                                            <p:strVal val="#ppt_y+0.1"/>
                                          </p:val>
                                        </p:tav>
                                        <p:tav tm="100000">
                                          <p:val>
                                            <p:strVal val="#ppt_y"/>
                                          </p:val>
                                        </p:tav>
                                      </p:tavLst>
                                    </p:anim>
                                  </p:childTnLst>
                                </p:cTn>
                              </p:par>
                              <p:par>
                                <p:cTn id="252" presetID="42" presetClass="entr" presetSubtype="0" fill="hold" grpId="0" nodeType="withEffect">
                                  <p:stCondLst>
                                    <p:cond delay="0"/>
                                  </p:stCondLst>
                                  <p:childTnLst>
                                    <p:set>
                                      <p:cBhvr>
                                        <p:cTn id="253" dur="1" fill="hold">
                                          <p:stCondLst>
                                            <p:cond delay="0"/>
                                          </p:stCondLst>
                                        </p:cTn>
                                        <p:tgtEl>
                                          <p:spTgt spid="28"/>
                                        </p:tgtEl>
                                        <p:attrNameLst>
                                          <p:attrName>style.visibility</p:attrName>
                                        </p:attrNameLst>
                                      </p:cBhvr>
                                      <p:to>
                                        <p:strVal val="visible"/>
                                      </p:to>
                                    </p:set>
                                    <p:animEffect transition="in" filter="fade">
                                      <p:cBhvr>
                                        <p:cTn id="254" dur="2000"/>
                                        <p:tgtEl>
                                          <p:spTgt spid="28"/>
                                        </p:tgtEl>
                                      </p:cBhvr>
                                    </p:animEffect>
                                    <p:anim calcmode="lin" valueType="num">
                                      <p:cBhvr>
                                        <p:cTn id="255" dur="2000" fill="hold"/>
                                        <p:tgtEl>
                                          <p:spTgt spid="28"/>
                                        </p:tgtEl>
                                        <p:attrNameLst>
                                          <p:attrName>ppt_x</p:attrName>
                                        </p:attrNameLst>
                                      </p:cBhvr>
                                      <p:tavLst>
                                        <p:tav tm="0">
                                          <p:val>
                                            <p:strVal val="#ppt_x"/>
                                          </p:val>
                                        </p:tav>
                                        <p:tav tm="100000">
                                          <p:val>
                                            <p:strVal val="#ppt_x"/>
                                          </p:val>
                                        </p:tav>
                                      </p:tavLst>
                                    </p:anim>
                                    <p:anim calcmode="lin" valueType="num">
                                      <p:cBhvr>
                                        <p:cTn id="256" dur="2000" fill="hold"/>
                                        <p:tgtEl>
                                          <p:spTgt spid="28"/>
                                        </p:tgtEl>
                                        <p:attrNameLst>
                                          <p:attrName>ppt_y</p:attrName>
                                        </p:attrNameLst>
                                      </p:cBhvr>
                                      <p:tavLst>
                                        <p:tav tm="0">
                                          <p:val>
                                            <p:strVal val="#ppt_y+.1"/>
                                          </p:val>
                                        </p:tav>
                                        <p:tav tm="100000">
                                          <p:val>
                                            <p:strVal val="#ppt_y"/>
                                          </p:val>
                                        </p:tav>
                                      </p:tavLst>
                                    </p:anim>
                                  </p:childTnLst>
                                </p:cTn>
                              </p:par>
                              <p:par>
                                <p:cTn id="257" presetID="40" presetClass="entr" presetSubtype="0" fill="hold" grpId="0" nodeType="withEffect">
                                  <p:stCondLst>
                                    <p:cond delay="0"/>
                                  </p:stCondLst>
                                  <p:iterate type="lt">
                                    <p:tmPct val="10000"/>
                                  </p:iterate>
                                  <p:childTnLst>
                                    <p:set>
                                      <p:cBhvr>
                                        <p:cTn id="258" dur="1" fill="hold">
                                          <p:stCondLst>
                                            <p:cond delay="0"/>
                                          </p:stCondLst>
                                        </p:cTn>
                                        <p:tgtEl>
                                          <p:spTgt spid="30"/>
                                        </p:tgtEl>
                                        <p:attrNameLst>
                                          <p:attrName>style.visibility</p:attrName>
                                        </p:attrNameLst>
                                      </p:cBhvr>
                                      <p:to>
                                        <p:strVal val="visible"/>
                                      </p:to>
                                    </p:set>
                                    <p:animEffect transition="in" filter="fade">
                                      <p:cBhvr>
                                        <p:cTn id="259" dur="1000"/>
                                        <p:tgtEl>
                                          <p:spTgt spid="30"/>
                                        </p:tgtEl>
                                      </p:cBhvr>
                                    </p:animEffect>
                                    <p:anim calcmode="lin" valueType="num">
                                      <p:cBhvr>
                                        <p:cTn id="260" dur="1000" fill="hold"/>
                                        <p:tgtEl>
                                          <p:spTgt spid="30"/>
                                        </p:tgtEl>
                                        <p:attrNameLst>
                                          <p:attrName>ppt_x</p:attrName>
                                        </p:attrNameLst>
                                      </p:cBhvr>
                                      <p:tavLst>
                                        <p:tav tm="0">
                                          <p:val>
                                            <p:strVal val="#ppt_x-.1"/>
                                          </p:val>
                                        </p:tav>
                                        <p:tav tm="100000">
                                          <p:val>
                                            <p:strVal val="#ppt_x"/>
                                          </p:val>
                                        </p:tav>
                                      </p:tavLst>
                                    </p:anim>
                                    <p:anim calcmode="lin" valueType="num">
                                      <p:cBhvr>
                                        <p:cTn id="261" dur="1000" fill="hold"/>
                                        <p:tgtEl>
                                          <p:spTgt spid="30"/>
                                        </p:tgtEl>
                                        <p:attrNameLst>
                                          <p:attrName>ppt_y</p:attrName>
                                        </p:attrNameLst>
                                      </p:cBhvr>
                                      <p:tavLst>
                                        <p:tav tm="0">
                                          <p:val>
                                            <p:strVal val="#ppt_y"/>
                                          </p:val>
                                        </p:tav>
                                        <p:tav tm="100000">
                                          <p:val>
                                            <p:strVal val="#ppt_y"/>
                                          </p:val>
                                        </p:tav>
                                      </p:tavLst>
                                    </p:anim>
                                  </p:childTnLst>
                                </p:cTn>
                              </p:par>
                              <p:par>
                                <p:cTn id="262" presetID="7" presetClass="entr" presetSubtype="4" fill="hold" grpId="0" nodeType="withEffect">
                                  <p:stCondLst>
                                    <p:cond delay="0"/>
                                  </p:stCondLst>
                                  <p:childTnLst>
                                    <p:set>
                                      <p:cBhvr>
                                        <p:cTn id="263" dur="1" fill="hold">
                                          <p:stCondLst>
                                            <p:cond delay="0"/>
                                          </p:stCondLst>
                                        </p:cTn>
                                        <p:tgtEl>
                                          <p:spTgt spid="32"/>
                                        </p:tgtEl>
                                        <p:attrNameLst>
                                          <p:attrName>style.visibility</p:attrName>
                                        </p:attrNameLst>
                                      </p:cBhvr>
                                      <p:to>
                                        <p:strVal val="visible"/>
                                      </p:to>
                                    </p:set>
                                    <p:anim calcmode="lin" valueType="num">
                                      <p:cBhvr additive="base">
                                        <p:cTn id="264" dur="5000" fill="hold"/>
                                        <p:tgtEl>
                                          <p:spTgt spid="32"/>
                                        </p:tgtEl>
                                        <p:attrNameLst>
                                          <p:attrName>ppt_x</p:attrName>
                                        </p:attrNameLst>
                                      </p:cBhvr>
                                      <p:tavLst>
                                        <p:tav tm="0">
                                          <p:val>
                                            <p:strVal val="#ppt_x"/>
                                          </p:val>
                                        </p:tav>
                                        <p:tav tm="100000">
                                          <p:val>
                                            <p:strVal val="#ppt_x"/>
                                          </p:val>
                                        </p:tav>
                                      </p:tavLst>
                                    </p:anim>
                                    <p:anim calcmode="lin" valueType="num">
                                      <p:cBhvr additive="base">
                                        <p:cTn id="265" dur="5000" fill="hold"/>
                                        <p:tgtEl>
                                          <p:spTgt spid="32"/>
                                        </p:tgtEl>
                                        <p:attrNameLst>
                                          <p:attrName>ppt_y</p:attrName>
                                        </p:attrNameLst>
                                      </p:cBhvr>
                                      <p:tavLst>
                                        <p:tav tm="0">
                                          <p:val>
                                            <p:strVal val="1+#ppt_h/2"/>
                                          </p:val>
                                        </p:tav>
                                        <p:tav tm="100000">
                                          <p:val>
                                            <p:strVal val="#ppt_y"/>
                                          </p:val>
                                        </p:tav>
                                      </p:tavLst>
                                    </p:anim>
                                  </p:childTnLst>
                                </p:cTn>
                              </p:par>
                              <p:par>
                                <p:cTn id="266" presetID="7" presetClass="entr" presetSubtype="2" fill="hold" grpId="0" nodeType="withEffect">
                                  <p:stCondLst>
                                    <p:cond delay="0"/>
                                  </p:stCondLst>
                                  <p:childTnLst>
                                    <p:set>
                                      <p:cBhvr>
                                        <p:cTn id="267" dur="1" fill="hold">
                                          <p:stCondLst>
                                            <p:cond delay="0"/>
                                          </p:stCondLst>
                                        </p:cTn>
                                        <p:tgtEl>
                                          <p:spTgt spid="36"/>
                                        </p:tgtEl>
                                        <p:attrNameLst>
                                          <p:attrName>style.visibility</p:attrName>
                                        </p:attrNameLst>
                                      </p:cBhvr>
                                      <p:to>
                                        <p:strVal val="visible"/>
                                      </p:to>
                                    </p:set>
                                    <p:anim calcmode="lin" valueType="num">
                                      <p:cBhvr additive="base">
                                        <p:cTn id="268" dur="5000" fill="hold"/>
                                        <p:tgtEl>
                                          <p:spTgt spid="36"/>
                                        </p:tgtEl>
                                        <p:attrNameLst>
                                          <p:attrName>ppt_x</p:attrName>
                                        </p:attrNameLst>
                                      </p:cBhvr>
                                      <p:tavLst>
                                        <p:tav tm="0">
                                          <p:val>
                                            <p:strVal val="1+#ppt_w/2"/>
                                          </p:val>
                                        </p:tav>
                                        <p:tav tm="100000">
                                          <p:val>
                                            <p:strVal val="#ppt_x"/>
                                          </p:val>
                                        </p:tav>
                                      </p:tavLst>
                                    </p:anim>
                                    <p:anim calcmode="lin" valueType="num">
                                      <p:cBhvr additive="base">
                                        <p:cTn id="269" dur="5000" fill="hold"/>
                                        <p:tgtEl>
                                          <p:spTgt spid="36"/>
                                        </p:tgtEl>
                                        <p:attrNameLst>
                                          <p:attrName>ppt_y</p:attrName>
                                        </p:attrNameLst>
                                      </p:cBhvr>
                                      <p:tavLst>
                                        <p:tav tm="0">
                                          <p:val>
                                            <p:strVal val="#ppt_y"/>
                                          </p:val>
                                        </p:tav>
                                        <p:tav tm="100000">
                                          <p:val>
                                            <p:strVal val="#ppt_y"/>
                                          </p:val>
                                        </p:tav>
                                      </p:tavLst>
                                    </p:anim>
                                  </p:childTnLst>
                                </p:cTn>
                              </p:par>
                              <p:par>
                                <p:cTn id="270" presetID="22" presetClass="entr" presetSubtype="4" fill="hold" grpId="0" nodeType="withEffect">
                                  <p:stCondLst>
                                    <p:cond delay="0"/>
                                  </p:stCondLst>
                                  <p:childTnLst>
                                    <p:set>
                                      <p:cBhvr>
                                        <p:cTn id="271" dur="1" fill="hold">
                                          <p:stCondLst>
                                            <p:cond delay="0"/>
                                          </p:stCondLst>
                                        </p:cTn>
                                        <p:tgtEl>
                                          <p:spTgt spid="34"/>
                                        </p:tgtEl>
                                        <p:attrNameLst>
                                          <p:attrName>style.visibility</p:attrName>
                                        </p:attrNameLst>
                                      </p:cBhvr>
                                      <p:to>
                                        <p:strVal val="visible"/>
                                      </p:to>
                                    </p:set>
                                    <p:animEffect transition="in" filter="wipe(down)">
                                      <p:cBhvr>
                                        <p:cTn id="272" dur="2000"/>
                                        <p:tgtEl>
                                          <p:spTgt spid="34"/>
                                        </p:tgtEl>
                                      </p:cBhvr>
                                    </p:animEffect>
                                  </p:childTnLst>
                                </p:cTn>
                              </p:par>
                              <p:par>
                                <p:cTn id="273" presetID="9" presetClass="entr" presetSubtype="0" fill="hold" nodeType="with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dissolve">
                                      <p:cBhvr>
                                        <p:cTn id="275" dur="2000"/>
                                        <p:tgtEl>
                                          <p:spTgt spid="141"/>
                                        </p:tgtEl>
                                      </p:cBhvr>
                                    </p:animEffect>
                                  </p:childTnLst>
                                </p:cTn>
                              </p:par>
                              <p:par>
                                <p:cTn id="276" presetID="7" presetClass="entr" presetSubtype="2" fill="hold" grpId="0" nodeType="withEffect">
                                  <p:stCondLst>
                                    <p:cond delay="0"/>
                                  </p:stCondLst>
                                  <p:childTnLst>
                                    <p:set>
                                      <p:cBhvr>
                                        <p:cTn id="277" dur="1" fill="hold">
                                          <p:stCondLst>
                                            <p:cond delay="0"/>
                                          </p:stCondLst>
                                        </p:cTn>
                                        <p:tgtEl>
                                          <p:spTgt spid="46"/>
                                        </p:tgtEl>
                                        <p:attrNameLst>
                                          <p:attrName>style.visibility</p:attrName>
                                        </p:attrNameLst>
                                      </p:cBhvr>
                                      <p:to>
                                        <p:strVal val="visible"/>
                                      </p:to>
                                    </p:set>
                                    <p:anim calcmode="lin" valueType="num">
                                      <p:cBhvr additive="base">
                                        <p:cTn id="278" dur="5000" fill="hold"/>
                                        <p:tgtEl>
                                          <p:spTgt spid="46"/>
                                        </p:tgtEl>
                                        <p:attrNameLst>
                                          <p:attrName>ppt_x</p:attrName>
                                        </p:attrNameLst>
                                      </p:cBhvr>
                                      <p:tavLst>
                                        <p:tav tm="0">
                                          <p:val>
                                            <p:strVal val="1+#ppt_w/2"/>
                                          </p:val>
                                        </p:tav>
                                        <p:tav tm="100000">
                                          <p:val>
                                            <p:strVal val="#ppt_x"/>
                                          </p:val>
                                        </p:tav>
                                      </p:tavLst>
                                    </p:anim>
                                    <p:anim calcmode="lin" valueType="num">
                                      <p:cBhvr additive="base">
                                        <p:cTn id="279" dur="50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p:bldP spid="24" grpId="0" animBg="1"/>
      <p:bldP spid="25" grpId="0"/>
      <p:bldP spid="26" grpId="0"/>
      <p:bldP spid="27" grpId="0"/>
      <p:bldP spid="28" grpId="0"/>
      <p:bldP spid="29" grpId="0"/>
      <p:bldP spid="30" grpId="0"/>
      <p:bldP spid="31" grpId="0"/>
      <p:bldP spid="32" grpId="0"/>
      <p:bldP spid="33" grpId="0"/>
      <p:bldP spid="34" grpId="0"/>
      <p:bldP spid="35" grpId="0"/>
      <p:bldP spid="36" grpId="0"/>
      <p:bldP spid="37" grpId="0" animBg="1"/>
      <p:bldP spid="38" grpId="0"/>
      <p:bldP spid="39" grpId="0" animBg="1"/>
      <p:bldP spid="40" grpId="0"/>
      <p:bldP spid="41" grpId="0"/>
      <p:bldP spid="42" grpId="0"/>
      <p:bldP spid="43" grpId="0"/>
      <p:bldP spid="44" grpId="0"/>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3108" y="428604"/>
            <a:ext cx="5072098" cy="369332"/>
          </a:xfrm>
          <a:prstGeom prst="rect">
            <a:avLst/>
          </a:prstGeom>
          <a:noFill/>
        </p:spPr>
        <p:txBody>
          <a:bodyPr wrap="square" rtlCol="0">
            <a:spAutoFit/>
          </a:bodyPr>
          <a:lstStyle/>
          <a:p>
            <a:pPr algn="ctr"/>
            <a:r>
              <a:rPr lang="it-IT" dirty="0" smtClean="0">
                <a:solidFill>
                  <a:schemeClr val="accent2">
                    <a:lumMod val="75000"/>
                  </a:schemeClr>
                </a:solidFill>
                <a:latin typeface="Times New Roman" pitchFamily="18" charset="0"/>
                <a:cs typeface="Times New Roman" pitchFamily="18" charset="0"/>
              </a:rPr>
              <a:t>LA TIROIDE</a:t>
            </a:r>
            <a:endParaRPr lang="it-IT" dirty="0">
              <a:solidFill>
                <a:schemeClr val="accent2">
                  <a:lumMod val="75000"/>
                </a:schemeClr>
              </a:solidFill>
              <a:latin typeface="Times New Roman" pitchFamily="18" charset="0"/>
              <a:cs typeface="Times New Roman" pitchFamily="18" charset="0"/>
            </a:endParaRPr>
          </a:p>
        </p:txBody>
      </p:sp>
      <p:sp>
        <p:nvSpPr>
          <p:cNvPr id="3" name="CasellaDiTesto 2"/>
          <p:cNvSpPr txBox="1"/>
          <p:nvPr/>
        </p:nvSpPr>
        <p:spPr>
          <a:xfrm>
            <a:off x="357158" y="1000108"/>
            <a:ext cx="8501122" cy="1323439"/>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La tiroide produce due ormoni amminici, la tiroxina (detta T</a:t>
            </a:r>
            <a:r>
              <a:rPr lang="it-IT" sz="1600" baseline="-25000" dirty="0" smtClean="0">
                <a:latin typeface="Times New Roman" pitchFamily="18" charset="0"/>
                <a:cs typeface="Times New Roman" pitchFamily="18" charset="0"/>
              </a:rPr>
              <a:t>4</a:t>
            </a:r>
            <a:r>
              <a:rPr lang="it-IT" sz="1600" dirty="0" smtClean="0">
                <a:latin typeface="Times New Roman" pitchFamily="18" charset="0"/>
                <a:cs typeface="Times New Roman" pitchFamily="18" charset="0"/>
              </a:rPr>
              <a:t> poiché possiede quattro atomi di iodio) e la </a:t>
            </a:r>
            <a:r>
              <a:rPr lang="it-IT" sz="1600" dirty="0" err="1" smtClean="0">
                <a:latin typeface="Times New Roman" pitchFamily="18" charset="0"/>
                <a:cs typeface="Times New Roman" pitchFamily="18" charset="0"/>
              </a:rPr>
              <a:t>triiodotironina</a:t>
            </a:r>
            <a:r>
              <a:rPr lang="it-IT" sz="1600" dirty="0" smtClean="0">
                <a:latin typeface="Times New Roman" pitchFamily="18" charset="0"/>
                <a:cs typeface="Times New Roman" pitchFamily="18" charset="0"/>
              </a:rPr>
              <a:t> (detta T</a:t>
            </a:r>
            <a:r>
              <a:rPr lang="it-IT" sz="1600" baseline="-25000" dirty="0" smtClean="0">
                <a:latin typeface="Times New Roman" pitchFamily="18" charset="0"/>
                <a:cs typeface="Times New Roman" pitchFamily="18" charset="0"/>
              </a:rPr>
              <a:t>3</a:t>
            </a:r>
            <a:r>
              <a:rPr lang="it-IT" sz="1600" dirty="0" smtClean="0">
                <a:latin typeface="Times New Roman" pitchFamily="18" charset="0"/>
                <a:cs typeface="Times New Roman" pitchFamily="18" charset="0"/>
              </a:rPr>
              <a:t> perché possiede tre atomi di iodio). Questi due ormoni regolano l’attività metabolica e lo sviluppo del nostro organismo. In generale presiedono al mantenimento costante della pressione sanguigna,  del battito cardiaco, regolano il tono muscolare, la digestione e le funzioni riproduttive.</a:t>
            </a:r>
            <a:endParaRPr lang="it-IT" sz="1600" i="1" dirty="0" smtClean="0">
              <a:latin typeface="Times New Roman" pitchFamily="18" charset="0"/>
              <a:cs typeface="Times New Roman" pitchFamily="18" charset="0"/>
            </a:endParaRPr>
          </a:p>
        </p:txBody>
      </p:sp>
      <p:pic>
        <p:nvPicPr>
          <p:cNvPr id="18434" name="Picture 2" descr="http://www.atta-lazio.it/old_sito/upload/cmp/tiroide.jpg"/>
          <p:cNvPicPr>
            <a:picLocks noChangeAspect="1" noChangeArrowheads="1"/>
          </p:cNvPicPr>
          <p:nvPr/>
        </p:nvPicPr>
        <p:blipFill>
          <a:blip r:embed="rId3" cstate="print"/>
          <a:srcRect/>
          <a:stretch>
            <a:fillRect/>
          </a:stretch>
        </p:blipFill>
        <p:spPr bwMode="auto">
          <a:xfrm>
            <a:off x="3071802" y="2500306"/>
            <a:ext cx="3343275" cy="3552825"/>
          </a:xfrm>
          <a:prstGeom prst="rect">
            <a:avLst/>
          </a:prstGeom>
          <a:noFill/>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1+#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18" presetClass="entr" presetSubtype="12" fill="hold" nodeType="afterEffect">
                                  <p:stCondLst>
                                    <p:cond delay="0"/>
                                  </p:stCondLst>
                                  <p:childTnLst>
                                    <p:set>
                                      <p:cBhvr>
                                        <p:cTn id="16" dur="1" fill="hold">
                                          <p:stCondLst>
                                            <p:cond delay="0"/>
                                          </p:stCondLst>
                                        </p:cTn>
                                        <p:tgtEl>
                                          <p:spTgt spid="18434"/>
                                        </p:tgtEl>
                                        <p:attrNameLst>
                                          <p:attrName>style.visibility</p:attrName>
                                        </p:attrNameLst>
                                      </p:cBhvr>
                                      <p:to>
                                        <p:strVal val="visible"/>
                                      </p:to>
                                    </p:set>
                                    <p:animEffect transition="in" filter="strips(downLeft)">
                                      <p:cBhvr>
                                        <p:cTn id="17" dur="2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3108" y="428604"/>
            <a:ext cx="5072098" cy="369332"/>
          </a:xfrm>
          <a:prstGeom prst="rect">
            <a:avLst/>
          </a:prstGeom>
          <a:noFill/>
        </p:spPr>
        <p:txBody>
          <a:bodyPr wrap="square" rtlCol="0">
            <a:spAutoFit/>
          </a:bodyPr>
          <a:lstStyle/>
          <a:p>
            <a:pPr algn="ctr"/>
            <a:r>
              <a:rPr lang="it-IT" dirty="0" smtClean="0">
                <a:solidFill>
                  <a:schemeClr val="accent2">
                    <a:lumMod val="75000"/>
                  </a:schemeClr>
                </a:solidFill>
                <a:latin typeface="Times New Roman" pitchFamily="18" charset="0"/>
                <a:cs typeface="Times New Roman" pitchFamily="18" charset="0"/>
              </a:rPr>
              <a:t>LE PARATIROIDI</a:t>
            </a:r>
            <a:endParaRPr lang="it-IT" dirty="0">
              <a:solidFill>
                <a:schemeClr val="accent2">
                  <a:lumMod val="75000"/>
                </a:schemeClr>
              </a:solidFill>
              <a:latin typeface="Times New Roman" pitchFamily="18" charset="0"/>
              <a:cs typeface="Times New Roman" pitchFamily="18" charset="0"/>
            </a:endParaRPr>
          </a:p>
        </p:txBody>
      </p:sp>
      <p:sp>
        <p:nvSpPr>
          <p:cNvPr id="3" name="CasellaDiTesto 2"/>
          <p:cNvSpPr txBox="1"/>
          <p:nvPr/>
        </p:nvSpPr>
        <p:spPr>
          <a:xfrm>
            <a:off x="357158" y="1000108"/>
            <a:ext cx="8501122" cy="1323439"/>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Le paratiroidi sono quattro ghiandole che si trovano sulla superficie della tiroide. Regolano la quantità di calcio nel sangue (calcemia) insieme alla tiroide. Le paratiroidi producono un ormone, detto paratiroideo (PTH), che stimola la liberazione degli ioni calcio (Ca</a:t>
            </a:r>
            <a:r>
              <a:rPr lang="it-IT" sz="1600" baseline="30000" dirty="0" smtClean="0">
                <a:latin typeface="Times New Roman" pitchFamily="18" charset="0"/>
                <a:cs typeface="Times New Roman" pitchFamily="18" charset="0"/>
              </a:rPr>
              <a:t>2+</a:t>
            </a:r>
            <a:r>
              <a:rPr lang="it-IT" sz="1600" dirty="0" smtClean="0">
                <a:latin typeface="Times New Roman" pitchFamily="18" charset="0"/>
                <a:cs typeface="Times New Roman" pitchFamily="18" charset="0"/>
              </a:rPr>
              <a:t>) da parte delle ossa. La calcitonina, prodotta invece dalla tiroide (detto ormone antagonista poiché svolge il ruolo opposto del PTH), riduce il rilascio degli ioni calcio da parte delle ossa. Questo è detto meccanismo a “feedback”.</a:t>
            </a:r>
            <a:endParaRPr lang="it-IT" sz="1600" i="1" dirty="0" smtClean="0">
              <a:latin typeface="Times New Roman" pitchFamily="18" charset="0"/>
              <a:cs typeface="Times New Roman" pitchFamily="18" charset="0"/>
            </a:endParaRPr>
          </a:p>
        </p:txBody>
      </p:sp>
      <p:pic>
        <p:nvPicPr>
          <p:cNvPr id="16386" name="Picture 2" descr="http://www.beliefnet.com/healthandhealing/images/si55550931_96472_1.jpeg"/>
          <p:cNvPicPr>
            <a:picLocks noChangeAspect="1" noChangeArrowheads="1"/>
          </p:cNvPicPr>
          <p:nvPr/>
        </p:nvPicPr>
        <p:blipFill>
          <a:blip r:embed="rId3" cstate="print"/>
          <a:srcRect/>
          <a:stretch>
            <a:fillRect/>
          </a:stretch>
        </p:blipFill>
        <p:spPr bwMode="auto">
          <a:xfrm>
            <a:off x="2714612" y="3000372"/>
            <a:ext cx="3810000" cy="2514600"/>
          </a:xfrm>
          <a:prstGeom prst="rect">
            <a:avLst/>
          </a:prstGeom>
          <a:noFill/>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31" presetClass="entr" presetSubtype="0" fill="hold" nodeType="afterEffect">
                                  <p:stCondLst>
                                    <p:cond delay="0"/>
                                  </p:stCondLst>
                                  <p:iterate type="lt">
                                    <p:tmPct val="5000"/>
                                  </p:iterate>
                                  <p:childTnLst>
                                    <p:set>
                                      <p:cBhvr>
                                        <p:cTn id="16" dur="1" fill="hold">
                                          <p:stCondLst>
                                            <p:cond delay="0"/>
                                          </p:stCondLst>
                                        </p:cTn>
                                        <p:tgtEl>
                                          <p:spTgt spid="16386"/>
                                        </p:tgtEl>
                                        <p:attrNameLst>
                                          <p:attrName>style.visibility</p:attrName>
                                        </p:attrNameLst>
                                      </p:cBhvr>
                                      <p:to>
                                        <p:strVal val="visible"/>
                                      </p:to>
                                    </p:set>
                                    <p:anim calcmode="lin" valueType="num">
                                      <p:cBhvr>
                                        <p:cTn id="17" dur="2000" fill="hold"/>
                                        <p:tgtEl>
                                          <p:spTgt spid="16386"/>
                                        </p:tgtEl>
                                        <p:attrNameLst>
                                          <p:attrName>ppt_w</p:attrName>
                                        </p:attrNameLst>
                                      </p:cBhvr>
                                      <p:tavLst>
                                        <p:tav tm="0">
                                          <p:val>
                                            <p:fltVal val="0"/>
                                          </p:val>
                                        </p:tav>
                                        <p:tav tm="100000">
                                          <p:val>
                                            <p:strVal val="#ppt_w"/>
                                          </p:val>
                                        </p:tav>
                                      </p:tavLst>
                                    </p:anim>
                                    <p:anim calcmode="lin" valueType="num">
                                      <p:cBhvr>
                                        <p:cTn id="18" dur="2000" fill="hold"/>
                                        <p:tgtEl>
                                          <p:spTgt spid="16386"/>
                                        </p:tgtEl>
                                        <p:attrNameLst>
                                          <p:attrName>ppt_h</p:attrName>
                                        </p:attrNameLst>
                                      </p:cBhvr>
                                      <p:tavLst>
                                        <p:tav tm="0">
                                          <p:val>
                                            <p:fltVal val="0"/>
                                          </p:val>
                                        </p:tav>
                                        <p:tav tm="100000">
                                          <p:val>
                                            <p:strVal val="#ppt_h"/>
                                          </p:val>
                                        </p:tav>
                                      </p:tavLst>
                                    </p:anim>
                                    <p:anim calcmode="lin" valueType="num">
                                      <p:cBhvr>
                                        <p:cTn id="19" dur="2000" fill="hold"/>
                                        <p:tgtEl>
                                          <p:spTgt spid="16386"/>
                                        </p:tgtEl>
                                        <p:attrNameLst>
                                          <p:attrName>style.rotation</p:attrName>
                                        </p:attrNameLst>
                                      </p:cBhvr>
                                      <p:tavLst>
                                        <p:tav tm="0">
                                          <p:val>
                                            <p:fltVal val="90"/>
                                          </p:val>
                                        </p:tav>
                                        <p:tav tm="100000">
                                          <p:val>
                                            <p:fltVal val="0"/>
                                          </p:val>
                                        </p:tav>
                                      </p:tavLst>
                                    </p:anim>
                                    <p:animEffect transition="in" filter="fade">
                                      <p:cBhvr>
                                        <p:cTn id="20" dur="2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a:stretch>
            <a:fillRect/>
          </a:stretch>
        </p:blipFill>
        <p:spPr bwMode="auto">
          <a:xfrm>
            <a:off x="1285852" y="857232"/>
            <a:ext cx="6500858" cy="5841403"/>
          </a:xfrm>
          <a:prstGeom prst="rect">
            <a:avLst/>
          </a:prstGeom>
          <a:noFill/>
          <a:ln w="9525">
            <a:solidFill>
              <a:schemeClr val="tx1"/>
            </a:solidFill>
            <a:miter lim="800000"/>
            <a:headEnd/>
            <a:tailEnd/>
          </a:ln>
        </p:spPr>
      </p:pic>
      <p:sp>
        <p:nvSpPr>
          <p:cNvPr id="3" name="CasellaDiTesto 2"/>
          <p:cNvSpPr txBox="1"/>
          <p:nvPr/>
        </p:nvSpPr>
        <p:spPr>
          <a:xfrm>
            <a:off x="2143108" y="428604"/>
            <a:ext cx="5072098" cy="369332"/>
          </a:xfrm>
          <a:prstGeom prst="rect">
            <a:avLst/>
          </a:prstGeom>
          <a:noFill/>
        </p:spPr>
        <p:txBody>
          <a:bodyPr wrap="square" rtlCol="0">
            <a:spAutoFit/>
          </a:bodyPr>
          <a:lstStyle/>
          <a:p>
            <a:pPr algn="ctr"/>
            <a:r>
              <a:rPr lang="it-IT" dirty="0" smtClean="0">
                <a:solidFill>
                  <a:schemeClr val="accent2">
                    <a:lumMod val="75000"/>
                  </a:schemeClr>
                </a:solidFill>
                <a:latin typeface="Times New Roman" pitchFamily="18" charset="0"/>
                <a:cs typeface="Times New Roman" pitchFamily="18" charset="0"/>
              </a:rPr>
              <a:t>L’INTERAZIONE TIROIDE-PARATIROIDI</a:t>
            </a:r>
            <a:endParaRPr lang="it-IT" dirty="0">
              <a:solidFill>
                <a:schemeClr val="accent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25"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3" dur="10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4" dur="1000" accel="50000" fill="hold">
                                          <p:stCondLst>
                                            <p:cond delay="1000"/>
                                          </p:stCondLst>
                                        </p:cTn>
                                        <p:tgtEl>
                                          <p:spTgt spid="2"/>
                                        </p:tgtEl>
                                        <p:attrNameLst>
                                          <p:attrName>ppt_w</p:attrName>
                                        </p:attrNameLst>
                                      </p:cBhvr>
                                      <p:tavLst>
                                        <p:tav tm="0">
                                          <p:val>
                                            <p:strVal val="#ppt_w*.05"/>
                                          </p:val>
                                        </p:tav>
                                        <p:tav tm="100000">
                                          <p:val>
                                            <p:strVal val="#ppt_w"/>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anim calcmode="lin" valueType="num">
                                      <p:cBhvr>
                                        <p:cTn id="16" dur="10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7" dur="10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8" dur="1000" accel="50000" fill="hold">
                                          <p:stCondLst>
                                            <p:cond delay="1000"/>
                                          </p:stCondLst>
                                        </p:cTn>
                                        <p:tgtEl>
                                          <p:spTgt spid="2"/>
                                        </p:tgtEl>
                                        <p:attrNameLst>
                                          <p:attrName>ppt_y</p:attrName>
                                        </p:attrNameLst>
                                      </p:cBhvr>
                                      <p:tavLst>
                                        <p:tav tm="0">
                                          <p:val>
                                            <p:strVal val="#ppt_y+.1"/>
                                          </p:val>
                                        </p:tav>
                                        <p:tav tm="100000">
                                          <p:val>
                                            <p:strVal val="#ppt_y"/>
                                          </p:val>
                                        </p:tav>
                                      </p:tavLst>
                                    </p:anim>
                                    <p:animEffect transition="in" filter="fade">
                                      <p:cBhvr>
                                        <p:cTn id="19" dur="2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3108" y="428604"/>
            <a:ext cx="5072098" cy="369332"/>
          </a:xfrm>
          <a:prstGeom prst="rect">
            <a:avLst/>
          </a:prstGeom>
          <a:noFill/>
        </p:spPr>
        <p:txBody>
          <a:bodyPr wrap="square" rtlCol="0">
            <a:spAutoFit/>
          </a:bodyPr>
          <a:lstStyle/>
          <a:p>
            <a:pPr algn="ctr"/>
            <a:r>
              <a:rPr lang="it-IT" dirty="0" smtClean="0">
                <a:solidFill>
                  <a:schemeClr val="accent2">
                    <a:lumMod val="75000"/>
                  </a:schemeClr>
                </a:solidFill>
                <a:latin typeface="Times New Roman" pitchFamily="18" charset="0"/>
                <a:cs typeface="Times New Roman" pitchFamily="18" charset="0"/>
              </a:rPr>
              <a:t>IL PANCREAS</a:t>
            </a:r>
            <a:endParaRPr lang="it-IT" dirty="0">
              <a:solidFill>
                <a:schemeClr val="accent2">
                  <a:lumMod val="75000"/>
                </a:schemeClr>
              </a:solidFill>
              <a:latin typeface="Times New Roman" pitchFamily="18" charset="0"/>
              <a:cs typeface="Times New Roman" pitchFamily="18" charset="0"/>
            </a:endParaRPr>
          </a:p>
        </p:txBody>
      </p:sp>
      <p:sp>
        <p:nvSpPr>
          <p:cNvPr id="4" name="CasellaDiTesto 3"/>
          <p:cNvSpPr txBox="1"/>
          <p:nvPr/>
        </p:nvSpPr>
        <p:spPr>
          <a:xfrm>
            <a:off x="357158" y="1000108"/>
            <a:ext cx="8501122" cy="830997"/>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Il pancreas è formato da gruppi di cellule chiamati isole di Langerhans. Queste producono due ormoni, l’insulina e il </a:t>
            </a:r>
            <a:r>
              <a:rPr lang="it-IT" sz="1600" dirty="0" err="1" smtClean="0">
                <a:latin typeface="Times New Roman" pitchFamily="18" charset="0"/>
                <a:cs typeface="Times New Roman" pitchFamily="18" charset="0"/>
              </a:rPr>
              <a:t>glucagone</a:t>
            </a:r>
            <a:r>
              <a:rPr lang="it-IT" sz="1600" dirty="0" smtClean="0">
                <a:latin typeface="Times New Roman" pitchFamily="18" charset="0"/>
                <a:cs typeface="Times New Roman" pitchFamily="18" charset="0"/>
              </a:rPr>
              <a:t>, che regolano il livello di glucosio nel sangue. Anche questo è un meccanismo a “feedback”.</a:t>
            </a:r>
            <a:endParaRPr lang="it-IT" sz="1600" i="1" dirty="0" smtClean="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1643042" y="1776462"/>
            <a:ext cx="5643602" cy="4895945"/>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1+#ppt_w/2"/>
                                          </p:val>
                                        </p:tav>
                                        <p:tav tm="100000">
                                          <p:val>
                                            <p:strVal val="#ppt_x"/>
                                          </p:val>
                                        </p:tav>
                                      </p:tavLst>
                                    </p:anim>
                                    <p:anim calcmode="lin" valueType="num">
                                      <p:cBhvr additive="base">
                                        <p:cTn id="13" dur="50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20" presetClass="entr" presetSubtype="0"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edge">
                                      <p:cBhvr>
                                        <p:cTn id="1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3108" y="428604"/>
            <a:ext cx="5072098" cy="369332"/>
          </a:xfrm>
          <a:prstGeom prst="rect">
            <a:avLst/>
          </a:prstGeom>
          <a:noFill/>
        </p:spPr>
        <p:txBody>
          <a:bodyPr wrap="square" rtlCol="0">
            <a:spAutoFit/>
          </a:bodyPr>
          <a:lstStyle/>
          <a:p>
            <a:pPr algn="ctr"/>
            <a:r>
              <a:rPr lang="it-IT" dirty="0" smtClean="0">
                <a:solidFill>
                  <a:schemeClr val="accent2">
                    <a:lumMod val="75000"/>
                  </a:schemeClr>
                </a:solidFill>
                <a:latin typeface="Times New Roman" pitchFamily="18" charset="0"/>
                <a:cs typeface="Times New Roman" pitchFamily="18" charset="0"/>
              </a:rPr>
              <a:t>LE GONADI</a:t>
            </a:r>
            <a:endParaRPr lang="it-IT" dirty="0">
              <a:solidFill>
                <a:schemeClr val="accent2">
                  <a:lumMod val="75000"/>
                </a:schemeClr>
              </a:solidFill>
              <a:latin typeface="Times New Roman" pitchFamily="18" charset="0"/>
              <a:cs typeface="Times New Roman" pitchFamily="18" charset="0"/>
            </a:endParaRPr>
          </a:p>
        </p:txBody>
      </p:sp>
      <p:sp>
        <p:nvSpPr>
          <p:cNvPr id="3" name="CasellaDiTesto 2"/>
          <p:cNvSpPr txBox="1"/>
          <p:nvPr/>
        </p:nvSpPr>
        <p:spPr>
          <a:xfrm>
            <a:off x="357158" y="1000108"/>
            <a:ext cx="8501122" cy="1323439"/>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Le gonadi producono tre tipi di ormoni: gli androgeni, gli estrogeni e i progestinici. Tutti gli individui possiedono questi tre ormoni. I maschi possiedono androgeni in quantità maggiore, e questi determinano i caratteri sessuali maschili, le femmine hanno più estrogeni, che sono responsabili di caratteri sessuali femminili. I progestinici sono soprattutto responsabili della preparazione dell’utero ad ospitare un embrione.</a:t>
            </a:r>
            <a:endParaRPr lang="it-IT" sz="1600" i="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3108" y="428604"/>
            <a:ext cx="5072098" cy="369332"/>
          </a:xfrm>
          <a:prstGeom prst="rect">
            <a:avLst/>
          </a:prstGeom>
          <a:noFill/>
        </p:spPr>
        <p:txBody>
          <a:bodyPr wrap="square" rtlCol="0">
            <a:spAutoFit/>
          </a:bodyPr>
          <a:lstStyle/>
          <a:p>
            <a:pPr algn="ctr"/>
            <a:r>
              <a:rPr lang="it-IT" dirty="0" smtClean="0">
                <a:solidFill>
                  <a:schemeClr val="accent2">
                    <a:lumMod val="75000"/>
                  </a:schemeClr>
                </a:solidFill>
                <a:latin typeface="Times New Roman" pitchFamily="18" charset="0"/>
                <a:cs typeface="Times New Roman" pitchFamily="18" charset="0"/>
              </a:rPr>
              <a:t>LE GHIANDOLE SURRENALI</a:t>
            </a:r>
            <a:endParaRPr lang="it-IT" dirty="0">
              <a:solidFill>
                <a:schemeClr val="accent2">
                  <a:lumMod val="75000"/>
                </a:schemeClr>
              </a:solidFill>
              <a:latin typeface="Times New Roman" pitchFamily="18" charset="0"/>
              <a:cs typeface="Times New Roman" pitchFamily="18" charset="0"/>
            </a:endParaRPr>
          </a:p>
        </p:txBody>
      </p:sp>
      <p:sp>
        <p:nvSpPr>
          <p:cNvPr id="3" name="CasellaDiTesto 2"/>
          <p:cNvSpPr txBox="1"/>
          <p:nvPr/>
        </p:nvSpPr>
        <p:spPr>
          <a:xfrm>
            <a:off x="357158" y="1000108"/>
            <a:ext cx="8501122" cy="338554"/>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Le ghiandole surrenali sono divise in due parti:</a:t>
            </a:r>
            <a:endParaRPr lang="it-IT" sz="1600" i="1" dirty="0" smtClean="0">
              <a:latin typeface="Times New Roman" pitchFamily="18" charset="0"/>
              <a:cs typeface="Times New Roman" pitchFamily="18" charset="0"/>
            </a:endParaRPr>
          </a:p>
        </p:txBody>
      </p:sp>
      <p:sp>
        <p:nvSpPr>
          <p:cNvPr id="4" name="CasellaDiTesto 3"/>
          <p:cNvSpPr txBox="1"/>
          <p:nvPr/>
        </p:nvSpPr>
        <p:spPr>
          <a:xfrm>
            <a:off x="285720" y="1357298"/>
            <a:ext cx="8501122" cy="830997"/>
          </a:xfrm>
          <a:prstGeom prst="rect">
            <a:avLst/>
          </a:prstGeom>
          <a:noFill/>
        </p:spPr>
        <p:txBody>
          <a:bodyPr wrap="square" rtlCol="0">
            <a:spAutoFit/>
          </a:bodyPr>
          <a:lstStyle/>
          <a:p>
            <a:pPr algn="just">
              <a:buFontTx/>
              <a:buChar char="-"/>
            </a:pPr>
            <a:r>
              <a:rPr lang="it-IT" sz="1600" dirty="0" smtClean="0">
                <a:latin typeface="Times New Roman" pitchFamily="18" charset="0"/>
                <a:cs typeface="Times New Roman" pitchFamily="18" charset="0"/>
              </a:rPr>
              <a:t> midollare surrenale: è controllata direttamente dalle cellule nervose dell’ipotalamo e produce principalmente adrenalina e noradrenalina, due ormoni che modificano la circolazione sanguigna in caso di tensione;</a:t>
            </a:r>
          </a:p>
        </p:txBody>
      </p:sp>
      <p:sp>
        <p:nvSpPr>
          <p:cNvPr id="5" name="CasellaDiTesto 4"/>
          <p:cNvSpPr txBox="1"/>
          <p:nvPr/>
        </p:nvSpPr>
        <p:spPr>
          <a:xfrm>
            <a:off x="285720" y="2143116"/>
            <a:ext cx="8501122" cy="830997"/>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 corticale surrenale: è controllata dall’ormone adrenocorticotropo prodotto dall’ipofisi e produce i corticosteroidi. I </a:t>
            </a:r>
            <a:r>
              <a:rPr lang="it-IT" sz="1600" dirty="0" err="1" smtClean="0">
                <a:latin typeface="Times New Roman" pitchFamily="18" charset="0"/>
                <a:cs typeface="Times New Roman" pitchFamily="18" charset="0"/>
              </a:rPr>
              <a:t>mineralcorticoidi</a:t>
            </a:r>
            <a:r>
              <a:rPr lang="it-IT" sz="1600" dirty="0" smtClean="0">
                <a:latin typeface="Times New Roman" pitchFamily="18" charset="0"/>
                <a:cs typeface="Times New Roman" pitchFamily="18" charset="0"/>
              </a:rPr>
              <a:t> regolano l’equilibrio </a:t>
            </a:r>
            <a:r>
              <a:rPr lang="it-IT" sz="1600" dirty="0" err="1" smtClean="0">
                <a:latin typeface="Times New Roman" pitchFamily="18" charset="0"/>
                <a:cs typeface="Times New Roman" pitchFamily="18" charset="0"/>
              </a:rPr>
              <a:t>idro-salino</a:t>
            </a:r>
            <a:r>
              <a:rPr lang="it-IT" sz="1600" dirty="0" smtClean="0">
                <a:latin typeface="Times New Roman" pitchFamily="18" charset="0"/>
                <a:cs typeface="Times New Roman" pitchFamily="18" charset="0"/>
              </a:rPr>
              <a:t>; i </a:t>
            </a:r>
            <a:r>
              <a:rPr lang="it-IT" sz="1600" dirty="0" err="1" smtClean="0">
                <a:latin typeface="Times New Roman" pitchFamily="18" charset="0"/>
                <a:cs typeface="Times New Roman" pitchFamily="18" charset="0"/>
              </a:rPr>
              <a:t>glicocorticoidi</a:t>
            </a:r>
            <a:r>
              <a:rPr lang="it-IT" sz="1600" dirty="0" smtClean="0">
                <a:latin typeface="Times New Roman" pitchFamily="18" charset="0"/>
                <a:cs typeface="Times New Roman" pitchFamily="18" charset="0"/>
              </a:rPr>
              <a:t> aiutano il </a:t>
            </a:r>
            <a:r>
              <a:rPr lang="it-IT" sz="1600" dirty="0" err="1" smtClean="0">
                <a:latin typeface="Times New Roman" pitchFamily="18" charset="0"/>
                <a:cs typeface="Times New Roman" pitchFamily="18" charset="0"/>
              </a:rPr>
              <a:t>glucagone</a:t>
            </a:r>
            <a:r>
              <a:rPr lang="it-IT" sz="1600" dirty="0" smtClean="0">
                <a:latin typeface="Times New Roman" pitchFamily="18" charset="0"/>
                <a:cs typeface="Times New Roman" pitchFamily="18" charset="0"/>
              </a:rPr>
              <a:t> ad aumentare la quantità di glucosio nel sangue.</a:t>
            </a:r>
            <a:endParaRPr lang="it-IT" sz="1600" i="1" dirty="0" smtClean="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srcRect/>
          <a:stretch>
            <a:fillRect/>
          </a:stretch>
        </p:blipFill>
        <p:spPr bwMode="auto">
          <a:xfrm>
            <a:off x="1928794" y="3000372"/>
            <a:ext cx="5500726" cy="3660325"/>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1+#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0" fill="hold"/>
                                        <p:tgtEl>
                                          <p:spTgt spid="4"/>
                                        </p:tgtEl>
                                        <p:attrNameLst>
                                          <p:attrName>ppt_x</p:attrName>
                                        </p:attrNameLst>
                                      </p:cBhvr>
                                      <p:tavLst>
                                        <p:tav tm="0">
                                          <p:val>
                                            <p:strVal val="0-#ppt_w/2"/>
                                          </p:val>
                                        </p:tav>
                                        <p:tav tm="100000">
                                          <p:val>
                                            <p:strVal val="#ppt_x"/>
                                          </p:val>
                                        </p:tav>
                                      </p:tavLst>
                                    </p:anim>
                                    <p:anim calcmode="lin" valueType="num">
                                      <p:cBhvr additive="base">
                                        <p:cTn id="18" dur="50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5000"/>
                            </p:stCondLst>
                            <p:childTnLst>
                              <p:par>
                                <p:cTn id="20" presetID="7" presetClass="entr" presetSubtype="2"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0" fill="hold"/>
                                        <p:tgtEl>
                                          <p:spTgt spid="5"/>
                                        </p:tgtEl>
                                        <p:attrNameLst>
                                          <p:attrName>ppt_x</p:attrName>
                                        </p:attrNameLst>
                                      </p:cBhvr>
                                      <p:tavLst>
                                        <p:tav tm="0">
                                          <p:val>
                                            <p:strVal val="1+#ppt_w/2"/>
                                          </p:val>
                                        </p:tav>
                                        <p:tav tm="100000">
                                          <p:val>
                                            <p:strVal val="#ppt_x"/>
                                          </p:val>
                                        </p:tav>
                                      </p:tavLst>
                                    </p:anim>
                                    <p:anim calcmode="lin" valueType="num">
                                      <p:cBhvr additive="base">
                                        <p:cTn id="23" dur="50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20000"/>
                            </p:stCondLst>
                            <p:childTnLst>
                              <p:par>
                                <p:cTn id="25" presetID="9" presetClass="entr" presetSubtype="0" fill="hold" nodeType="after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dissolve">
                                      <p:cBhvr>
                                        <p:cTn id="2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071802" y="428604"/>
            <a:ext cx="3286148" cy="369332"/>
          </a:xfrm>
          <a:prstGeom prst="rect">
            <a:avLst/>
          </a:prstGeom>
          <a:noFill/>
        </p:spPr>
        <p:txBody>
          <a:bodyPr wrap="square" rtlCol="0">
            <a:spAutoFit/>
          </a:bodyPr>
          <a:lstStyle/>
          <a:p>
            <a:pPr algn="ctr"/>
            <a:r>
              <a:rPr lang="it-IT" dirty="0" smtClean="0">
                <a:solidFill>
                  <a:srgbClr val="0000FF"/>
                </a:solidFill>
                <a:latin typeface="Times New Roman" pitchFamily="18" charset="0"/>
                <a:cs typeface="Times New Roman" pitchFamily="18" charset="0"/>
              </a:rPr>
              <a:t>MESSAGGERI CHIMICI</a:t>
            </a:r>
            <a:endParaRPr lang="it-IT" dirty="0">
              <a:solidFill>
                <a:srgbClr val="0000FF"/>
              </a:solidFill>
              <a:latin typeface="Times New Roman" pitchFamily="18" charset="0"/>
              <a:cs typeface="Times New Roman" pitchFamily="18" charset="0"/>
            </a:endParaRPr>
          </a:p>
        </p:txBody>
      </p:sp>
      <p:sp>
        <p:nvSpPr>
          <p:cNvPr id="3" name="CasellaDiTesto 2"/>
          <p:cNvSpPr txBox="1"/>
          <p:nvPr/>
        </p:nvSpPr>
        <p:spPr>
          <a:xfrm>
            <a:off x="2285984" y="1000108"/>
            <a:ext cx="4857784" cy="369332"/>
          </a:xfrm>
          <a:prstGeom prst="rect">
            <a:avLst/>
          </a:prstGeom>
          <a:noFill/>
        </p:spPr>
        <p:txBody>
          <a:bodyPr wrap="square" rtlCol="0">
            <a:spAutoFit/>
          </a:bodyPr>
          <a:lstStyle/>
          <a:p>
            <a:pPr algn="ctr"/>
            <a:r>
              <a:rPr lang="it-IT" dirty="0" smtClean="0">
                <a:solidFill>
                  <a:srgbClr val="008000"/>
                </a:solidFill>
                <a:latin typeface="Times New Roman" pitchFamily="18" charset="0"/>
                <a:cs typeface="Times New Roman" pitchFamily="18" charset="0"/>
              </a:rPr>
              <a:t>MESSAGGERI DEL SISTEMA ENDOCRINO</a:t>
            </a:r>
            <a:endParaRPr lang="it-IT" dirty="0">
              <a:solidFill>
                <a:srgbClr val="008000"/>
              </a:solidFill>
              <a:latin typeface="Times New Roman" pitchFamily="18" charset="0"/>
              <a:cs typeface="Times New Roman" pitchFamily="18" charset="0"/>
            </a:endParaRPr>
          </a:p>
        </p:txBody>
      </p:sp>
      <p:sp>
        <p:nvSpPr>
          <p:cNvPr id="4" name="CasellaDiTesto 3"/>
          <p:cNvSpPr txBox="1"/>
          <p:nvPr/>
        </p:nvSpPr>
        <p:spPr>
          <a:xfrm>
            <a:off x="357158" y="1571612"/>
            <a:ext cx="8501122" cy="338554"/>
          </a:xfrm>
          <a:prstGeom prst="rect">
            <a:avLst/>
          </a:prstGeom>
          <a:noFill/>
        </p:spPr>
        <p:txBody>
          <a:bodyPr wrap="square" rtlCol="0">
            <a:spAutoFit/>
          </a:bodyPr>
          <a:lstStyle/>
          <a:p>
            <a:r>
              <a:rPr lang="it-IT" sz="1600" dirty="0" smtClean="0">
                <a:latin typeface="Times New Roman" pitchFamily="18" charset="0"/>
                <a:cs typeface="Times New Roman" pitchFamily="18" charset="0"/>
              </a:rPr>
              <a:t>Esistono tre principali tipi di messaggeri chimici:</a:t>
            </a:r>
          </a:p>
        </p:txBody>
      </p:sp>
      <p:sp>
        <p:nvSpPr>
          <p:cNvPr id="5" name="CasellaDiTesto 4"/>
          <p:cNvSpPr txBox="1"/>
          <p:nvPr/>
        </p:nvSpPr>
        <p:spPr>
          <a:xfrm>
            <a:off x="285720" y="1928802"/>
            <a:ext cx="8501122" cy="338554"/>
          </a:xfrm>
          <a:prstGeom prst="rect">
            <a:avLst/>
          </a:prstGeom>
          <a:noFill/>
        </p:spPr>
        <p:txBody>
          <a:bodyPr wrap="square" rtlCol="0">
            <a:spAutoFit/>
          </a:bodyPr>
          <a:lstStyle/>
          <a:p>
            <a:r>
              <a:rPr lang="it-IT" sz="1600" dirty="0" smtClean="0">
                <a:latin typeface="Times New Roman" pitchFamily="18" charset="0"/>
                <a:cs typeface="Times New Roman" pitchFamily="18" charset="0"/>
              </a:rPr>
              <a:t>- gli ormoni;</a:t>
            </a:r>
          </a:p>
        </p:txBody>
      </p:sp>
      <p:sp>
        <p:nvSpPr>
          <p:cNvPr id="6" name="CasellaDiTesto 5"/>
          <p:cNvSpPr txBox="1"/>
          <p:nvPr/>
        </p:nvSpPr>
        <p:spPr>
          <a:xfrm>
            <a:off x="285720" y="2285992"/>
            <a:ext cx="8501122" cy="338554"/>
          </a:xfrm>
          <a:prstGeom prst="rect">
            <a:avLst/>
          </a:prstGeom>
          <a:noFill/>
        </p:spPr>
        <p:txBody>
          <a:bodyPr wrap="square" rtlCol="0">
            <a:spAutoFit/>
          </a:bodyPr>
          <a:lstStyle/>
          <a:p>
            <a:r>
              <a:rPr lang="it-IT" sz="1600" dirty="0" smtClean="0">
                <a:latin typeface="Times New Roman" pitchFamily="18" charset="0"/>
                <a:cs typeface="Times New Roman" pitchFamily="18" charset="0"/>
              </a:rPr>
              <a:t>- i regolatori locali;</a:t>
            </a:r>
          </a:p>
        </p:txBody>
      </p:sp>
      <p:sp>
        <p:nvSpPr>
          <p:cNvPr id="7" name="CasellaDiTesto 6"/>
          <p:cNvSpPr txBox="1"/>
          <p:nvPr/>
        </p:nvSpPr>
        <p:spPr>
          <a:xfrm>
            <a:off x="285720" y="2643182"/>
            <a:ext cx="8501122" cy="338554"/>
          </a:xfrm>
          <a:prstGeom prst="rect">
            <a:avLst/>
          </a:prstGeom>
          <a:noFill/>
        </p:spPr>
        <p:txBody>
          <a:bodyPr wrap="square" rtlCol="0">
            <a:spAutoFit/>
          </a:bodyPr>
          <a:lstStyle/>
          <a:p>
            <a:r>
              <a:rPr lang="it-IT" sz="1600" dirty="0" smtClean="0">
                <a:latin typeface="Times New Roman" pitchFamily="18" charset="0"/>
                <a:cs typeface="Times New Roman" pitchFamily="18" charset="0"/>
              </a:rPr>
              <a:t>- i feromoni.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1+#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0" fill="hold"/>
                                        <p:tgtEl>
                                          <p:spTgt spid="4"/>
                                        </p:tgtEl>
                                        <p:attrNameLst>
                                          <p:attrName>ppt_x</p:attrName>
                                        </p:attrNameLst>
                                      </p:cBhvr>
                                      <p:tavLst>
                                        <p:tav tm="0">
                                          <p:val>
                                            <p:strVal val="0-#ppt_w/2"/>
                                          </p:val>
                                        </p:tav>
                                        <p:tav tm="100000">
                                          <p:val>
                                            <p:strVal val="#ppt_x"/>
                                          </p:val>
                                        </p:tav>
                                      </p:tavLst>
                                    </p:anim>
                                    <p:anim calcmode="lin" valueType="num">
                                      <p:cBhvr additive="base">
                                        <p:cTn id="18" dur="50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5000"/>
                            </p:stCondLst>
                            <p:childTnLst>
                              <p:par>
                                <p:cTn id="20" presetID="27" presetClass="entr" presetSubtype="0" fill="hold" grpId="0" nodeType="afterEffect">
                                  <p:stCondLst>
                                    <p:cond delay="0"/>
                                  </p:stCondLst>
                                  <p:iterate type="lt">
                                    <p:tmPct val="50000"/>
                                  </p:iterate>
                                  <p:childTnLst>
                                    <p:set>
                                      <p:cBhvr>
                                        <p:cTn id="21" dur="1" fill="hold">
                                          <p:stCondLst>
                                            <p:cond delay="0"/>
                                          </p:stCondLst>
                                        </p:cTn>
                                        <p:tgtEl>
                                          <p:spTgt spid="5"/>
                                        </p:tgtEl>
                                        <p:attrNameLst>
                                          <p:attrName>style.visibility</p:attrName>
                                        </p:attrNameLst>
                                      </p:cBhvr>
                                      <p:to>
                                        <p:strVal val="visible"/>
                                      </p:to>
                                    </p:set>
                                    <p:anim calcmode="discrete" valueType="clr">
                                      <p:cBhvr override="childStyle">
                                        <p:cTn id="2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5"/>
                                        </p:tgtEl>
                                        <p:attrNameLst>
                                          <p:attrName>fillcolor</p:attrName>
                                        </p:attrNameLst>
                                      </p:cBhvr>
                                      <p:tavLst>
                                        <p:tav tm="0">
                                          <p:val>
                                            <p:clrVal>
                                              <a:schemeClr val="accent2"/>
                                            </p:clrVal>
                                          </p:val>
                                        </p:tav>
                                        <p:tav tm="50000">
                                          <p:val>
                                            <p:clrVal>
                                              <a:schemeClr val="hlink"/>
                                            </p:clrVal>
                                          </p:val>
                                        </p:tav>
                                      </p:tavLst>
                                    </p:anim>
                                    <p:set>
                                      <p:cBhvr>
                                        <p:cTn id="24" dur="80"/>
                                        <p:tgtEl>
                                          <p:spTgt spid="5"/>
                                        </p:tgtEl>
                                        <p:attrNameLst>
                                          <p:attrName>fill.type</p:attrName>
                                        </p:attrNameLst>
                                      </p:cBhvr>
                                      <p:to>
                                        <p:strVal val="solid"/>
                                      </p:to>
                                    </p:set>
                                  </p:childTnLst>
                                </p:cTn>
                              </p:par>
                              <p:par>
                                <p:cTn id="25" presetID="2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52"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Scale>
                                      <p:cBhvr>
                                        <p:cTn id="30" dur="3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3000" decel="50000" fill="hold">
                                          <p:stCondLst>
                                            <p:cond delay="0"/>
                                          </p:stCondLst>
                                        </p:cTn>
                                        <p:tgtEl>
                                          <p:spTgt spid="7"/>
                                        </p:tgtEl>
                                        <p:attrNameLst>
                                          <p:attrName>ppt_x</p:attrName>
                                          <p:attrName>ppt_y</p:attrName>
                                        </p:attrNameLst>
                                      </p:cBhvr>
                                    </p:animMotion>
                                    <p:animEffect transition="in" filter="fade">
                                      <p:cBhvr>
                                        <p:cTn id="32"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28728" y="428604"/>
            <a:ext cx="6286544" cy="369332"/>
          </a:xfrm>
          <a:prstGeom prst="rect">
            <a:avLst/>
          </a:prstGeom>
          <a:noFill/>
        </p:spPr>
        <p:txBody>
          <a:bodyPr wrap="square" rtlCol="0">
            <a:spAutoFit/>
          </a:bodyPr>
          <a:lstStyle/>
          <a:p>
            <a:pPr algn="ctr"/>
            <a:r>
              <a:rPr lang="it-IT" dirty="0" smtClean="0">
                <a:solidFill>
                  <a:srgbClr val="008000"/>
                </a:solidFill>
                <a:latin typeface="Times New Roman" pitchFamily="18" charset="0"/>
                <a:cs typeface="Times New Roman" pitchFamily="18" charset="0"/>
              </a:rPr>
              <a:t>MALATTIE DELLE GHIANDOLE ENDOCRINE</a:t>
            </a:r>
            <a:endParaRPr lang="it-IT" dirty="0">
              <a:solidFill>
                <a:srgbClr val="008000"/>
              </a:solidFill>
              <a:latin typeface="Times New Roman" pitchFamily="18" charset="0"/>
              <a:cs typeface="Times New Roman" pitchFamily="18" charset="0"/>
            </a:endParaRPr>
          </a:p>
        </p:txBody>
      </p:sp>
      <p:sp>
        <p:nvSpPr>
          <p:cNvPr id="3" name="CasellaDiTesto 2"/>
          <p:cNvSpPr txBox="1"/>
          <p:nvPr/>
        </p:nvSpPr>
        <p:spPr>
          <a:xfrm>
            <a:off x="357158" y="1000108"/>
            <a:ext cx="8501122" cy="830997"/>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Il sistema endocrino non ha vere e proprie malattie. Per essere precisi, dovremmo chiamarle “disfunzioni”, poiché consistono nel malfunzionamento delle ghiandole, che non riescono a svolgere correttamente le propria funzione. Esaminiamone la principali:</a:t>
            </a:r>
            <a:endParaRPr lang="it-IT" sz="1600" i="1" dirty="0" smtClean="0">
              <a:latin typeface="Times New Roman" pitchFamily="18" charset="0"/>
              <a:cs typeface="Times New Roman" pitchFamily="18" charset="0"/>
            </a:endParaRPr>
          </a:p>
        </p:txBody>
      </p:sp>
      <p:sp>
        <p:nvSpPr>
          <p:cNvPr id="4" name="CasellaDiTesto 3"/>
          <p:cNvSpPr txBox="1"/>
          <p:nvPr/>
        </p:nvSpPr>
        <p:spPr>
          <a:xfrm>
            <a:off x="285720" y="2571744"/>
            <a:ext cx="4071966" cy="338554"/>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iperparatiroidismo</a:t>
            </a:r>
            <a:r>
              <a:rPr lang="it-IT" sz="1600" dirty="0" smtClean="0">
                <a:latin typeface="Times New Roman" pitchFamily="18" charset="0"/>
                <a:cs typeface="Times New Roman" pitchFamily="18" charset="0"/>
              </a:rPr>
              <a:t> e </a:t>
            </a:r>
            <a:r>
              <a:rPr lang="it-IT" sz="1600" dirty="0" err="1" smtClean="0">
                <a:latin typeface="Times New Roman" pitchFamily="18" charset="0"/>
                <a:cs typeface="Times New Roman" pitchFamily="18" charset="0"/>
              </a:rPr>
              <a:t>ipoparatiroidismo</a:t>
            </a:r>
            <a:r>
              <a:rPr lang="it-IT" sz="1600" dirty="0" smtClean="0">
                <a:latin typeface="Times New Roman" pitchFamily="18" charset="0"/>
                <a:cs typeface="Times New Roman" pitchFamily="18" charset="0"/>
              </a:rPr>
              <a:t>; </a:t>
            </a:r>
            <a:endParaRPr lang="it-IT" sz="1600" i="1" dirty="0" smtClean="0">
              <a:latin typeface="Times New Roman" pitchFamily="18" charset="0"/>
              <a:cs typeface="Times New Roman" pitchFamily="18" charset="0"/>
            </a:endParaRPr>
          </a:p>
        </p:txBody>
      </p:sp>
      <p:sp>
        <p:nvSpPr>
          <p:cNvPr id="5" name="CasellaDiTesto 4"/>
          <p:cNvSpPr txBox="1"/>
          <p:nvPr/>
        </p:nvSpPr>
        <p:spPr>
          <a:xfrm>
            <a:off x="285720" y="1857364"/>
            <a:ext cx="4071966" cy="338554"/>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 tumori dell’ipofisi; </a:t>
            </a:r>
            <a:endParaRPr lang="it-IT" sz="1600" i="1" dirty="0" smtClean="0">
              <a:latin typeface="Times New Roman" pitchFamily="18" charset="0"/>
              <a:cs typeface="Times New Roman" pitchFamily="18" charset="0"/>
            </a:endParaRPr>
          </a:p>
        </p:txBody>
      </p:sp>
      <p:sp>
        <p:nvSpPr>
          <p:cNvPr id="6" name="CasellaDiTesto 5"/>
          <p:cNvSpPr txBox="1"/>
          <p:nvPr/>
        </p:nvSpPr>
        <p:spPr>
          <a:xfrm>
            <a:off x="285720" y="3286124"/>
            <a:ext cx="4071966" cy="338554"/>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ipogonadismo</a:t>
            </a:r>
            <a:r>
              <a:rPr lang="it-IT" sz="1600" dirty="0" smtClean="0">
                <a:latin typeface="Times New Roman" pitchFamily="18" charset="0"/>
                <a:cs typeface="Times New Roman" pitchFamily="18" charset="0"/>
              </a:rPr>
              <a:t>; </a:t>
            </a:r>
            <a:endParaRPr lang="it-IT" sz="1600" i="1" dirty="0" smtClean="0">
              <a:latin typeface="Times New Roman" pitchFamily="18" charset="0"/>
              <a:cs typeface="Times New Roman" pitchFamily="18" charset="0"/>
            </a:endParaRPr>
          </a:p>
        </p:txBody>
      </p:sp>
      <p:sp>
        <p:nvSpPr>
          <p:cNvPr id="7" name="CasellaDiTesto 6"/>
          <p:cNvSpPr txBox="1"/>
          <p:nvPr/>
        </p:nvSpPr>
        <p:spPr>
          <a:xfrm>
            <a:off x="285720" y="2214554"/>
            <a:ext cx="4071966" cy="338554"/>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 ipertiroidismo e ipotiroidismo; </a:t>
            </a:r>
            <a:endParaRPr lang="it-IT" sz="1600" i="1" dirty="0" smtClean="0">
              <a:latin typeface="Times New Roman" pitchFamily="18" charset="0"/>
              <a:cs typeface="Times New Roman" pitchFamily="18" charset="0"/>
            </a:endParaRPr>
          </a:p>
        </p:txBody>
      </p:sp>
      <p:sp>
        <p:nvSpPr>
          <p:cNvPr id="8" name="CasellaDiTesto 7"/>
          <p:cNvSpPr txBox="1"/>
          <p:nvPr/>
        </p:nvSpPr>
        <p:spPr>
          <a:xfrm>
            <a:off x="285720" y="2928934"/>
            <a:ext cx="4071966" cy="338554"/>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 diabete mellito; </a:t>
            </a:r>
            <a:endParaRPr lang="it-IT" sz="1600" i="1" dirty="0" smtClean="0">
              <a:latin typeface="Times New Roman" pitchFamily="18" charset="0"/>
              <a:cs typeface="Times New Roman" pitchFamily="18" charset="0"/>
            </a:endParaRPr>
          </a:p>
        </p:txBody>
      </p:sp>
      <p:sp>
        <p:nvSpPr>
          <p:cNvPr id="9" name="CasellaDiTesto 8"/>
          <p:cNvSpPr txBox="1"/>
          <p:nvPr/>
        </p:nvSpPr>
        <p:spPr>
          <a:xfrm>
            <a:off x="285720" y="3643314"/>
            <a:ext cx="4071966" cy="338554"/>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 il pancreas; </a:t>
            </a:r>
            <a:endParaRPr lang="it-IT" sz="1600" i="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5"/>
                                        </p:tgtEl>
                                        <p:attrNameLst>
                                          <p:attrName>style.visibility</p:attrName>
                                        </p:attrNameLst>
                                      </p:cBhvr>
                                      <p:to>
                                        <p:strVal val="visible"/>
                                      </p:to>
                                    </p:set>
                                    <p:anim calcmode="discrete" valueType="clr">
                                      <p:cBhvr override="childStyle">
                                        <p:cTn id="1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
                                        </p:tgtEl>
                                        <p:attrNameLst>
                                          <p:attrName>fillcolor</p:attrName>
                                        </p:attrNameLst>
                                      </p:cBhvr>
                                      <p:tavLst>
                                        <p:tav tm="0">
                                          <p:val>
                                            <p:clrVal>
                                              <a:schemeClr val="accent2"/>
                                            </p:clrVal>
                                          </p:val>
                                        </p:tav>
                                        <p:tav tm="50000">
                                          <p:val>
                                            <p:clrVal>
                                              <a:schemeClr val="hlink"/>
                                            </p:clrVal>
                                          </p:val>
                                        </p:tav>
                                      </p:tavLst>
                                    </p:anim>
                                    <p:set>
                                      <p:cBhvr>
                                        <p:cTn id="19" dur="80"/>
                                        <p:tgtEl>
                                          <p:spTgt spid="5"/>
                                        </p:tgtEl>
                                        <p:attrNameLst>
                                          <p:attrName>fill.type</p:attrName>
                                        </p:attrNameLst>
                                      </p:cBhvr>
                                      <p:to>
                                        <p:strVal val="solid"/>
                                      </p:to>
                                    </p:set>
                                  </p:childTnLst>
                                </p:cTn>
                              </p:par>
                              <p:par>
                                <p:cTn id="20" presetID="7" presetClass="entr" presetSubtype="2"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0" fill="hold"/>
                                        <p:tgtEl>
                                          <p:spTgt spid="7"/>
                                        </p:tgtEl>
                                        <p:attrNameLst>
                                          <p:attrName>ppt_x</p:attrName>
                                        </p:attrNameLst>
                                      </p:cBhvr>
                                      <p:tavLst>
                                        <p:tav tm="0">
                                          <p:val>
                                            <p:strVal val="1+#ppt_w/2"/>
                                          </p:val>
                                        </p:tav>
                                        <p:tav tm="100000">
                                          <p:val>
                                            <p:strVal val="#ppt_x"/>
                                          </p:val>
                                        </p:tav>
                                      </p:tavLst>
                                    </p:anim>
                                    <p:anim calcmode="lin" valueType="num">
                                      <p:cBhvr additive="base">
                                        <p:cTn id="23" dur="5000" fill="hold"/>
                                        <p:tgtEl>
                                          <p:spTgt spid="7"/>
                                        </p:tgtEl>
                                        <p:attrNameLst>
                                          <p:attrName>ppt_y</p:attrName>
                                        </p:attrNameLst>
                                      </p:cBhvr>
                                      <p:tavLst>
                                        <p:tav tm="0">
                                          <p:val>
                                            <p:strVal val="#ppt_y"/>
                                          </p:val>
                                        </p:tav>
                                        <p:tav tm="100000">
                                          <p:val>
                                            <p:strVal val="#ppt_y"/>
                                          </p:val>
                                        </p:tav>
                                      </p:tavLst>
                                    </p:anim>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4"/>
                                        </p:tgtEl>
                                        <p:attrNameLst>
                                          <p:attrName>ppt_y</p:attrName>
                                        </p:attrNameLst>
                                      </p:cBhvr>
                                      <p:tavLst>
                                        <p:tav tm="0">
                                          <p:val>
                                            <p:strVal val="#ppt_y"/>
                                          </p:val>
                                        </p:tav>
                                        <p:tav tm="100000">
                                          <p:val>
                                            <p:strVal val="#ppt_y"/>
                                          </p:val>
                                        </p:tav>
                                      </p:tavLst>
                                    </p:anim>
                                    <p:anim calcmode="lin" valueType="num">
                                      <p:cBhvr>
                                        <p:cTn id="2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4"/>
                                        </p:tgtEl>
                                      </p:cBhvr>
                                    </p:animEffect>
                                  </p:childTnLst>
                                </p:cTn>
                              </p:par>
                              <p:par>
                                <p:cTn id="31" presetID="26"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870">
                                          <p:stCondLst>
                                            <p:cond delay="0"/>
                                          </p:stCondLst>
                                        </p:cTn>
                                        <p:tgtEl>
                                          <p:spTgt spid="8"/>
                                        </p:tgtEl>
                                      </p:cBhvr>
                                    </p:animEffect>
                                    <p:anim calcmode="lin" valueType="num">
                                      <p:cBhvr>
                                        <p:cTn id="34" dur="2733"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5" dur="99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6" dur="996" tmFilter="0, 0; 0.125,0.2665; 0.25,0.4; 0.375,0.465; 0.5,0.5;  0.625,0.535; 0.75,0.6; 0.875,0.7335; 1,1">
                                          <p:stCondLst>
                                            <p:cond delay="996"/>
                                          </p:stCondLst>
                                        </p:cTn>
                                        <p:tgtEl>
                                          <p:spTgt spid="8"/>
                                        </p:tgtEl>
                                        <p:attrNameLst>
                                          <p:attrName>ppt_y</p:attrName>
                                        </p:attrNameLst>
                                      </p:cBhvr>
                                      <p:tavLst>
                                        <p:tav tm="0" fmla="#ppt_y-sin(pi*$)/9">
                                          <p:val>
                                            <p:fltVal val="0"/>
                                          </p:val>
                                        </p:tav>
                                        <p:tav tm="100000">
                                          <p:val>
                                            <p:fltVal val="1"/>
                                          </p:val>
                                        </p:tav>
                                      </p:tavLst>
                                    </p:anim>
                                    <p:anim calcmode="lin" valueType="num">
                                      <p:cBhvr>
                                        <p:cTn id="37" dur="498" tmFilter="0, 0; 0.125,0.2665; 0.25,0.4; 0.375,0.465; 0.5,0.5;  0.625,0.535; 0.75,0.6; 0.875,0.7335; 1,1">
                                          <p:stCondLst>
                                            <p:cond delay="1986"/>
                                          </p:stCondLst>
                                        </p:cTn>
                                        <p:tgtEl>
                                          <p:spTgt spid="8"/>
                                        </p:tgtEl>
                                        <p:attrNameLst>
                                          <p:attrName>ppt_y</p:attrName>
                                        </p:attrNameLst>
                                      </p:cBhvr>
                                      <p:tavLst>
                                        <p:tav tm="0" fmla="#ppt_y-sin(pi*$)/27">
                                          <p:val>
                                            <p:fltVal val="0"/>
                                          </p:val>
                                        </p:tav>
                                        <p:tav tm="100000">
                                          <p:val>
                                            <p:fltVal val="1"/>
                                          </p:val>
                                        </p:tav>
                                      </p:tavLst>
                                    </p:anim>
                                    <p:anim calcmode="lin" valueType="num">
                                      <p:cBhvr>
                                        <p:cTn id="38" dur="246" tmFilter="0, 0; 0.125,0.2665; 0.25,0.4; 0.375,0.465; 0.5,0.5;  0.625,0.535; 0.75,0.6; 0.875,0.7335; 1,1">
                                          <p:stCondLst>
                                            <p:cond delay="2484"/>
                                          </p:stCondLst>
                                        </p:cTn>
                                        <p:tgtEl>
                                          <p:spTgt spid="8"/>
                                        </p:tgtEl>
                                        <p:attrNameLst>
                                          <p:attrName>ppt_y</p:attrName>
                                        </p:attrNameLst>
                                      </p:cBhvr>
                                      <p:tavLst>
                                        <p:tav tm="0" fmla="#ppt_y-sin(pi*$)/81">
                                          <p:val>
                                            <p:fltVal val="0"/>
                                          </p:val>
                                        </p:tav>
                                        <p:tav tm="100000">
                                          <p:val>
                                            <p:fltVal val="1"/>
                                          </p:val>
                                        </p:tav>
                                      </p:tavLst>
                                    </p:anim>
                                    <p:animScale>
                                      <p:cBhvr>
                                        <p:cTn id="39" dur="39">
                                          <p:stCondLst>
                                            <p:cond delay="975"/>
                                          </p:stCondLst>
                                        </p:cTn>
                                        <p:tgtEl>
                                          <p:spTgt spid="8"/>
                                        </p:tgtEl>
                                      </p:cBhvr>
                                      <p:to x="100000" y="60000"/>
                                    </p:animScale>
                                    <p:animScale>
                                      <p:cBhvr>
                                        <p:cTn id="40" dur="249" decel="50000">
                                          <p:stCondLst>
                                            <p:cond delay="1014"/>
                                          </p:stCondLst>
                                        </p:cTn>
                                        <p:tgtEl>
                                          <p:spTgt spid="8"/>
                                        </p:tgtEl>
                                      </p:cBhvr>
                                      <p:to x="100000" y="100000"/>
                                    </p:animScale>
                                    <p:animScale>
                                      <p:cBhvr>
                                        <p:cTn id="41" dur="39">
                                          <p:stCondLst>
                                            <p:cond delay="1968"/>
                                          </p:stCondLst>
                                        </p:cTn>
                                        <p:tgtEl>
                                          <p:spTgt spid="8"/>
                                        </p:tgtEl>
                                      </p:cBhvr>
                                      <p:to x="100000" y="80000"/>
                                    </p:animScale>
                                    <p:animScale>
                                      <p:cBhvr>
                                        <p:cTn id="42" dur="249" decel="50000">
                                          <p:stCondLst>
                                            <p:cond delay="2007"/>
                                          </p:stCondLst>
                                        </p:cTn>
                                        <p:tgtEl>
                                          <p:spTgt spid="8"/>
                                        </p:tgtEl>
                                      </p:cBhvr>
                                      <p:to x="100000" y="100000"/>
                                    </p:animScale>
                                    <p:animScale>
                                      <p:cBhvr>
                                        <p:cTn id="43" dur="39">
                                          <p:stCondLst>
                                            <p:cond delay="2463"/>
                                          </p:stCondLst>
                                        </p:cTn>
                                        <p:tgtEl>
                                          <p:spTgt spid="8"/>
                                        </p:tgtEl>
                                      </p:cBhvr>
                                      <p:to x="100000" y="90000"/>
                                    </p:animScale>
                                    <p:animScale>
                                      <p:cBhvr>
                                        <p:cTn id="44" dur="249" decel="50000">
                                          <p:stCondLst>
                                            <p:cond delay="2502"/>
                                          </p:stCondLst>
                                        </p:cTn>
                                        <p:tgtEl>
                                          <p:spTgt spid="8"/>
                                        </p:tgtEl>
                                      </p:cBhvr>
                                      <p:to x="100000" y="100000"/>
                                    </p:animScale>
                                    <p:animScale>
                                      <p:cBhvr>
                                        <p:cTn id="45" dur="39">
                                          <p:stCondLst>
                                            <p:cond delay="2712"/>
                                          </p:stCondLst>
                                        </p:cTn>
                                        <p:tgtEl>
                                          <p:spTgt spid="8"/>
                                        </p:tgtEl>
                                      </p:cBhvr>
                                      <p:to x="100000" y="95000"/>
                                    </p:animScale>
                                    <p:animScale>
                                      <p:cBhvr>
                                        <p:cTn id="46" dur="249" decel="50000">
                                          <p:stCondLst>
                                            <p:cond delay="2751"/>
                                          </p:stCondLst>
                                        </p:cTn>
                                        <p:tgtEl>
                                          <p:spTgt spid="8"/>
                                        </p:tgtEl>
                                      </p:cBhvr>
                                      <p:to x="100000" y="100000"/>
                                    </p:animScale>
                                  </p:childTnLst>
                                </p:cTn>
                              </p:par>
                              <p:par>
                                <p:cTn id="47" presetID="55"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3000" fill="hold"/>
                                        <p:tgtEl>
                                          <p:spTgt spid="6"/>
                                        </p:tgtEl>
                                        <p:attrNameLst>
                                          <p:attrName>ppt_w</p:attrName>
                                        </p:attrNameLst>
                                      </p:cBhvr>
                                      <p:tavLst>
                                        <p:tav tm="0">
                                          <p:val>
                                            <p:strVal val="#ppt_w*0.70"/>
                                          </p:val>
                                        </p:tav>
                                        <p:tav tm="100000">
                                          <p:val>
                                            <p:strVal val="#ppt_w"/>
                                          </p:val>
                                        </p:tav>
                                      </p:tavLst>
                                    </p:anim>
                                    <p:anim calcmode="lin" valueType="num">
                                      <p:cBhvr>
                                        <p:cTn id="50" dur="3000" fill="hold"/>
                                        <p:tgtEl>
                                          <p:spTgt spid="6"/>
                                        </p:tgtEl>
                                        <p:attrNameLst>
                                          <p:attrName>ppt_h</p:attrName>
                                        </p:attrNameLst>
                                      </p:cBhvr>
                                      <p:tavLst>
                                        <p:tav tm="0">
                                          <p:val>
                                            <p:strVal val="#ppt_h"/>
                                          </p:val>
                                        </p:tav>
                                        <p:tav tm="100000">
                                          <p:val>
                                            <p:strVal val="#ppt_h"/>
                                          </p:val>
                                        </p:tav>
                                      </p:tavLst>
                                    </p:anim>
                                    <p:animEffect transition="in" filter="fade">
                                      <p:cBhvr>
                                        <p:cTn id="51" dur="3000"/>
                                        <p:tgtEl>
                                          <p:spTgt spid="6"/>
                                        </p:tgtEl>
                                      </p:cBhvr>
                                    </p:animEffect>
                                  </p:childTnLst>
                                </p:cTn>
                              </p:par>
                              <p:par>
                                <p:cTn id="52" presetID="38" presetClass="entr" presetSubtype="0" accel="50000" fill="hold" grpId="0" nodeType="withEffect">
                                  <p:stCondLst>
                                    <p:cond delay="0"/>
                                  </p:stCondLst>
                                  <p:iterate type="lt">
                                    <p:tmPct val="50000"/>
                                  </p:iterate>
                                  <p:childTnLst>
                                    <p:set>
                                      <p:cBhvr>
                                        <p:cTn id="53" dur="1" fill="hold">
                                          <p:stCondLst>
                                            <p:cond delay="0"/>
                                          </p:stCondLst>
                                        </p:cTn>
                                        <p:tgtEl>
                                          <p:spTgt spid="9"/>
                                        </p:tgtEl>
                                        <p:attrNameLst>
                                          <p:attrName>style.visibility</p:attrName>
                                        </p:attrNameLst>
                                      </p:cBhvr>
                                      <p:to>
                                        <p:strVal val="visible"/>
                                      </p:to>
                                    </p:set>
                                    <p:set>
                                      <p:cBhvr>
                                        <p:cTn id="54" dur="228" fill="hold">
                                          <p:stCondLst>
                                            <p:cond delay="0"/>
                                          </p:stCondLst>
                                        </p:cTn>
                                        <p:tgtEl>
                                          <p:spTgt spid="9"/>
                                        </p:tgtEl>
                                        <p:attrNameLst>
                                          <p:attrName>style.rotation</p:attrName>
                                        </p:attrNameLst>
                                      </p:cBhvr>
                                      <p:to>
                                        <p:strVal val="-45.0"/>
                                      </p:to>
                                    </p:set>
                                    <p:anim calcmode="lin" valueType="num">
                                      <p:cBhvr>
                                        <p:cTn id="55" dur="228" fill="hold">
                                          <p:stCondLst>
                                            <p:cond delay="228"/>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56" dur="228"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57" dur="78" decel="50000" autoRev="1" fill="hold">
                                          <p:stCondLst>
                                            <p:cond delay="228"/>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58" dur="68" fill="hold">
                                          <p:stCondLst>
                                            <p:cond delay="432"/>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3108" y="428604"/>
            <a:ext cx="5072098" cy="369332"/>
          </a:xfrm>
          <a:prstGeom prst="rect">
            <a:avLst/>
          </a:prstGeom>
          <a:noFill/>
        </p:spPr>
        <p:txBody>
          <a:bodyPr wrap="square" rtlCol="0">
            <a:spAutoFit/>
          </a:bodyPr>
          <a:lstStyle/>
          <a:p>
            <a:pPr algn="ctr"/>
            <a:r>
              <a:rPr lang="it-IT" dirty="0" smtClean="0">
                <a:solidFill>
                  <a:schemeClr val="accent2">
                    <a:lumMod val="75000"/>
                  </a:schemeClr>
                </a:solidFill>
                <a:latin typeface="Times New Roman" pitchFamily="18" charset="0"/>
                <a:cs typeface="Times New Roman" pitchFamily="18" charset="0"/>
              </a:rPr>
              <a:t>TUMORI DELL’IPOFISI</a:t>
            </a:r>
            <a:endParaRPr lang="it-IT" dirty="0">
              <a:solidFill>
                <a:schemeClr val="accent2">
                  <a:lumMod val="75000"/>
                </a:schemeClr>
              </a:solidFill>
              <a:latin typeface="Times New Roman" pitchFamily="18" charset="0"/>
              <a:cs typeface="Times New Roman" pitchFamily="18" charset="0"/>
            </a:endParaRPr>
          </a:p>
        </p:txBody>
      </p:sp>
      <p:sp>
        <p:nvSpPr>
          <p:cNvPr id="3" name="CasellaDiTesto 2"/>
          <p:cNvSpPr txBox="1"/>
          <p:nvPr/>
        </p:nvSpPr>
        <p:spPr>
          <a:xfrm>
            <a:off x="357158" y="1000108"/>
            <a:ext cx="8501122" cy="338554"/>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Ecco qui di seguito due tumori ipofisari:</a:t>
            </a:r>
            <a:endParaRPr lang="it-IT" sz="1600" i="1" dirty="0" smtClean="0">
              <a:latin typeface="Times New Roman" pitchFamily="18" charset="0"/>
              <a:cs typeface="Times New Roman" pitchFamily="18" charset="0"/>
            </a:endParaRPr>
          </a:p>
        </p:txBody>
      </p:sp>
      <p:sp>
        <p:nvSpPr>
          <p:cNvPr id="5" name="CasellaDiTesto 4"/>
          <p:cNvSpPr txBox="1"/>
          <p:nvPr/>
        </p:nvSpPr>
        <p:spPr>
          <a:xfrm>
            <a:off x="285720" y="1357298"/>
            <a:ext cx="8501122" cy="584775"/>
          </a:xfrm>
          <a:prstGeom prst="rect">
            <a:avLst/>
          </a:prstGeom>
          <a:noFill/>
        </p:spPr>
        <p:txBody>
          <a:bodyPr wrap="square" rtlCol="0">
            <a:spAutoFit/>
          </a:bodyPr>
          <a:lstStyle/>
          <a:p>
            <a:pPr algn="just">
              <a:buFontTx/>
              <a:buChar char="-"/>
            </a:pP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prolattinoma</a:t>
            </a:r>
            <a:r>
              <a:rPr lang="it-IT" sz="1600" dirty="0" smtClean="0">
                <a:latin typeface="Times New Roman" pitchFamily="18" charset="0"/>
                <a:cs typeface="Times New Roman" pitchFamily="18" charset="0"/>
              </a:rPr>
              <a:t>: produzione di prolattina, ormone che favorisce la secrezione del latte, anche se non si è instaurata alcuna gravidanza; anche le mestruazioni potrebbero cessare;</a:t>
            </a:r>
          </a:p>
        </p:txBody>
      </p:sp>
      <p:sp>
        <p:nvSpPr>
          <p:cNvPr id="7" name="CasellaDiTesto 6"/>
          <p:cNvSpPr txBox="1"/>
          <p:nvPr/>
        </p:nvSpPr>
        <p:spPr>
          <a:xfrm>
            <a:off x="285720" y="2000240"/>
            <a:ext cx="8501122" cy="830997"/>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 gigantismo e nanismo: l’eccessiva produzione di somatotropina causa un’eccessiva crescita       (gigantismo). L’insufficiente produzione di somatotropina provoca un’insufficiente crescita. Negli individui adulti il gigantismo è chiamato acromegalia (deformazioni fisiche).</a:t>
            </a:r>
            <a:endParaRPr lang="it-IT" sz="1600" i="1" dirty="0" smtClean="0">
              <a:latin typeface="Times New Roman" pitchFamily="18" charset="0"/>
              <a:cs typeface="Times New Roman" pitchFamily="18" charset="0"/>
            </a:endParaRPr>
          </a:p>
        </p:txBody>
      </p:sp>
      <p:pic>
        <p:nvPicPr>
          <p:cNvPr id="16385" name="Picture 1"/>
          <p:cNvPicPr>
            <a:picLocks noChangeAspect="1" noChangeArrowheads="1"/>
          </p:cNvPicPr>
          <p:nvPr/>
        </p:nvPicPr>
        <p:blipFill>
          <a:blip r:embed="rId3" cstate="print"/>
          <a:srcRect/>
          <a:stretch>
            <a:fillRect/>
          </a:stretch>
        </p:blipFill>
        <p:spPr bwMode="auto">
          <a:xfrm>
            <a:off x="3357554" y="2928934"/>
            <a:ext cx="2414587" cy="354806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1+#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0" fill="hold"/>
                                        <p:tgtEl>
                                          <p:spTgt spid="5"/>
                                        </p:tgtEl>
                                        <p:attrNameLst>
                                          <p:attrName>ppt_x</p:attrName>
                                        </p:attrNameLst>
                                      </p:cBhvr>
                                      <p:tavLst>
                                        <p:tav tm="0">
                                          <p:val>
                                            <p:strVal val="0-#ppt_w/2"/>
                                          </p:val>
                                        </p:tav>
                                        <p:tav tm="100000">
                                          <p:val>
                                            <p:strVal val="#ppt_x"/>
                                          </p:val>
                                        </p:tav>
                                      </p:tavLst>
                                    </p:anim>
                                    <p:anim calcmode="lin" valueType="num">
                                      <p:cBhvr additive="base">
                                        <p:cTn id="18" dur="50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0"/>
                            </p:stCondLst>
                            <p:childTnLst>
                              <p:par>
                                <p:cTn id="20" presetID="7"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0" fill="hold"/>
                                        <p:tgtEl>
                                          <p:spTgt spid="7"/>
                                        </p:tgtEl>
                                        <p:attrNameLst>
                                          <p:attrName>ppt_x</p:attrName>
                                        </p:attrNameLst>
                                      </p:cBhvr>
                                      <p:tavLst>
                                        <p:tav tm="0">
                                          <p:val>
                                            <p:strVal val="1+#ppt_w/2"/>
                                          </p:val>
                                        </p:tav>
                                        <p:tav tm="100000">
                                          <p:val>
                                            <p:strVal val="#ppt_x"/>
                                          </p:val>
                                        </p:tav>
                                      </p:tavLst>
                                    </p:anim>
                                    <p:anim calcmode="lin" valueType="num">
                                      <p:cBhvr additive="base">
                                        <p:cTn id="23" dur="5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0"/>
                            </p:stCondLst>
                            <p:childTnLst>
                              <p:par>
                                <p:cTn id="25" presetID="4" presetClass="entr" presetSubtype="32" fill="hold" nodeType="afterEffect">
                                  <p:stCondLst>
                                    <p:cond delay="0"/>
                                  </p:stCondLst>
                                  <p:childTnLst>
                                    <p:set>
                                      <p:cBhvr>
                                        <p:cTn id="26" dur="1" fill="hold">
                                          <p:stCondLst>
                                            <p:cond delay="0"/>
                                          </p:stCondLst>
                                        </p:cTn>
                                        <p:tgtEl>
                                          <p:spTgt spid="16385"/>
                                        </p:tgtEl>
                                        <p:attrNameLst>
                                          <p:attrName>style.visibility</p:attrName>
                                        </p:attrNameLst>
                                      </p:cBhvr>
                                      <p:to>
                                        <p:strVal val="visible"/>
                                      </p:to>
                                    </p:set>
                                    <p:animEffect transition="in" filter="box(out)">
                                      <p:cBhvr>
                                        <p:cTn id="27" dur="500"/>
                                        <p:tgtEl>
                                          <p:spTgt spid="1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3108" y="428604"/>
            <a:ext cx="5072098" cy="369332"/>
          </a:xfrm>
          <a:prstGeom prst="rect">
            <a:avLst/>
          </a:prstGeom>
          <a:noFill/>
        </p:spPr>
        <p:txBody>
          <a:bodyPr wrap="square" rtlCol="0">
            <a:spAutoFit/>
          </a:bodyPr>
          <a:lstStyle/>
          <a:p>
            <a:pPr algn="ctr"/>
            <a:r>
              <a:rPr lang="it-IT" dirty="0" smtClean="0">
                <a:solidFill>
                  <a:schemeClr val="accent2">
                    <a:lumMod val="75000"/>
                  </a:schemeClr>
                </a:solidFill>
                <a:latin typeface="Times New Roman" pitchFamily="18" charset="0"/>
                <a:cs typeface="Times New Roman" pitchFamily="18" charset="0"/>
              </a:rPr>
              <a:t>IPERTIROIDISMO E IPOTIROIDISMO</a:t>
            </a:r>
            <a:endParaRPr lang="it-IT" dirty="0">
              <a:solidFill>
                <a:schemeClr val="accent2">
                  <a:lumMod val="75000"/>
                </a:schemeClr>
              </a:solidFill>
              <a:latin typeface="Times New Roman" pitchFamily="18" charset="0"/>
              <a:cs typeface="Times New Roman" pitchFamily="18" charset="0"/>
            </a:endParaRPr>
          </a:p>
        </p:txBody>
      </p:sp>
      <p:sp>
        <p:nvSpPr>
          <p:cNvPr id="3" name="CasellaDiTesto 2"/>
          <p:cNvSpPr txBox="1"/>
          <p:nvPr/>
        </p:nvSpPr>
        <p:spPr>
          <a:xfrm>
            <a:off x="357158" y="1000108"/>
            <a:ext cx="8501122" cy="338554"/>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Quando la tiroide non funziona correttamente possiamo avere ipertiroidismo o ipotiroidismo:</a:t>
            </a:r>
            <a:endParaRPr lang="it-IT" sz="1600" i="1" dirty="0" smtClean="0">
              <a:latin typeface="Times New Roman" pitchFamily="18" charset="0"/>
              <a:cs typeface="Times New Roman" pitchFamily="18" charset="0"/>
            </a:endParaRPr>
          </a:p>
        </p:txBody>
      </p:sp>
      <p:sp>
        <p:nvSpPr>
          <p:cNvPr id="5" name="CasellaDiTesto 4"/>
          <p:cNvSpPr txBox="1"/>
          <p:nvPr/>
        </p:nvSpPr>
        <p:spPr>
          <a:xfrm>
            <a:off x="285720" y="1357298"/>
            <a:ext cx="8501122" cy="830997"/>
          </a:xfrm>
          <a:prstGeom prst="rect">
            <a:avLst/>
          </a:prstGeom>
          <a:noFill/>
        </p:spPr>
        <p:txBody>
          <a:bodyPr wrap="square" rtlCol="0">
            <a:spAutoFit/>
          </a:bodyPr>
          <a:lstStyle/>
          <a:p>
            <a:pPr algn="just">
              <a:buFontTx/>
              <a:buChar char="-"/>
            </a:pPr>
            <a:r>
              <a:rPr lang="it-IT" sz="1600" dirty="0" smtClean="0">
                <a:latin typeface="Times New Roman" pitchFamily="18" charset="0"/>
                <a:cs typeface="Times New Roman" pitchFamily="18" charset="0"/>
              </a:rPr>
              <a:t> ipertiroidismo: aumento della sensibilità al caldo, sudorazione, ipertensione, perdita di peso, </a:t>
            </a:r>
            <a:r>
              <a:rPr lang="it-IT" sz="1600" dirty="0" err="1" smtClean="0">
                <a:latin typeface="Times New Roman" pitchFamily="18" charset="0"/>
                <a:cs typeface="Times New Roman" pitchFamily="18" charset="0"/>
              </a:rPr>
              <a:t>ecc.Si</a:t>
            </a:r>
            <a:r>
              <a:rPr lang="it-IT" sz="1600" dirty="0" smtClean="0">
                <a:latin typeface="Times New Roman" pitchFamily="18" charset="0"/>
                <a:cs typeface="Times New Roman" pitchFamily="18" charset="0"/>
              </a:rPr>
              <a:t> ha un eccesso di ormoni tiroidei nel sangue. La forma più comune è il morbo di </a:t>
            </a:r>
            <a:r>
              <a:rPr lang="it-IT" sz="1600" dirty="0" err="1" smtClean="0">
                <a:latin typeface="Times New Roman" pitchFamily="18" charset="0"/>
                <a:cs typeface="Times New Roman" pitchFamily="18" charset="0"/>
              </a:rPr>
              <a:t>Graves</a:t>
            </a:r>
            <a:r>
              <a:rPr lang="it-IT" sz="1600" dirty="0" smtClean="0">
                <a:latin typeface="Times New Roman" pitchFamily="18" charset="0"/>
                <a:cs typeface="Times New Roman" pitchFamily="18" charset="0"/>
              </a:rPr>
              <a:t>, che rende gli occhi degli individui affetti sporgenti; </a:t>
            </a:r>
          </a:p>
        </p:txBody>
      </p:sp>
      <p:sp>
        <p:nvSpPr>
          <p:cNvPr id="6" name="CasellaDiTesto 5"/>
          <p:cNvSpPr txBox="1"/>
          <p:nvPr/>
        </p:nvSpPr>
        <p:spPr>
          <a:xfrm>
            <a:off x="285720" y="2214554"/>
            <a:ext cx="8501122" cy="1323439"/>
          </a:xfrm>
          <a:prstGeom prst="rect">
            <a:avLst/>
          </a:prstGeom>
          <a:noFill/>
        </p:spPr>
        <p:txBody>
          <a:bodyPr wrap="square" rtlCol="0">
            <a:spAutoFit/>
          </a:bodyPr>
          <a:lstStyle/>
          <a:p>
            <a:pPr algn="just">
              <a:buFontTx/>
              <a:buChar char="-"/>
            </a:pPr>
            <a:r>
              <a:rPr lang="it-IT" sz="1600" dirty="0" smtClean="0">
                <a:latin typeface="Times New Roman" pitchFamily="18" charset="0"/>
                <a:cs typeface="Times New Roman" pitchFamily="18" charset="0"/>
              </a:rPr>
              <a:t> ipotiroidismo:</a:t>
            </a:r>
            <a:r>
              <a:rPr lang="it-IT" sz="1600" i="1" dirty="0" smtClean="0">
                <a:latin typeface="Times New Roman" pitchFamily="18" charset="0"/>
                <a:cs typeface="Times New Roman" pitchFamily="18" charset="0"/>
              </a:rPr>
              <a:t> </a:t>
            </a:r>
            <a:r>
              <a:rPr lang="it-IT" sz="1600" dirty="0" smtClean="0">
                <a:latin typeface="Times New Roman" pitchFamily="18" charset="0"/>
                <a:cs typeface="Times New Roman" pitchFamily="18" charset="0"/>
              </a:rPr>
              <a:t>la tiroide può non riuscire a produrre ormoni tiroidei poiché le cellule della tiroide stessa sono danneggiate o per mancanza di iodio. Nel primo caso la malattia più frequente è la tiroidite di </a:t>
            </a:r>
            <a:r>
              <a:rPr lang="it-IT" sz="1600" dirty="0" err="1" smtClean="0">
                <a:latin typeface="Times New Roman" pitchFamily="18" charset="0"/>
                <a:cs typeface="Times New Roman" pitchFamily="18" charset="0"/>
              </a:rPr>
              <a:t>Hashimoto</a:t>
            </a:r>
            <a:r>
              <a:rPr lang="it-IT" sz="1600" dirty="0" smtClean="0">
                <a:latin typeface="Times New Roman" pitchFamily="18" charset="0"/>
                <a:cs typeface="Times New Roman" pitchFamily="18" charset="0"/>
              </a:rPr>
              <a:t>, in cui anticorpi prodotti dal nostro organismo distruggono le cellule tiroidee, riducendo così la funzionalità della ghiandola. Nel secondo caso la mancanza di iodio non permette la produzione di ormoni poiché questi sono in gran parte costituiti da iodio.</a:t>
            </a:r>
          </a:p>
        </p:txBody>
      </p:sp>
      <p:pic>
        <p:nvPicPr>
          <p:cNvPr id="14337" name="Picture 1"/>
          <p:cNvPicPr>
            <a:picLocks noChangeAspect="1" noChangeArrowheads="1"/>
          </p:cNvPicPr>
          <p:nvPr/>
        </p:nvPicPr>
        <p:blipFill>
          <a:blip r:embed="rId3" cstate="print"/>
          <a:srcRect/>
          <a:stretch>
            <a:fillRect/>
          </a:stretch>
        </p:blipFill>
        <p:spPr bwMode="auto">
          <a:xfrm>
            <a:off x="3286116" y="3571876"/>
            <a:ext cx="2513627" cy="302420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2"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0" fill="hold"/>
                                        <p:tgtEl>
                                          <p:spTgt spid="5"/>
                                        </p:tgtEl>
                                        <p:attrNameLst>
                                          <p:attrName>ppt_x</p:attrName>
                                        </p:attrNameLst>
                                      </p:cBhvr>
                                      <p:tavLst>
                                        <p:tav tm="0">
                                          <p:val>
                                            <p:strVal val="1+#ppt_w/2"/>
                                          </p:val>
                                        </p:tav>
                                        <p:tav tm="100000">
                                          <p:val>
                                            <p:strVal val="#ppt_x"/>
                                          </p:val>
                                        </p:tav>
                                      </p:tavLst>
                                    </p:anim>
                                    <p:anim calcmode="lin" valueType="num">
                                      <p:cBhvr additive="base">
                                        <p:cTn id="18" dur="50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0"/>
                            </p:stCondLst>
                            <p:childTnLst>
                              <p:par>
                                <p:cTn id="20" presetID="7"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0" fill="hold"/>
                                        <p:tgtEl>
                                          <p:spTgt spid="6"/>
                                        </p:tgtEl>
                                        <p:attrNameLst>
                                          <p:attrName>ppt_x</p:attrName>
                                        </p:attrNameLst>
                                      </p:cBhvr>
                                      <p:tavLst>
                                        <p:tav tm="0">
                                          <p:val>
                                            <p:strVal val="0-#ppt_w/2"/>
                                          </p:val>
                                        </p:tav>
                                        <p:tav tm="100000">
                                          <p:val>
                                            <p:strVal val="#ppt_x"/>
                                          </p:val>
                                        </p:tav>
                                      </p:tavLst>
                                    </p:anim>
                                    <p:anim calcmode="lin" valueType="num">
                                      <p:cBhvr additive="base">
                                        <p:cTn id="23" dur="50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20000"/>
                            </p:stCondLst>
                            <p:childTnLst>
                              <p:par>
                                <p:cTn id="25" presetID="6" presetClass="entr" presetSubtype="32" fill="hold" nodeType="afterEffect">
                                  <p:stCondLst>
                                    <p:cond delay="0"/>
                                  </p:stCondLst>
                                  <p:childTnLst>
                                    <p:set>
                                      <p:cBhvr>
                                        <p:cTn id="26" dur="1" fill="hold">
                                          <p:stCondLst>
                                            <p:cond delay="0"/>
                                          </p:stCondLst>
                                        </p:cTn>
                                        <p:tgtEl>
                                          <p:spTgt spid="14337"/>
                                        </p:tgtEl>
                                        <p:attrNameLst>
                                          <p:attrName>style.visibility</p:attrName>
                                        </p:attrNameLst>
                                      </p:cBhvr>
                                      <p:to>
                                        <p:strVal val="visible"/>
                                      </p:to>
                                    </p:set>
                                    <p:animEffect transition="in" filter="circle(out)">
                                      <p:cBhvr>
                                        <p:cTn id="27" dur="2000"/>
                                        <p:tgtEl>
                                          <p:spTgt spid="14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000232" y="428604"/>
            <a:ext cx="5429288" cy="369332"/>
          </a:xfrm>
          <a:prstGeom prst="rect">
            <a:avLst/>
          </a:prstGeom>
          <a:noFill/>
        </p:spPr>
        <p:txBody>
          <a:bodyPr wrap="square" rtlCol="0">
            <a:spAutoFit/>
          </a:bodyPr>
          <a:lstStyle/>
          <a:p>
            <a:pPr algn="ctr"/>
            <a:r>
              <a:rPr lang="it-IT" dirty="0" smtClean="0">
                <a:solidFill>
                  <a:schemeClr val="accent2">
                    <a:lumMod val="75000"/>
                  </a:schemeClr>
                </a:solidFill>
                <a:latin typeface="Times New Roman" pitchFamily="18" charset="0"/>
                <a:cs typeface="Times New Roman" pitchFamily="18" charset="0"/>
              </a:rPr>
              <a:t>IPERPARATIROIDISMO E IPOPARATIROIDISMO</a:t>
            </a:r>
            <a:endParaRPr lang="it-IT" dirty="0">
              <a:solidFill>
                <a:schemeClr val="accent2">
                  <a:lumMod val="75000"/>
                </a:schemeClr>
              </a:solidFill>
              <a:latin typeface="Times New Roman" pitchFamily="18" charset="0"/>
              <a:cs typeface="Times New Roman" pitchFamily="18" charset="0"/>
            </a:endParaRPr>
          </a:p>
        </p:txBody>
      </p:sp>
      <p:sp>
        <p:nvSpPr>
          <p:cNvPr id="3" name="CasellaDiTesto 2"/>
          <p:cNvSpPr txBox="1"/>
          <p:nvPr/>
        </p:nvSpPr>
        <p:spPr>
          <a:xfrm>
            <a:off x="357158" y="1000108"/>
            <a:ext cx="8501122" cy="338554"/>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Le paratiroidi possono soffrire di disfunzioni analoghe a quella della tiroide:</a:t>
            </a:r>
            <a:endParaRPr lang="it-IT" sz="1600" i="1" dirty="0" smtClean="0">
              <a:latin typeface="Times New Roman" pitchFamily="18" charset="0"/>
              <a:cs typeface="Times New Roman" pitchFamily="18" charset="0"/>
            </a:endParaRPr>
          </a:p>
        </p:txBody>
      </p:sp>
      <p:sp>
        <p:nvSpPr>
          <p:cNvPr id="4" name="CasellaDiTesto 3"/>
          <p:cNvSpPr txBox="1"/>
          <p:nvPr/>
        </p:nvSpPr>
        <p:spPr>
          <a:xfrm>
            <a:off x="285720" y="1357298"/>
            <a:ext cx="8501122" cy="1077218"/>
          </a:xfrm>
          <a:prstGeom prst="rect">
            <a:avLst/>
          </a:prstGeom>
          <a:noFill/>
        </p:spPr>
        <p:txBody>
          <a:bodyPr wrap="square" rtlCol="0">
            <a:spAutoFit/>
          </a:bodyPr>
          <a:lstStyle/>
          <a:p>
            <a:pPr algn="just">
              <a:buFontTx/>
              <a:buChar char="-"/>
            </a:pP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iperparatiroidismo</a:t>
            </a:r>
            <a:r>
              <a:rPr lang="it-IT" sz="1600" dirty="0" smtClean="0">
                <a:latin typeface="Times New Roman" pitchFamily="18" charset="0"/>
                <a:cs typeface="Times New Roman" pitchFamily="18" charset="0"/>
              </a:rPr>
              <a:t>: suddiviso a sua volta in: primitivo, il più comune, quando c’è</a:t>
            </a:r>
            <a:r>
              <a:rPr lang="it-IT" sz="1600" dirty="0" smtClean="0"/>
              <a:t> </a:t>
            </a:r>
            <a:r>
              <a:rPr lang="it-IT" sz="1600" dirty="0" smtClean="0">
                <a:latin typeface="Times New Roman" pitchFamily="18" charset="0"/>
                <a:cs typeface="Times New Roman" pitchFamily="18" charset="0"/>
              </a:rPr>
              <a:t>secrezione dell’ormone PTH in eccesso rispetto alle richieste omeostatiche del calcio, con conseguente </a:t>
            </a:r>
            <a:r>
              <a:rPr lang="it-IT" sz="1600" dirty="0" err="1" smtClean="0">
                <a:latin typeface="Times New Roman" pitchFamily="18" charset="0"/>
                <a:cs typeface="Times New Roman" pitchFamily="18" charset="0"/>
              </a:rPr>
              <a:t>ipercalcemia</a:t>
            </a:r>
            <a:r>
              <a:rPr lang="it-IT" sz="1600" dirty="0" smtClean="0">
                <a:latin typeface="Times New Roman" pitchFamily="18" charset="0"/>
                <a:cs typeface="Times New Roman" pitchFamily="18" charset="0"/>
              </a:rPr>
              <a:t> e secondario, quando l’organismo deve supplire la carenza di vitamina D (quella che potenzia il paratormone) con una maggiore produzione di PTH;</a:t>
            </a:r>
          </a:p>
        </p:txBody>
      </p:sp>
      <p:sp>
        <p:nvSpPr>
          <p:cNvPr id="5" name="CasellaDiTesto 4"/>
          <p:cNvSpPr txBox="1"/>
          <p:nvPr/>
        </p:nvSpPr>
        <p:spPr>
          <a:xfrm>
            <a:off x="285720" y="2500306"/>
            <a:ext cx="8501122" cy="1077218"/>
          </a:xfrm>
          <a:prstGeom prst="rect">
            <a:avLst/>
          </a:prstGeom>
          <a:noFill/>
        </p:spPr>
        <p:txBody>
          <a:bodyPr wrap="square" rtlCol="0">
            <a:spAutoFit/>
          </a:bodyPr>
          <a:lstStyle/>
          <a:p>
            <a:pPr algn="just">
              <a:buFontTx/>
              <a:buChar char="-"/>
            </a:pP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ipoparatiroidismo</a:t>
            </a:r>
            <a:r>
              <a:rPr lang="it-IT" sz="1600" dirty="0" smtClean="0">
                <a:latin typeface="Times New Roman" pitchFamily="18" charset="0"/>
                <a:cs typeface="Times New Roman" pitchFamily="18" charset="0"/>
              </a:rPr>
              <a:t>: carenza di paratormone (PTH) che provoca una maggiore presenza di calcio nel sangue. La più frequente forma di </a:t>
            </a:r>
            <a:r>
              <a:rPr lang="it-IT" sz="1600" dirty="0" err="1" smtClean="0">
                <a:latin typeface="Times New Roman" pitchFamily="18" charset="0"/>
                <a:cs typeface="Times New Roman" pitchFamily="18" charset="0"/>
              </a:rPr>
              <a:t>ipoparatiroidismo</a:t>
            </a:r>
            <a:r>
              <a:rPr lang="it-IT" sz="1600" dirty="0" smtClean="0">
                <a:latin typeface="Times New Roman" pitchFamily="18" charset="0"/>
                <a:cs typeface="Times New Roman" pitchFamily="18" charset="0"/>
              </a:rPr>
              <a:t> è quella </a:t>
            </a:r>
            <a:r>
              <a:rPr lang="it-IT" sz="1600" dirty="0" err="1" smtClean="0">
                <a:latin typeface="Times New Roman" pitchFamily="18" charset="0"/>
                <a:cs typeface="Times New Roman" pitchFamily="18" charset="0"/>
              </a:rPr>
              <a:t>postchirurgica</a:t>
            </a:r>
            <a:r>
              <a:rPr lang="it-IT" sz="1600" dirty="0" smtClean="0">
                <a:latin typeface="Times New Roman" pitchFamily="18" charset="0"/>
                <a:cs typeface="Times New Roman" pitchFamily="18" charset="0"/>
              </a:rPr>
              <a:t>, determinata da interventi nella regione del collo, in particolare della tiroide, che abbiano accidentalmente asportato le ghiandole paratiroidi. Più raramente viene ereditata (sindrome di </a:t>
            </a:r>
            <a:r>
              <a:rPr lang="it-IT" sz="1600" dirty="0" err="1" smtClean="0">
                <a:latin typeface="Times New Roman" pitchFamily="18" charset="0"/>
                <a:cs typeface="Times New Roman" pitchFamily="18" charset="0"/>
              </a:rPr>
              <a:t>Di</a:t>
            </a:r>
            <a:r>
              <a:rPr lang="it-IT" sz="1600" dirty="0" smtClean="0">
                <a:latin typeface="Times New Roman" pitchFamily="18" charset="0"/>
                <a:cs typeface="Times New Roman" pitchFamily="18" charset="0"/>
              </a:rPr>
              <a:t> George).</a:t>
            </a:r>
          </a:p>
        </p:txBody>
      </p:sp>
      <p:pic>
        <p:nvPicPr>
          <p:cNvPr id="12290" name="Picture 2" descr="http://www.tiroideonline.it/Tiroide1.jpg"/>
          <p:cNvPicPr>
            <a:picLocks noChangeAspect="1" noChangeArrowheads="1"/>
          </p:cNvPicPr>
          <p:nvPr/>
        </p:nvPicPr>
        <p:blipFill>
          <a:blip r:embed="rId3" cstate="print"/>
          <a:srcRect/>
          <a:stretch>
            <a:fillRect/>
          </a:stretch>
        </p:blipFill>
        <p:spPr bwMode="auto">
          <a:xfrm>
            <a:off x="3143240" y="3571876"/>
            <a:ext cx="2697541" cy="31432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1+#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0" fill="hold"/>
                                        <p:tgtEl>
                                          <p:spTgt spid="4"/>
                                        </p:tgtEl>
                                        <p:attrNameLst>
                                          <p:attrName>ppt_x</p:attrName>
                                        </p:attrNameLst>
                                      </p:cBhvr>
                                      <p:tavLst>
                                        <p:tav tm="0">
                                          <p:val>
                                            <p:strVal val="0-#ppt_w/2"/>
                                          </p:val>
                                        </p:tav>
                                        <p:tav tm="100000">
                                          <p:val>
                                            <p:strVal val="#ppt_x"/>
                                          </p:val>
                                        </p:tav>
                                      </p:tavLst>
                                    </p:anim>
                                    <p:anim calcmode="lin" valueType="num">
                                      <p:cBhvr additive="base">
                                        <p:cTn id="18" dur="50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5000"/>
                            </p:stCondLst>
                            <p:childTnLst>
                              <p:par>
                                <p:cTn id="20" presetID="7" presetClass="entr" presetSubtype="2"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0" fill="hold"/>
                                        <p:tgtEl>
                                          <p:spTgt spid="5"/>
                                        </p:tgtEl>
                                        <p:attrNameLst>
                                          <p:attrName>ppt_x</p:attrName>
                                        </p:attrNameLst>
                                      </p:cBhvr>
                                      <p:tavLst>
                                        <p:tav tm="0">
                                          <p:val>
                                            <p:strVal val="1+#ppt_w/2"/>
                                          </p:val>
                                        </p:tav>
                                        <p:tav tm="100000">
                                          <p:val>
                                            <p:strVal val="#ppt_x"/>
                                          </p:val>
                                        </p:tav>
                                      </p:tavLst>
                                    </p:anim>
                                    <p:anim calcmode="lin" valueType="num">
                                      <p:cBhvr additive="base">
                                        <p:cTn id="23" dur="50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20000"/>
                            </p:stCondLst>
                            <p:childTnLst>
                              <p:par>
                                <p:cTn id="25" presetID="13" presetClass="entr" presetSubtype="32" fill="hold" nodeType="afterEffect">
                                  <p:stCondLst>
                                    <p:cond delay="0"/>
                                  </p:stCondLst>
                                  <p:childTnLst>
                                    <p:set>
                                      <p:cBhvr>
                                        <p:cTn id="26" dur="1" fill="hold">
                                          <p:stCondLst>
                                            <p:cond delay="0"/>
                                          </p:stCondLst>
                                        </p:cTn>
                                        <p:tgtEl>
                                          <p:spTgt spid="12290"/>
                                        </p:tgtEl>
                                        <p:attrNameLst>
                                          <p:attrName>style.visibility</p:attrName>
                                        </p:attrNameLst>
                                      </p:cBhvr>
                                      <p:to>
                                        <p:strVal val="visible"/>
                                      </p:to>
                                    </p:set>
                                    <p:animEffect transition="in" filter="plus(out)">
                                      <p:cBhvr>
                                        <p:cTn id="27"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3108" y="428604"/>
            <a:ext cx="5072098" cy="369332"/>
          </a:xfrm>
          <a:prstGeom prst="rect">
            <a:avLst/>
          </a:prstGeom>
          <a:noFill/>
        </p:spPr>
        <p:txBody>
          <a:bodyPr wrap="square" rtlCol="0">
            <a:spAutoFit/>
          </a:bodyPr>
          <a:lstStyle/>
          <a:p>
            <a:pPr algn="ctr"/>
            <a:r>
              <a:rPr lang="it-IT" dirty="0" smtClean="0">
                <a:solidFill>
                  <a:schemeClr val="accent2">
                    <a:lumMod val="75000"/>
                  </a:schemeClr>
                </a:solidFill>
                <a:latin typeface="Times New Roman" pitchFamily="18" charset="0"/>
                <a:cs typeface="Times New Roman" pitchFamily="18" charset="0"/>
              </a:rPr>
              <a:t>DIABETE MELLITO</a:t>
            </a:r>
            <a:endParaRPr lang="it-IT" dirty="0">
              <a:solidFill>
                <a:schemeClr val="accent2">
                  <a:lumMod val="75000"/>
                </a:schemeClr>
              </a:solidFill>
              <a:latin typeface="Times New Roman" pitchFamily="18" charset="0"/>
              <a:cs typeface="Times New Roman" pitchFamily="18" charset="0"/>
            </a:endParaRPr>
          </a:p>
        </p:txBody>
      </p:sp>
      <p:sp>
        <p:nvSpPr>
          <p:cNvPr id="3" name="CasellaDiTesto 2"/>
          <p:cNvSpPr txBox="1"/>
          <p:nvPr/>
        </p:nvSpPr>
        <p:spPr>
          <a:xfrm>
            <a:off x="357158" y="1000108"/>
            <a:ext cx="8501122" cy="584775"/>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Colpisce circa il 5% della popolazione occidentale e consiste nella mancanza di insulina, che può manifestarsi in due modi differenti:</a:t>
            </a:r>
            <a:endParaRPr lang="it-IT" sz="1600" i="1" dirty="0" smtClean="0">
              <a:latin typeface="Times New Roman" pitchFamily="18" charset="0"/>
              <a:cs typeface="Times New Roman" pitchFamily="18" charset="0"/>
            </a:endParaRPr>
          </a:p>
        </p:txBody>
      </p:sp>
      <p:sp>
        <p:nvSpPr>
          <p:cNvPr id="4" name="CasellaDiTesto 3"/>
          <p:cNvSpPr txBox="1"/>
          <p:nvPr/>
        </p:nvSpPr>
        <p:spPr>
          <a:xfrm>
            <a:off x="285720" y="1571612"/>
            <a:ext cx="8501122" cy="830997"/>
          </a:xfrm>
          <a:prstGeom prst="rect">
            <a:avLst/>
          </a:prstGeom>
          <a:noFill/>
        </p:spPr>
        <p:txBody>
          <a:bodyPr wrap="square" rtlCol="0">
            <a:spAutoFit/>
          </a:bodyPr>
          <a:lstStyle/>
          <a:p>
            <a:pPr algn="just">
              <a:buFontTx/>
              <a:buChar char="-"/>
            </a:pPr>
            <a:r>
              <a:rPr lang="it-IT" sz="1600" dirty="0" smtClean="0">
                <a:latin typeface="Times New Roman" pitchFamily="18" charset="0"/>
                <a:cs typeface="Times New Roman" pitchFamily="18" charset="0"/>
              </a:rPr>
              <a:t> diabete di tipo I, quando i linfociti T distruggono le cellule beta del pancreas, con conseguente diminuzione di insulina. In questo caso il paziente è insulina-dipendente, cioè deve regolarmente assumere insulina (di solito con un’iniezione);</a:t>
            </a:r>
          </a:p>
        </p:txBody>
      </p:sp>
      <p:sp>
        <p:nvSpPr>
          <p:cNvPr id="5" name="CasellaDiTesto 4"/>
          <p:cNvSpPr txBox="1"/>
          <p:nvPr/>
        </p:nvSpPr>
        <p:spPr>
          <a:xfrm>
            <a:off x="285720" y="2357430"/>
            <a:ext cx="8501122" cy="584775"/>
          </a:xfrm>
          <a:prstGeom prst="rect">
            <a:avLst/>
          </a:prstGeom>
          <a:noFill/>
        </p:spPr>
        <p:txBody>
          <a:bodyPr wrap="square" rtlCol="0">
            <a:spAutoFit/>
          </a:bodyPr>
          <a:lstStyle/>
          <a:p>
            <a:pPr algn="just">
              <a:buFontTx/>
              <a:buChar char="-"/>
            </a:pPr>
            <a:r>
              <a:rPr lang="it-IT" sz="1600" dirty="0" smtClean="0">
                <a:latin typeface="Times New Roman" pitchFamily="18" charset="0"/>
                <a:cs typeface="Times New Roman" pitchFamily="18" charset="0"/>
              </a:rPr>
              <a:t> diabete di tipo II, quando le cellule bersaglio dell’insulina non riescono comunque ad assorbire il glucosio per problemi di recettori.</a:t>
            </a:r>
          </a:p>
        </p:txBody>
      </p:sp>
      <p:sp>
        <p:nvSpPr>
          <p:cNvPr id="6" name="CasellaDiTesto 5"/>
          <p:cNvSpPr txBox="1"/>
          <p:nvPr/>
        </p:nvSpPr>
        <p:spPr>
          <a:xfrm>
            <a:off x="357158" y="3000372"/>
            <a:ext cx="8501122" cy="584775"/>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In alcuni casi il diabete può insorgere durante la gravidanza e, in alcuni casi, rimane anche successivamente.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2"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0" fill="hold"/>
                                        <p:tgtEl>
                                          <p:spTgt spid="4"/>
                                        </p:tgtEl>
                                        <p:attrNameLst>
                                          <p:attrName>ppt_x</p:attrName>
                                        </p:attrNameLst>
                                      </p:cBhvr>
                                      <p:tavLst>
                                        <p:tav tm="0">
                                          <p:val>
                                            <p:strVal val="1+#ppt_w/2"/>
                                          </p:val>
                                        </p:tav>
                                        <p:tav tm="100000">
                                          <p:val>
                                            <p:strVal val="#ppt_x"/>
                                          </p:val>
                                        </p:tav>
                                      </p:tavLst>
                                    </p:anim>
                                    <p:anim calcmode="lin" valueType="num">
                                      <p:cBhvr additive="base">
                                        <p:cTn id="18" dur="50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5000"/>
                            </p:stCondLst>
                            <p:childTnLst>
                              <p:par>
                                <p:cTn id="20" presetID="7"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0" fill="hold"/>
                                        <p:tgtEl>
                                          <p:spTgt spid="5"/>
                                        </p:tgtEl>
                                        <p:attrNameLst>
                                          <p:attrName>ppt_x</p:attrName>
                                        </p:attrNameLst>
                                      </p:cBhvr>
                                      <p:tavLst>
                                        <p:tav tm="0">
                                          <p:val>
                                            <p:strVal val="0-#ppt_w/2"/>
                                          </p:val>
                                        </p:tav>
                                        <p:tav tm="100000">
                                          <p:val>
                                            <p:strVal val="#ppt_x"/>
                                          </p:val>
                                        </p:tav>
                                      </p:tavLst>
                                    </p:anim>
                                    <p:anim calcmode="lin" valueType="num">
                                      <p:cBhvr additive="base">
                                        <p:cTn id="23" dur="50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20000"/>
                            </p:stCondLst>
                            <p:childTnLst>
                              <p:par>
                                <p:cTn id="25" presetID="7" presetClass="entr" presetSubtype="2"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0" fill="hold"/>
                                        <p:tgtEl>
                                          <p:spTgt spid="6"/>
                                        </p:tgtEl>
                                        <p:attrNameLst>
                                          <p:attrName>ppt_x</p:attrName>
                                        </p:attrNameLst>
                                      </p:cBhvr>
                                      <p:tavLst>
                                        <p:tav tm="0">
                                          <p:val>
                                            <p:strVal val="1+#ppt_w/2"/>
                                          </p:val>
                                        </p:tav>
                                        <p:tav tm="100000">
                                          <p:val>
                                            <p:strVal val="#ppt_x"/>
                                          </p:val>
                                        </p:tav>
                                      </p:tavLst>
                                    </p:anim>
                                    <p:anim calcmode="lin" valueType="num">
                                      <p:cBhvr additive="base">
                                        <p:cTn id="28" dur="5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143108" y="428604"/>
            <a:ext cx="5072098" cy="369332"/>
          </a:xfrm>
          <a:prstGeom prst="rect">
            <a:avLst/>
          </a:prstGeom>
          <a:noFill/>
        </p:spPr>
        <p:txBody>
          <a:bodyPr wrap="square" rtlCol="0">
            <a:spAutoFit/>
          </a:bodyPr>
          <a:lstStyle/>
          <a:p>
            <a:pPr algn="ctr"/>
            <a:r>
              <a:rPr lang="it-IT" dirty="0" smtClean="0">
                <a:solidFill>
                  <a:schemeClr val="accent2">
                    <a:lumMod val="75000"/>
                  </a:schemeClr>
                </a:solidFill>
                <a:latin typeface="Times New Roman" pitchFamily="18" charset="0"/>
                <a:cs typeface="Times New Roman" pitchFamily="18" charset="0"/>
              </a:rPr>
              <a:t>IPOGONADISMO</a:t>
            </a:r>
            <a:endParaRPr lang="it-IT" dirty="0">
              <a:solidFill>
                <a:schemeClr val="accent2">
                  <a:lumMod val="75000"/>
                </a:schemeClr>
              </a:solidFill>
              <a:latin typeface="Times New Roman" pitchFamily="18" charset="0"/>
              <a:cs typeface="Times New Roman" pitchFamily="18" charset="0"/>
            </a:endParaRPr>
          </a:p>
        </p:txBody>
      </p:sp>
      <p:sp>
        <p:nvSpPr>
          <p:cNvPr id="8" name="CasellaDiTesto 7"/>
          <p:cNvSpPr txBox="1"/>
          <p:nvPr/>
        </p:nvSpPr>
        <p:spPr>
          <a:xfrm>
            <a:off x="357158" y="1000108"/>
            <a:ext cx="8501122" cy="2062103"/>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L’</a:t>
            </a:r>
            <a:r>
              <a:rPr lang="it-IT" sz="1600" dirty="0" err="1" smtClean="0">
                <a:latin typeface="Times New Roman" pitchFamily="18" charset="0"/>
                <a:cs typeface="Times New Roman" pitchFamily="18" charset="0"/>
              </a:rPr>
              <a:t>ipogonadismo</a:t>
            </a:r>
            <a:r>
              <a:rPr lang="it-IT" sz="1600" dirty="0" smtClean="0">
                <a:latin typeface="Times New Roman" pitchFamily="18" charset="0"/>
                <a:cs typeface="Times New Roman" pitchFamily="18" charset="0"/>
              </a:rPr>
              <a:t> è la produzione insufficiente di ormoni da parte delle ghiandole sessuali (gonadi), cioè i testicoli e le ovaie. Nell’uomo, la ridotta funzionalità dei testicoli causa una carenza di testosterone e di altri ormoni androgeni. Lo sviluppo sessuale, ma anche la crescita e il mantenimento dei muscoli e ossa, dipendono dall’azione di questi ormoni, e in particolar modo del testosterone. Inoltre questo ormone ha anche effetti sull’umore e sul desiderio sessuale. L’</a:t>
            </a:r>
            <a:r>
              <a:rPr lang="it-IT" sz="1600" dirty="0" err="1" smtClean="0">
                <a:latin typeface="Times New Roman" pitchFamily="18" charset="0"/>
                <a:cs typeface="Times New Roman" pitchFamily="18" charset="0"/>
              </a:rPr>
              <a:t>ipogonadismo</a:t>
            </a:r>
            <a:r>
              <a:rPr lang="it-IT" sz="1600" dirty="0" smtClean="0">
                <a:latin typeface="Times New Roman" pitchFamily="18" charset="0"/>
                <a:cs typeface="Times New Roman" pitchFamily="18" charset="0"/>
              </a:rPr>
              <a:t> può dunque causare importanti squilibri nella maturazione sessuale e fisica dell’uomo e influenzare l’intera vita. Nella donna si ha una carenza di ormoni differenti in differenti quantità, ma gli effetti sono gli stessi.</a:t>
            </a:r>
            <a:endParaRPr lang="it-IT" sz="1600" i="1" dirty="0" smtClean="0">
              <a:latin typeface="Times New Roman" pitchFamily="18" charset="0"/>
              <a:cs typeface="Times New Roman" pitchFamily="18" charset="0"/>
            </a:endParaRPr>
          </a:p>
        </p:txBody>
      </p:sp>
      <p:pic>
        <p:nvPicPr>
          <p:cNvPr id="8193" name="Picture 1"/>
          <p:cNvPicPr>
            <a:picLocks noChangeAspect="1" noChangeArrowheads="1"/>
          </p:cNvPicPr>
          <p:nvPr/>
        </p:nvPicPr>
        <p:blipFill>
          <a:blip r:embed="rId3" cstate="print"/>
          <a:srcRect/>
          <a:stretch>
            <a:fillRect/>
          </a:stretch>
        </p:blipFill>
        <p:spPr bwMode="auto">
          <a:xfrm>
            <a:off x="1643042" y="3571876"/>
            <a:ext cx="6033553" cy="242889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0" fill="hold"/>
                                        <p:tgtEl>
                                          <p:spTgt spid="8"/>
                                        </p:tgtEl>
                                        <p:attrNameLst>
                                          <p:attrName>ppt_x</p:attrName>
                                        </p:attrNameLst>
                                      </p:cBhvr>
                                      <p:tavLst>
                                        <p:tav tm="0">
                                          <p:val>
                                            <p:strVal val="1+#ppt_w/2"/>
                                          </p:val>
                                        </p:tav>
                                        <p:tav tm="100000">
                                          <p:val>
                                            <p:strVal val="#ppt_x"/>
                                          </p:val>
                                        </p:tav>
                                      </p:tavLst>
                                    </p:anim>
                                    <p:anim calcmode="lin" valueType="num">
                                      <p:cBhvr additive="base">
                                        <p:cTn id="13" dur="50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25" presetClass="entr" presetSubtype="0" fill="hold" nodeType="afterEffect">
                                  <p:stCondLst>
                                    <p:cond delay="0"/>
                                  </p:stCondLst>
                                  <p:childTnLst>
                                    <p:set>
                                      <p:cBhvr>
                                        <p:cTn id="16" dur="1" fill="hold">
                                          <p:stCondLst>
                                            <p:cond delay="0"/>
                                          </p:stCondLst>
                                        </p:cTn>
                                        <p:tgtEl>
                                          <p:spTgt spid="8193"/>
                                        </p:tgtEl>
                                        <p:attrNameLst>
                                          <p:attrName>style.visibility</p:attrName>
                                        </p:attrNameLst>
                                      </p:cBhvr>
                                      <p:to>
                                        <p:strVal val="visible"/>
                                      </p:to>
                                    </p:set>
                                    <p:anim calcmode="lin" valueType="num">
                                      <p:cBhvr>
                                        <p:cTn id="17" dur="1000" decel="50000" fill="hold">
                                          <p:stCondLst>
                                            <p:cond delay="0"/>
                                          </p:stCondLst>
                                        </p:cTn>
                                        <p:tgtEl>
                                          <p:spTgt spid="8193"/>
                                        </p:tgtEl>
                                        <p:attrNameLst>
                                          <p:attrName>style.rotation</p:attrName>
                                        </p:attrNameLst>
                                      </p:cBhvr>
                                      <p:tavLst>
                                        <p:tav tm="0">
                                          <p:val>
                                            <p:fltVal val="-90"/>
                                          </p:val>
                                        </p:tav>
                                        <p:tav tm="100000">
                                          <p:val>
                                            <p:fltVal val="0"/>
                                          </p:val>
                                        </p:tav>
                                      </p:tavLst>
                                    </p:anim>
                                    <p:anim calcmode="lin" valueType="num">
                                      <p:cBhvr>
                                        <p:cTn id="18" dur="1000" decel="50000" fill="hold">
                                          <p:stCondLst>
                                            <p:cond delay="0"/>
                                          </p:stCondLst>
                                        </p:cTn>
                                        <p:tgtEl>
                                          <p:spTgt spid="8193"/>
                                        </p:tgtEl>
                                        <p:attrNameLst>
                                          <p:attrName>ppt_w</p:attrName>
                                        </p:attrNameLst>
                                      </p:cBhvr>
                                      <p:tavLst>
                                        <p:tav tm="0">
                                          <p:val>
                                            <p:strVal val="#ppt_w"/>
                                          </p:val>
                                        </p:tav>
                                        <p:tav tm="100000">
                                          <p:val>
                                            <p:strVal val="#ppt_w*.05"/>
                                          </p:val>
                                        </p:tav>
                                      </p:tavLst>
                                    </p:anim>
                                    <p:anim calcmode="lin" valueType="num">
                                      <p:cBhvr>
                                        <p:cTn id="19" dur="1000" accel="50000" fill="hold">
                                          <p:stCondLst>
                                            <p:cond delay="1000"/>
                                          </p:stCondLst>
                                        </p:cTn>
                                        <p:tgtEl>
                                          <p:spTgt spid="8193"/>
                                        </p:tgtEl>
                                        <p:attrNameLst>
                                          <p:attrName>ppt_w</p:attrName>
                                        </p:attrNameLst>
                                      </p:cBhvr>
                                      <p:tavLst>
                                        <p:tav tm="0">
                                          <p:val>
                                            <p:strVal val="#ppt_w*.05"/>
                                          </p:val>
                                        </p:tav>
                                        <p:tav tm="100000">
                                          <p:val>
                                            <p:strVal val="#ppt_w"/>
                                          </p:val>
                                        </p:tav>
                                      </p:tavLst>
                                    </p:anim>
                                    <p:anim calcmode="lin" valueType="num">
                                      <p:cBhvr>
                                        <p:cTn id="20" dur="2000" fill="hold"/>
                                        <p:tgtEl>
                                          <p:spTgt spid="8193"/>
                                        </p:tgtEl>
                                        <p:attrNameLst>
                                          <p:attrName>ppt_h</p:attrName>
                                        </p:attrNameLst>
                                      </p:cBhvr>
                                      <p:tavLst>
                                        <p:tav tm="0">
                                          <p:val>
                                            <p:strVal val="#ppt_h"/>
                                          </p:val>
                                        </p:tav>
                                        <p:tav tm="100000">
                                          <p:val>
                                            <p:strVal val="#ppt_h"/>
                                          </p:val>
                                        </p:tav>
                                      </p:tavLst>
                                    </p:anim>
                                    <p:anim calcmode="lin" valueType="num">
                                      <p:cBhvr>
                                        <p:cTn id="21" dur="1000" decel="50000" fill="hold">
                                          <p:stCondLst>
                                            <p:cond delay="0"/>
                                          </p:stCondLst>
                                        </p:cTn>
                                        <p:tgtEl>
                                          <p:spTgt spid="8193"/>
                                        </p:tgtEl>
                                        <p:attrNameLst>
                                          <p:attrName>ppt_x</p:attrName>
                                        </p:attrNameLst>
                                      </p:cBhvr>
                                      <p:tavLst>
                                        <p:tav tm="0">
                                          <p:val>
                                            <p:strVal val="#ppt_x+.4"/>
                                          </p:val>
                                        </p:tav>
                                        <p:tav tm="100000">
                                          <p:val>
                                            <p:strVal val="#ppt_x"/>
                                          </p:val>
                                        </p:tav>
                                      </p:tavLst>
                                    </p:anim>
                                    <p:anim calcmode="lin" valueType="num">
                                      <p:cBhvr>
                                        <p:cTn id="22" dur="1000" decel="50000" fill="hold">
                                          <p:stCondLst>
                                            <p:cond delay="0"/>
                                          </p:stCondLst>
                                        </p:cTn>
                                        <p:tgtEl>
                                          <p:spTgt spid="8193"/>
                                        </p:tgtEl>
                                        <p:attrNameLst>
                                          <p:attrName>ppt_y</p:attrName>
                                        </p:attrNameLst>
                                      </p:cBhvr>
                                      <p:tavLst>
                                        <p:tav tm="0">
                                          <p:val>
                                            <p:strVal val="#ppt_y-.2"/>
                                          </p:val>
                                        </p:tav>
                                        <p:tav tm="100000">
                                          <p:val>
                                            <p:strVal val="#ppt_y+.1"/>
                                          </p:val>
                                        </p:tav>
                                      </p:tavLst>
                                    </p:anim>
                                    <p:anim calcmode="lin" valueType="num">
                                      <p:cBhvr>
                                        <p:cTn id="23" dur="1000" accel="50000" fill="hold">
                                          <p:stCondLst>
                                            <p:cond delay="1000"/>
                                          </p:stCondLst>
                                        </p:cTn>
                                        <p:tgtEl>
                                          <p:spTgt spid="8193"/>
                                        </p:tgtEl>
                                        <p:attrNameLst>
                                          <p:attrName>ppt_y</p:attrName>
                                        </p:attrNameLst>
                                      </p:cBhvr>
                                      <p:tavLst>
                                        <p:tav tm="0">
                                          <p:val>
                                            <p:strVal val="#ppt_y+.1"/>
                                          </p:val>
                                        </p:tav>
                                        <p:tav tm="100000">
                                          <p:val>
                                            <p:strVal val="#ppt_y"/>
                                          </p:val>
                                        </p:tav>
                                      </p:tavLst>
                                    </p:anim>
                                    <p:animEffect transition="in" filter="fade">
                                      <p:cBhvr>
                                        <p:cTn id="24" dur="2000" decel="50000">
                                          <p:stCondLst>
                                            <p:cond delay="0"/>
                                          </p:stCondLst>
                                        </p:cTn>
                                        <p:tgtEl>
                                          <p:spTgt spid="8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071670" y="428604"/>
            <a:ext cx="5357850" cy="369332"/>
          </a:xfrm>
          <a:prstGeom prst="rect">
            <a:avLst/>
          </a:prstGeom>
          <a:noFill/>
        </p:spPr>
        <p:txBody>
          <a:bodyPr wrap="square" rtlCol="0">
            <a:spAutoFit/>
          </a:bodyPr>
          <a:lstStyle/>
          <a:p>
            <a:pPr algn="ctr"/>
            <a:r>
              <a:rPr lang="it-IT" dirty="0" smtClean="0">
                <a:solidFill>
                  <a:schemeClr val="accent2">
                    <a:lumMod val="75000"/>
                  </a:schemeClr>
                </a:solidFill>
                <a:latin typeface="Times New Roman" pitchFamily="18" charset="0"/>
                <a:cs typeface="Times New Roman" pitchFamily="18" charset="0"/>
              </a:rPr>
              <a:t>DISFUNZIONI DELLE GHIANDOLE SURRENALI</a:t>
            </a:r>
            <a:endParaRPr lang="it-IT" dirty="0">
              <a:solidFill>
                <a:schemeClr val="accent2">
                  <a:lumMod val="75000"/>
                </a:schemeClr>
              </a:solidFill>
              <a:latin typeface="Times New Roman" pitchFamily="18" charset="0"/>
              <a:cs typeface="Times New Roman" pitchFamily="18" charset="0"/>
            </a:endParaRPr>
          </a:p>
        </p:txBody>
      </p:sp>
      <p:sp>
        <p:nvSpPr>
          <p:cNvPr id="3" name="CasellaDiTesto 2"/>
          <p:cNvSpPr txBox="1"/>
          <p:nvPr/>
        </p:nvSpPr>
        <p:spPr>
          <a:xfrm>
            <a:off x="285720" y="1357298"/>
            <a:ext cx="8501122" cy="584775"/>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 morbo di </a:t>
            </a:r>
            <a:r>
              <a:rPr lang="it-IT" sz="1600" dirty="0" err="1" smtClean="0">
                <a:latin typeface="Times New Roman" pitchFamily="18" charset="0"/>
                <a:cs typeface="Times New Roman" pitchFamily="18" charset="0"/>
              </a:rPr>
              <a:t>Addison</a:t>
            </a:r>
            <a:r>
              <a:rPr lang="it-IT" sz="1600" dirty="0" smtClean="0">
                <a:latin typeface="Times New Roman" pitchFamily="18" charset="0"/>
                <a:cs typeface="Times New Roman" pitchFamily="18" charset="0"/>
              </a:rPr>
              <a:t>: riduzione, a carattere permanente e irreversibile, della produzione degli ormoni elaborati dal corticosurrene con conseguente mancanza delle funzioni da essi svolte;</a:t>
            </a:r>
            <a:endParaRPr lang="it-IT" sz="1600" i="1" dirty="0" smtClean="0">
              <a:latin typeface="Times New Roman" pitchFamily="18" charset="0"/>
              <a:cs typeface="Times New Roman" pitchFamily="18" charset="0"/>
            </a:endParaRPr>
          </a:p>
        </p:txBody>
      </p:sp>
      <p:sp>
        <p:nvSpPr>
          <p:cNvPr id="4" name="CasellaDiTesto 3"/>
          <p:cNvSpPr txBox="1"/>
          <p:nvPr/>
        </p:nvSpPr>
        <p:spPr>
          <a:xfrm>
            <a:off x="357158" y="1000108"/>
            <a:ext cx="8501122" cy="338554"/>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Le ghiandole surrenali possono essere soggette a varie disfunzioni:</a:t>
            </a:r>
            <a:endParaRPr lang="it-IT" sz="1600" i="1" dirty="0" smtClean="0">
              <a:latin typeface="Times New Roman" pitchFamily="18" charset="0"/>
              <a:cs typeface="Times New Roman" pitchFamily="18" charset="0"/>
            </a:endParaRPr>
          </a:p>
        </p:txBody>
      </p:sp>
      <p:sp>
        <p:nvSpPr>
          <p:cNvPr id="5" name="CasellaDiTesto 4"/>
          <p:cNvSpPr txBox="1"/>
          <p:nvPr/>
        </p:nvSpPr>
        <p:spPr>
          <a:xfrm>
            <a:off x="285720" y="1928802"/>
            <a:ext cx="8501122" cy="830997"/>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iperaldosteronismo</a:t>
            </a:r>
            <a:r>
              <a:rPr lang="it-IT" sz="1600" dirty="0" smtClean="0">
                <a:latin typeface="Times New Roman" pitchFamily="18" charset="0"/>
                <a:cs typeface="Times New Roman" pitchFamily="18" charset="0"/>
              </a:rPr>
              <a:t>: è una malattia provocata dall'aumento di produzione di aldosterone (ormone che regola la presenza di vari sali minerali nel sangue) da parte del surrene, che può portare ad una diminuzione dei livelli di potassio nel sangue;</a:t>
            </a:r>
            <a:endParaRPr lang="it-IT" sz="1600" i="1" dirty="0" smtClean="0">
              <a:latin typeface="Times New Roman" pitchFamily="18" charset="0"/>
              <a:cs typeface="Times New Roman" pitchFamily="18" charset="0"/>
            </a:endParaRPr>
          </a:p>
        </p:txBody>
      </p:sp>
      <p:sp>
        <p:nvSpPr>
          <p:cNvPr id="7" name="Rettangolo 6"/>
          <p:cNvSpPr/>
          <p:nvPr/>
        </p:nvSpPr>
        <p:spPr>
          <a:xfrm>
            <a:off x="285720" y="2714620"/>
            <a:ext cx="8501122" cy="1077218"/>
          </a:xfrm>
          <a:prstGeom prst="rect">
            <a:avLst/>
          </a:prstGeom>
        </p:spPr>
        <p:txBody>
          <a:bodyPr wrap="square">
            <a:spAutoFit/>
          </a:bodyPr>
          <a:lstStyle/>
          <a:p>
            <a:pPr algn="just"/>
            <a:r>
              <a:rPr lang="it-IT" sz="1600" dirty="0" smtClean="0">
                <a:latin typeface="Times New Roman" pitchFamily="18" charset="0"/>
                <a:cs typeface="Times New Roman" pitchFamily="18" charset="0"/>
              </a:rPr>
              <a:t>- il morbo di </a:t>
            </a:r>
            <a:r>
              <a:rPr lang="it-IT" sz="1600" dirty="0" err="1" smtClean="0">
                <a:latin typeface="Times New Roman" pitchFamily="18" charset="0"/>
                <a:cs typeface="Times New Roman" pitchFamily="18" charset="0"/>
              </a:rPr>
              <a:t>Cushing</a:t>
            </a:r>
            <a:r>
              <a:rPr lang="it-IT" sz="1600" dirty="0" smtClean="0">
                <a:latin typeface="Times New Roman" pitchFamily="18" charset="0"/>
                <a:cs typeface="Times New Roman" pitchFamily="18" charset="0"/>
              </a:rPr>
              <a:t>: è causato da una eccessiva produzione di cortisolo (ormone che induce ad un aumento della glicemia, cioè presenza di glucosio nel sangue) da parte della corticale del surrene a seguito della presenza di un adenoma (cioè un tumore benigno) ipofisario secernente ormone adrenocorticotropo.</a:t>
            </a:r>
            <a:endParaRPr lang="en-GB" sz="1600" dirty="0">
              <a:latin typeface="Times New Roman" pitchFamily="18" charset="0"/>
              <a:cs typeface="Times New Roman" pitchFamily="18" charset="0"/>
            </a:endParaRPr>
          </a:p>
        </p:txBody>
      </p:sp>
      <p:pic>
        <p:nvPicPr>
          <p:cNvPr id="6148" name="Picture 4" descr="http://www.medicitalia.it/public/uploadedfiles/image/gallo_tumoresurrene_1.jpg"/>
          <p:cNvPicPr>
            <a:picLocks noChangeAspect="1" noChangeArrowheads="1"/>
          </p:cNvPicPr>
          <p:nvPr/>
        </p:nvPicPr>
        <p:blipFill>
          <a:blip r:embed="rId3" cstate="print"/>
          <a:srcRect/>
          <a:stretch>
            <a:fillRect/>
          </a:stretch>
        </p:blipFill>
        <p:spPr bwMode="auto">
          <a:xfrm>
            <a:off x="3143240" y="4000504"/>
            <a:ext cx="3134054" cy="24288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0-#ppt_w/2"/>
                                          </p:val>
                                        </p:tav>
                                        <p:tav tm="100000">
                                          <p:val>
                                            <p:strVal val="#ppt_x"/>
                                          </p:val>
                                        </p:tav>
                                      </p:tavLst>
                                    </p:anim>
                                    <p:anim calcmode="lin" valueType="num">
                                      <p:cBhvr additive="base">
                                        <p:cTn id="13" dur="50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0" fill="hold"/>
                                        <p:tgtEl>
                                          <p:spTgt spid="3"/>
                                        </p:tgtEl>
                                        <p:attrNameLst>
                                          <p:attrName>ppt_x</p:attrName>
                                        </p:attrNameLst>
                                      </p:cBhvr>
                                      <p:tavLst>
                                        <p:tav tm="0">
                                          <p:val>
                                            <p:strVal val="1+#ppt_w/2"/>
                                          </p:val>
                                        </p:tav>
                                        <p:tav tm="100000">
                                          <p:val>
                                            <p:strVal val="#ppt_x"/>
                                          </p:val>
                                        </p:tav>
                                      </p:tavLst>
                                    </p:anim>
                                    <p:anim calcmode="lin" valueType="num">
                                      <p:cBhvr additive="base">
                                        <p:cTn id="18" dur="50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0"/>
                            </p:stCondLst>
                            <p:childTnLst>
                              <p:par>
                                <p:cTn id="20" presetID="7"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0" fill="hold"/>
                                        <p:tgtEl>
                                          <p:spTgt spid="5"/>
                                        </p:tgtEl>
                                        <p:attrNameLst>
                                          <p:attrName>ppt_x</p:attrName>
                                        </p:attrNameLst>
                                      </p:cBhvr>
                                      <p:tavLst>
                                        <p:tav tm="0">
                                          <p:val>
                                            <p:strVal val="0-#ppt_w/2"/>
                                          </p:val>
                                        </p:tav>
                                        <p:tav tm="100000">
                                          <p:val>
                                            <p:strVal val="#ppt_x"/>
                                          </p:val>
                                        </p:tav>
                                      </p:tavLst>
                                    </p:anim>
                                    <p:anim calcmode="lin" valueType="num">
                                      <p:cBhvr additive="base">
                                        <p:cTn id="23" dur="50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20000"/>
                            </p:stCondLst>
                            <p:childTnLst>
                              <p:par>
                                <p:cTn id="25" presetID="7" presetClass="entr" presetSubtype="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0" fill="hold"/>
                                        <p:tgtEl>
                                          <p:spTgt spid="7"/>
                                        </p:tgtEl>
                                        <p:attrNameLst>
                                          <p:attrName>ppt_x</p:attrName>
                                        </p:attrNameLst>
                                      </p:cBhvr>
                                      <p:tavLst>
                                        <p:tav tm="0">
                                          <p:val>
                                            <p:strVal val="1+#ppt_w/2"/>
                                          </p:val>
                                        </p:tav>
                                        <p:tav tm="100000">
                                          <p:val>
                                            <p:strVal val="#ppt_x"/>
                                          </p:val>
                                        </p:tav>
                                      </p:tavLst>
                                    </p:anim>
                                    <p:anim calcmode="lin" valueType="num">
                                      <p:cBhvr additive="base">
                                        <p:cTn id="28" dur="500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25000"/>
                            </p:stCondLst>
                            <p:childTnLst>
                              <p:par>
                                <p:cTn id="30" presetID="58" presetClass="entr" presetSubtype="0" accel="100000" fill="hold" nodeType="afterEffect">
                                  <p:stCondLst>
                                    <p:cond delay="0"/>
                                  </p:stCondLst>
                                  <p:childTnLst>
                                    <p:set>
                                      <p:cBhvr>
                                        <p:cTn id="31" dur="1" fill="hold">
                                          <p:stCondLst>
                                            <p:cond delay="0"/>
                                          </p:stCondLst>
                                        </p:cTn>
                                        <p:tgtEl>
                                          <p:spTgt spid="6148"/>
                                        </p:tgtEl>
                                        <p:attrNameLst>
                                          <p:attrName>style.visibility</p:attrName>
                                        </p:attrNameLst>
                                      </p:cBhvr>
                                      <p:to>
                                        <p:strVal val="visible"/>
                                      </p:to>
                                    </p:set>
                                    <p:anim calcmode="lin" valueType="num">
                                      <p:cBhvr>
                                        <p:cTn id="32" dur="2000" fill="hold"/>
                                        <p:tgtEl>
                                          <p:spTgt spid="6148"/>
                                        </p:tgtEl>
                                        <p:attrNameLst>
                                          <p:attrName>ppt_w</p:attrName>
                                        </p:attrNameLst>
                                      </p:cBhvr>
                                      <p:tavLst>
                                        <p:tav tm="0">
                                          <p:val>
                                            <p:strVal val="#ppt_w*2.5"/>
                                          </p:val>
                                        </p:tav>
                                        <p:tav tm="100000">
                                          <p:val>
                                            <p:strVal val="#ppt_w"/>
                                          </p:val>
                                        </p:tav>
                                      </p:tavLst>
                                    </p:anim>
                                    <p:anim calcmode="lin" valueType="num">
                                      <p:cBhvr>
                                        <p:cTn id="33" dur="2000" fill="hold"/>
                                        <p:tgtEl>
                                          <p:spTgt spid="6148"/>
                                        </p:tgtEl>
                                        <p:attrNameLst>
                                          <p:attrName>ppt_h</p:attrName>
                                        </p:attrNameLst>
                                      </p:cBhvr>
                                      <p:tavLst>
                                        <p:tav tm="0">
                                          <p:val>
                                            <p:strVal val="#ppt_h*0.01"/>
                                          </p:val>
                                        </p:tav>
                                        <p:tav tm="100000">
                                          <p:val>
                                            <p:strVal val="#ppt_h"/>
                                          </p:val>
                                        </p:tav>
                                      </p:tavLst>
                                    </p:anim>
                                    <p:anim calcmode="lin" valueType="num">
                                      <p:cBhvr>
                                        <p:cTn id="34" dur="2000" fill="hold"/>
                                        <p:tgtEl>
                                          <p:spTgt spid="6148"/>
                                        </p:tgtEl>
                                        <p:attrNameLst>
                                          <p:attrName>ppt_x</p:attrName>
                                        </p:attrNameLst>
                                      </p:cBhvr>
                                      <p:tavLst>
                                        <p:tav tm="0">
                                          <p:val>
                                            <p:strVal val="#ppt_x"/>
                                          </p:val>
                                        </p:tav>
                                        <p:tav tm="100000">
                                          <p:val>
                                            <p:strVal val="#ppt_x"/>
                                          </p:val>
                                        </p:tav>
                                      </p:tavLst>
                                    </p:anim>
                                    <p:anim calcmode="lin" valueType="num">
                                      <p:cBhvr>
                                        <p:cTn id="35" dur="2000" fill="hold"/>
                                        <p:tgtEl>
                                          <p:spTgt spid="6148"/>
                                        </p:tgtEl>
                                        <p:attrNameLst>
                                          <p:attrName>ppt_y</p:attrName>
                                        </p:attrNameLst>
                                      </p:cBhvr>
                                      <p:tavLst>
                                        <p:tav tm="0">
                                          <p:val>
                                            <p:strVal val="#ppt_h+1"/>
                                          </p:val>
                                        </p:tav>
                                        <p:tav tm="100000">
                                          <p:val>
                                            <p:strVal val="#ppt_y"/>
                                          </p:val>
                                        </p:tav>
                                      </p:tavLst>
                                    </p:anim>
                                    <p:animEffect transition="in" filter="fade">
                                      <p:cBhvr>
                                        <p:cTn id="36"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85918" y="428604"/>
            <a:ext cx="5715040" cy="369332"/>
          </a:xfrm>
          <a:prstGeom prst="rect">
            <a:avLst/>
          </a:prstGeom>
          <a:noFill/>
        </p:spPr>
        <p:txBody>
          <a:bodyPr wrap="square" rtlCol="0">
            <a:spAutoFit/>
          </a:bodyPr>
          <a:lstStyle/>
          <a:p>
            <a:pPr algn="ctr"/>
            <a:r>
              <a:rPr lang="it-IT" dirty="0" smtClean="0">
                <a:solidFill>
                  <a:srgbClr val="0000CC"/>
                </a:solidFill>
                <a:latin typeface="Times New Roman" pitchFamily="18" charset="0"/>
                <a:cs typeface="Times New Roman" pitchFamily="18" charset="0"/>
              </a:rPr>
              <a:t>CONCLUSIONI SUL SISTEMA ENDOCRINO</a:t>
            </a:r>
            <a:endParaRPr lang="it-IT" dirty="0">
              <a:solidFill>
                <a:srgbClr val="0000CC"/>
              </a:solidFill>
              <a:latin typeface="Times New Roman" pitchFamily="18" charset="0"/>
              <a:cs typeface="Times New Roman" pitchFamily="18" charset="0"/>
            </a:endParaRPr>
          </a:p>
        </p:txBody>
      </p:sp>
      <p:sp>
        <p:nvSpPr>
          <p:cNvPr id="3" name="CasellaDiTesto 2"/>
          <p:cNvSpPr txBox="1"/>
          <p:nvPr/>
        </p:nvSpPr>
        <p:spPr>
          <a:xfrm>
            <a:off x="357158" y="1000108"/>
            <a:ext cx="8501122" cy="338554"/>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Cosa abbiamo imparato analizzando il sistema endocrino? </a:t>
            </a:r>
            <a:endParaRPr lang="it-IT" sz="1600" i="1" dirty="0" smtClean="0">
              <a:latin typeface="Times New Roman" pitchFamily="18" charset="0"/>
              <a:cs typeface="Times New Roman" pitchFamily="18" charset="0"/>
            </a:endParaRPr>
          </a:p>
        </p:txBody>
      </p:sp>
      <p:sp>
        <p:nvSpPr>
          <p:cNvPr id="4" name="CasellaDiTesto 3"/>
          <p:cNvSpPr txBox="1"/>
          <p:nvPr/>
        </p:nvSpPr>
        <p:spPr>
          <a:xfrm>
            <a:off x="357158" y="1357298"/>
            <a:ext cx="8501122" cy="1569660"/>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In questa breve panoramica abbiamo preso in esame solo le principali ghiandole e le principali malattie di questo complesso apparato. Abbiamo definito in precedenza il sistema circolatorio come la “via di comunicazione del nostro organismo”, quello immunitario “il guardiano del nostro corpo”; possiamo concludere definendo il sistema endocrino come il “regolatore del nostro organismo”. Infatti, come abbiamo notato e messo in evidenza già durante l’analisi, le ghiandole endocrine sono  il sistema di controllo (in collaborazione con l’apparato nervoso) dell’attività degli altri apparati.</a:t>
            </a:r>
            <a:endParaRPr lang="it-IT" sz="1600" i="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1+#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0" fill="hold"/>
                                        <p:tgtEl>
                                          <p:spTgt spid="4"/>
                                        </p:tgtEl>
                                        <p:attrNameLst>
                                          <p:attrName>ppt_x</p:attrName>
                                        </p:attrNameLst>
                                      </p:cBhvr>
                                      <p:tavLst>
                                        <p:tav tm="0">
                                          <p:val>
                                            <p:strVal val="0-#ppt_w/2"/>
                                          </p:val>
                                        </p:tav>
                                        <p:tav tm="100000">
                                          <p:val>
                                            <p:strVal val="#ppt_x"/>
                                          </p:val>
                                        </p:tav>
                                      </p:tavLst>
                                    </p:anim>
                                    <p:anim calcmode="lin" valueType="num">
                                      <p:cBhvr additive="base">
                                        <p:cTn id="18" dur="5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928926" y="428604"/>
            <a:ext cx="3286148" cy="369332"/>
          </a:xfrm>
          <a:prstGeom prst="rect">
            <a:avLst/>
          </a:prstGeom>
          <a:noFill/>
        </p:spPr>
        <p:txBody>
          <a:bodyPr wrap="square" rtlCol="0">
            <a:spAutoFit/>
          </a:bodyPr>
          <a:lstStyle/>
          <a:p>
            <a:pPr algn="ctr"/>
            <a:r>
              <a:rPr lang="it-IT" dirty="0" smtClean="0">
                <a:solidFill>
                  <a:schemeClr val="accent2">
                    <a:lumMod val="75000"/>
                  </a:schemeClr>
                </a:solidFill>
                <a:latin typeface="Times New Roman" pitchFamily="18" charset="0"/>
                <a:cs typeface="Times New Roman" pitchFamily="18" charset="0"/>
              </a:rPr>
              <a:t>GLI ORMONI</a:t>
            </a:r>
            <a:endParaRPr lang="it-IT" dirty="0">
              <a:solidFill>
                <a:schemeClr val="accent2">
                  <a:lumMod val="75000"/>
                </a:schemeClr>
              </a:solidFill>
              <a:latin typeface="Times New Roman" pitchFamily="18" charset="0"/>
              <a:cs typeface="Times New Roman" pitchFamily="18" charset="0"/>
            </a:endParaRPr>
          </a:p>
        </p:txBody>
      </p:sp>
      <p:sp>
        <p:nvSpPr>
          <p:cNvPr id="4" name="CasellaDiTesto 3"/>
          <p:cNvSpPr txBox="1"/>
          <p:nvPr/>
        </p:nvSpPr>
        <p:spPr>
          <a:xfrm>
            <a:off x="357158" y="1000108"/>
            <a:ext cx="8501122" cy="1323439"/>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La parola ormone deriva dal greco </a:t>
            </a:r>
            <a:r>
              <a:rPr lang="it-IT" sz="1600" i="1" dirty="0" err="1" smtClean="0">
                <a:latin typeface="Times New Roman" pitchFamily="18" charset="0"/>
                <a:cs typeface="Times New Roman" pitchFamily="18" charset="0"/>
              </a:rPr>
              <a:t>hormon</a:t>
            </a:r>
            <a:r>
              <a:rPr lang="it-IT" sz="1600" i="1" dirty="0" smtClean="0">
                <a:latin typeface="Times New Roman" pitchFamily="18" charset="0"/>
                <a:cs typeface="Times New Roman" pitchFamily="18" charset="0"/>
              </a:rPr>
              <a:t> </a:t>
            </a:r>
            <a:r>
              <a:rPr lang="it-IT" sz="1600" dirty="0" smtClean="0">
                <a:latin typeface="Times New Roman" pitchFamily="18" charset="0"/>
                <a:cs typeface="Times New Roman" pitchFamily="18" charset="0"/>
              </a:rPr>
              <a:t>(che eccita). Come già detto, gli ormoni vengono prodotti dalle ghiandole endocrine e sono diretti a cellule bersaglio. Gli ormoni agiscono sulle cellule in due modi differenti, a seconda del tipo di ormone. Esistono infatti due tipi diversi di ormoni: quelli idrosolubili e quelli liposolubili. Entrambi, però, viaggiano nel sistema circolatorio (in cui sono direttamente riversati dalle cellule che li producono) per raggiungere le cellule bersaglio.</a:t>
            </a:r>
            <a:endParaRPr lang="it-IT" sz="1600" i="1" dirty="0" smtClean="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cstate="print"/>
          <a:srcRect/>
          <a:stretch>
            <a:fillRect/>
          </a:stretch>
        </p:blipFill>
        <p:spPr bwMode="auto">
          <a:xfrm>
            <a:off x="2571736" y="2714620"/>
            <a:ext cx="3908781" cy="3643338"/>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1+#ppt_w/2"/>
                                          </p:val>
                                        </p:tav>
                                        <p:tav tm="100000">
                                          <p:val>
                                            <p:strVal val="#ppt_x"/>
                                          </p:val>
                                        </p:tav>
                                      </p:tavLst>
                                    </p:anim>
                                    <p:anim calcmode="lin" valueType="num">
                                      <p:cBhvr additive="base">
                                        <p:cTn id="13" dur="50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14" presetClass="entr" presetSubtype="10" fill="hold" nodeType="after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randombar(horizontal)">
                                      <p:cBhvr>
                                        <p:cTn id="17" dur="3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214546" y="428604"/>
            <a:ext cx="4857784" cy="369332"/>
          </a:xfrm>
          <a:prstGeom prst="rect">
            <a:avLst/>
          </a:prstGeom>
          <a:noFill/>
        </p:spPr>
        <p:txBody>
          <a:bodyPr wrap="square" rtlCol="0">
            <a:spAutoFit/>
          </a:bodyPr>
          <a:lstStyle/>
          <a:p>
            <a:pPr algn="ctr"/>
            <a:r>
              <a:rPr lang="it-IT" dirty="0" smtClean="0">
                <a:solidFill>
                  <a:srgbClr val="7030A0"/>
                </a:solidFill>
                <a:latin typeface="Times New Roman" pitchFamily="18" charset="0"/>
                <a:cs typeface="Times New Roman" pitchFamily="18" charset="0"/>
              </a:rPr>
              <a:t>ORMONI IDROSOLUBILI</a:t>
            </a:r>
            <a:endParaRPr lang="it-IT" dirty="0">
              <a:solidFill>
                <a:srgbClr val="7030A0"/>
              </a:solidFill>
              <a:latin typeface="Times New Roman" pitchFamily="18" charset="0"/>
              <a:cs typeface="Times New Roman" pitchFamily="18" charset="0"/>
            </a:endParaRPr>
          </a:p>
        </p:txBody>
      </p:sp>
      <p:sp>
        <p:nvSpPr>
          <p:cNvPr id="3" name="CasellaDiTesto 2"/>
          <p:cNvSpPr txBox="1"/>
          <p:nvPr/>
        </p:nvSpPr>
        <p:spPr>
          <a:xfrm>
            <a:off x="357158" y="1285860"/>
            <a:ext cx="3357586" cy="4770537"/>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Gli ormoni idrosolubili sono polari. Riescono perciò a raggiungere la cellula, ma non possono portare direttamente il loro messaggio all’interno poiché le sostanze polari non riescono ad attraversare la membrana plasmatica. Anziché entrare nella cellula, si legano ad un recettore proteico posto sulla membrana plasmatica (ricezione del segnale). Il recettore innesca poi una reazione a catena, attraverso varie molecole, chiamate relè, che porta ad una risposta cellulare, cioè la produzione di una proteina o l’innescamento di un’attività cellulare. Nell’esempio illustrato il messaggero chimico porta alla demolizione del glicogeno in glucosio.</a:t>
            </a:r>
            <a:endParaRPr lang="it-IT" sz="1600" i="1" dirty="0" smtClean="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5021503" y="1142984"/>
            <a:ext cx="3193835" cy="550072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42" presetClass="entr" presetSubtype="0"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3000"/>
                                        <p:tgtEl>
                                          <p:spTgt spid="1026"/>
                                        </p:tgtEl>
                                      </p:cBhvr>
                                    </p:animEffect>
                                    <p:anim calcmode="lin" valueType="num">
                                      <p:cBhvr>
                                        <p:cTn id="18" dur="3000" fill="hold"/>
                                        <p:tgtEl>
                                          <p:spTgt spid="1026"/>
                                        </p:tgtEl>
                                        <p:attrNameLst>
                                          <p:attrName>ppt_x</p:attrName>
                                        </p:attrNameLst>
                                      </p:cBhvr>
                                      <p:tavLst>
                                        <p:tav tm="0">
                                          <p:val>
                                            <p:strVal val="#ppt_x"/>
                                          </p:val>
                                        </p:tav>
                                        <p:tav tm="100000">
                                          <p:val>
                                            <p:strVal val="#ppt_x"/>
                                          </p:val>
                                        </p:tav>
                                      </p:tavLst>
                                    </p:anim>
                                    <p:anim calcmode="lin" valueType="num">
                                      <p:cBhvr>
                                        <p:cTn id="19" dur="3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3108" y="428604"/>
            <a:ext cx="5072098" cy="369332"/>
          </a:xfrm>
          <a:prstGeom prst="rect">
            <a:avLst/>
          </a:prstGeom>
          <a:noFill/>
        </p:spPr>
        <p:txBody>
          <a:bodyPr wrap="square" rtlCol="0">
            <a:spAutoFit/>
          </a:bodyPr>
          <a:lstStyle/>
          <a:p>
            <a:pPr algn="ctr"/>
            <a:r>
              <a:rPr lang="it-IT" dirty="0" smtClean="0">
                <a:solidFill>
                  <a:srgbClr val="7030A0"/>
                </a:solidFill>
                <a:latin typeface="Times New Roman" pitchFamily="18" charset="0"/>
                <a:cs typeface="Times New Roman" pitchFamily="18" charset="0"/>
              </a:rPr>
              <a:t>ORMONI LIPOSOLUBILI</a:t>
            </a:r>
            <a:endParaRPr lang="it-IT" dirty="0">
              <a:solidFill>
                <a:srgbClr val="7030A0"/>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3" cstate="print"/>
          <a:srcRect/>
          <a:stretch>
            <a:fillRect/>
          </a:stretch>
        </p:blipFill>
        <p:spPr bwMode="auto">
          <a:xfrm>
            <a:off x="642910" y="1000108"/>
            <a:ext cx="3231312" cy="5500726"/>
          </a:xfrm>
          <a:prstGeom prst="rect">
            <a:avLst/>
          </a:prstGeom>
          <a:noFill/>
          <a:ln w="9525">
            <a:noFill/>
            <a:miter lim="800000"/>
            <a:headEnd/>
            <a:tailEnd/>
          </a:ln>
          <a:effectLst/>
        </p:spPr>
      </p:pic>
      <p:sp>
        <p:nvSpPr>
          <p:cNvPr id="5" name="CasellaDiTesto 4"/>
          <p:cNvSpPr txBox="1"/>
          <p:nvPr/>
        </p:nvSpPr>
        <p:spPr>
          <a:xfrm>
            <a:off x="4572000" y="2285992"/>
            <a:ext cx="3929090" cy="3293209"/>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Gli ormoni liposolubili sono invece apolari e riescono perciò ad attraversare la membrana plasmatica della cellula. In questo modo raggiungono un recettore che si trova  all’interno della cellula. Il complesso recettore-messaggero agisce sempre sul materiale genetico delle cellule. Nel caso illustrato in figura viene innescata la trascrizione per la produzione di una proteina. Solo gli ormoni prodotti dalla corticale surrenale e dalla gonadi sono ormoni liposolubili; tutti gli altri sono idrosolubili.</a:t>
            </a:r>
            <a:endParaRPr lang="it-IT" sz="1600" i="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1+#ppt_w/2"/>
                                          </p:val>
                                        </p:tav>
                                        <p:tav tm="100000">
                                          <p:val>
                                            <p:strVal val="#ppt_x"/>
                                          </p:val>
                                        </p:tav>
                                      </p:tavLst>
                                    </p:anim>
                                    <p:anim calcmode="lin" valueType="num">
                                      <p:cBhvr additive="base">
                                        <p:cTn id="13" dur="50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25"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8" dur="1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9" dur="1500" accel="50000" fill="hold">
                                          <p:stCondLst>
                                            <p:cond delay="1500"/>
                                          </p:stCondLst>
                                        </p:cTn>
                                        <p:tgtEl>
                                          <p:spTgt spid="4"/>
                                        </p:tgtEl>
                                        <p:attrNameLst>
                                          <p:attrName>ppt_w</p:attrName>
                                        </p:attrNameLst>
                                      </p:cBhvr>
                                      <p:tavLst>
                                        <p:tav tm="0">
                                          <p:val>
                                            <p:strVal val="#ppt_w*.05"/>
                                          </p:val>
                                        </p:tav>
                                        <p:tav tm="100000">
                                          <p:val>
                                            <p:strVal val="#ppt_w"/>
                                          </p:val>
                                        </p:tav>
                                      </p:tavLst>
                                    </p:anim>
                                    <p:anim calcmode="lin" valueType="num">
                                      <p:cBhvr>
                                        <p:cTn id="20" dur="3000" fill="hold"/>
                                        <p:tgtEl>
                                          <p:spTgt spid="4"/>
                                        </p:tgtEl>
                                        <p:attrNameLst>
                                          <p:attrName>ppt_h</p:attrName>
                                        </p:attrNameLst>
                                      </p:cBhvr>
                                      <p:tavLst>
                                        <p:tav tm="0">
                                          <p:val>
                                            <p:strVal val="#ppt_h"/>
                                          </p:val>
                                        </p:tav>
                                        <p:tav tm="100000">
                                          <p:val>
                                            <p:strVal val="#ppt_h"/>
                                          </p:val>
                                        </p:tav>
                                      </p:tavLst>
                                    </p:anim>
                                    <p:anim calcmode="lin" valueType="num">
                                      <p:cBhvr>
                                        <p:cTn id="21" dur="1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2" dur="1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3" dur="1500" accel="50000" fill="hold">
                                          <p:stCondLst>
                                            <p:cond delay="1500"/>
                                          </p:stCondLst>
                                        </p:cTn>
                                        <p:tgtEl>
                                          <p:spTgt spid="4"/>
                                        </p:tgtEl>
                                        <p:attrNameLst>
                                          <p:attrName>ppt_y</p:attrName>
                                        </p:attrNameLst>
                                      </p:cBhvr>
                                      <p:tavLst>
                                        <p:tav tm="0">
                                          <p:val>
                                            <p:strVal val="#ppt_y+.1"/>
                                          </p:val>
                                        </p:tav>
                                        <p:tav tm="100000">
                                          <p:val>
                                            <p:strVal val="#ppt_y"/>
                                          </p:val>
                                        </p:tav>
                                      </p:tavLst>
                                    </p:anim>
                                    <p:animEffect transition="in" filter="fade">
                                      <p:cBhvr>
                                        <p:cTn id="24" dur="3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928926" y="428604"/>
            <a:ext cx="3286148" cy="369332"/>
          </a:xfrm>
          <a:prstGeom prst="rect">
            <a:avLst/>
          </a:prstGeom>
          <a:noFill/>
        </p:spPr>
        <p:txBody>
          <a:bodyPr wrap="square" rtlCol="0">
            <a:spAutoFit/>
          </a:bodyPr>
          <a:lstStyle/>
          <a:p>
            <a:pPr algn="ctr"/>
            <a:r>
              <a:rPr lang="it-IT" dirty="0" smtClean="0">
                <a:solidFill>
                  <a:schemeClr val="accent2">
                    <a:lumMod val="75000"/>
                  </a:schemeClr>
                </a:solidFill>
                <a:latin typeface="Times New Roman" pitchFamily="18" charset="0"/>
                <a:cs typeface="Times New Roman" pitchFamily="18" charset="0"/>
              </a:rPr>
              <a:t>I REGOLATORI LOCALI</a:t>
            </a:r>
            <a:endParaRPr lang="it-IT" dirty="0">
              <a:solidFill>
                <a:schemeClr val="accent2">
                  <a:lumMod val="75000"/>
                </a:schemeClr>
              </a:solidFill>
              <a:latin typeface="Times New Roman" pitchFamily="18" charset="0"/>
              <a:cs typeface="Times New Roman" pitchFamily="18" charset="0"/>
            </a:endParaRPr>
          </a:p>
        </p:txBody>
      </p:sp>
      <p:sp>
        <p:nvSpPr>
          <p:cNvPr id="3" name="CasellaDiTesto 2"/>
          <p:cNvSpPr txBox="1"/>
          <p:nvPr/>
        </p:nvSpPr>
        <p:spPr>
          <a:xfrm>
            <a:off x="357158" y="1000108"/>
            <a:ext cx="8501122" cy="584775"/>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I regolatori locali sono messaggeri chimici che vengono riversati nel liquido interstiziale ed agiscono quindi su cellule molto vicine al punto in cui sono secreti.</a:t>
            </a:r>
            <a:endParaRPr lang="it-IT" sz="1600" i="1" dirty="0" smtClean="0">
              <a:latin typeface="Times New Roman" pitchFamily="18" charset="0"/>
              <a:cs typeface="Times New Roman" pitchFamily="18" charset="0"/>
            </a:endParaRPr>
          </a:p>
        </p:txBody>
      </p:sp>
      <p:sp>
        <p:nvSpPr>
          <p:cNvPr id="4" name="CasellaDiTesto 3"/>
          <p:cNvSpPr txBox="1"/>
          <p:nvPr/>
        </p:nvSpPr>
        <p:spPr>
          <a:xfrm>
            <a:off x="2928926" y="1928802"/>
            <a:ext cx="3286148" cy="369332"/>
          </a:xfrm>
          <a:prstGeom prst="rect">
            <a:avLst/>
          </a:prstGeom>
          <a:noFill/>
        </p:spPr>
        <p:txBody>
          <a:bodyPr wrap="square" rtlCol="0">
            <a:spAutoFit/>
          </a:bodyPr>
          <a:lstStyle/>
          <a:p>
            <a:pPr algn="ctr"/>
            <a:r>
              <a:rPr lang="it-IT" dirty="0" smtClean="0">
                <a:solidFill>
                  <a:schemeClr val="accent2">
                    <a:lumMod val="75000"/>
                  </a:schemeClr>
                </a:solidFill>
                <a:latin typeface="Times New Roman" pitchFamily="18" charset="0"/>
                <a:cs typeface="Times New Roman" pitchFamily="18" charset="0"/>
              </a:rPr>
              <a:t>I FEROMONI</a:t>
            </a:r>
            <a:endParaRPr lang="it-IT" dirty="0">
              <a:solidFill>
                <a:schemeClr val="accent2">
                  <a:lumMod val="75000"/>
                </a:schemeClr>
              </a:solidFill>
              <a:latin typeface="Times New Roman" pitchFamily="18" charset="0"/>
              <a:cs typeface="Times New Roman" pitchFamily="18" charset="0"/>
            </a:endParaRPr>
          </a:p>
        </p:txBody>
      </p:sp>
      <p:sp>
        <p:nvSpPr>
          <p:cNvPr id="5" name="CasellaDiTesto 4"/>
          <p:cNvSpPr txBox="1"/>
          <p:nvPr/>
        </p:nvSpPr>
        <p:spPr>
          <a:xfrm>
            <a:off x="357158" y="2500306"/>
            <a:ext cx="8501122" cy="584775"/>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I feromoni sono messaggeri che trasportano addirittura messaggi tra individui diversi di una stessa specie. Sono per esempio importanti negli animali i richiami per la riproduzione.</a:t>
            </a:r>
            <a:endParaRPr lang="it-IT" sz="1600" i="1" dirty="0" smtClean="0">
              <a:latin typeface="Times New Roman" pitchFamily="18" charset="0"/>
              <a:cs typeface="Times New Roman" pitchFamily="18" charset="0"/>
            </a:endParaRPr>
          </a:p>
        </p:txBody>
      </p:sp>
      <p:pic>
        <p:nvPicPr>
          <p:cNvPr id="34818" name="Picture 2" descr="http://ilprofessorechos.blogosfere.it/images/colibri.jpg"/>
          <p:cNvPicPr>
            <a:picLocks noChangeAspect="1" noChangeArrowheads="1"/>
          </p:cNvPicPr>
          <p:nvPr/>
        </p:nvPicPr>
        <p:blipFill>
          <a:blip r:embed="rId3" cstate="print"/>
          <a:srcRect/>
          <a:stretch>
            <a:fillRect/>
          </a:stretch>
        </p:blipFill>
        <p:spPr bwMode="auto">
          <a:xfrm>
            <a:off x="2571736" y="3214686"/>
            <a:ext cx="4143404" cy="32195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0" fill="hold"/>
                                        <p:tgtEl>
                                          <p:spTgt spid="4"/>
                                        </p:tgtEl>
                                        <p:attrNameLst>
                                          <p:attrName>ppt_x</p:attrName>
                                        </p:attrNameLst>
                                      </p:cBhvr>
                                      <p:tavLst>
                                        <p:tav tm="0">
                                          <p:val>
                                            <p:strVal val="#ppt_x"/>
                                          </p:val>
                                        </p:tav>
                                        <p:tav tm="100000">
                                          <p:val>
                                            <p:strVal val="#ppt_x"/>
                                          </p:val>
                                        </p:tav>
                                      </p:tavLst>
                                    </p:anim>
                                    <p:anim calcmode="lin" valueType="num">
                                      <p:cBhvr additive="base">
                                        <p:cTn id="18" dur="500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15000"/>
                            </p:stCondLst>
                            <p:childTnLst>
                              <p:par>
                                <p:cTn id="20" presetID="7" presetClass="entr" presetSubtype="2"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0" fill="hold"/>
                                        <p:tgtEl>
                                          <p:spTgt spid="5"/>
                                        </p:tgtEl>
                                        <p:attrNameLst>
                                          <p:attrName>ppt_x</p:attrName>
                                        </p:attrNameLst>
                                      </p:cBhvr>
                                      <p:tavLst>
                                        <p:tav tm="0">
                                          <p:val>
                                            <p:strVal val="1+#ppt_w/2"/>
                                          </p:val>
                                        </p:tav>
                                        <p:tav tm="100000">
                                          <p:val>
                                            <p:strVal val="#ppt_x"/>
                                          </p:val>
                                        </p:tav>
                                      </p:tavLst>
                                    </p:anim>
                                    <p:anim calcmode="lin" valueType="num">
                                      <p:cBhvr additive="base">
                                        <p:cTn id="23" dur="50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20000"/>
                            </p:stCondLst>
                            <p:childTnLst>
                              <p:par>
                                <p:cTn id="25" presetID="8" presetClass="entr" presetSubtype="16" fill="hold" nodeType="afterEffect">
                                  <p:stCondLst>
                                    <p:cond delay="0"/>
                                  </p:stCondLst>
                                  <p:childTnLst>
                                    <p:set>
                                      <p:cBhvr>
                                        <p:cTn id="26" dur="1" fill="hold">
                                          <p:stCondLst>
                                            <p:cond delay="0"/>
                                          </p:stCondLst>
                                        </p:cTn>
                                        <p:tgtEl>
                                          <p:spTgt spid="34818"/>
                                        </p:tgtEl>
                                        <p:attrNameLst>
                                          <p:attrName>style.visibility</p:attrName>
                                        </p:attrNameLst>
                                      </p:cBhvr>
                                      <p:to>
                                        <p:strVal val="visible"/>
                                      </p:to>
                                    </p:set>
                                    <p:animEffect transition="in" filter="diamond(in)">
                                      <p:cBhvr>
                                        <p:cTn id="27" dur="20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143108" y="428604"/>
            <a:ext cx="5072098" cy="369332"/>
          </a:xfrm>
          <a:prstGeom prst="rect">
            <a:avLst/>
          </a:prstGeom>
          <a:noFill/>
        </p:spPr>
        <p:txBody>
          <a:bodyPr wrap="square" rtlCol="0">
            <a:spAutoFit/>
          </a:bodyPr>
          <a:lstStyle/>
          <a:p>
            <a:pPr algn="ctr"/>
            <a:r>
              <a:rPr lang="it-IT" dirty="0" smtClean="0">
                <a:solidFill>
                  <a:srgbClr val="008000"/>
                </a:solidFill>
                <a:latin typeface="Times New Roman" pitchFamily="18" charset="0"/>
                <a:cs typeface="Times New Roman" pitchFamily="18" charset="0"/>
              </a:rPr>
              <a:t>MESSAGGERI DEL SISTEMA NERVOSO</a:t>
            </a:r>
            <a:endParaRPr lang="it-IT" dirty="0">
              <a:solidFill>
                <a:srgbClr val="008000"/>
              </a:solidFill>
              <a:latin typeface="Times New Roman" pitchFamily="18" charset="0"/>
              <a:cs typeface="Times New Roman" pitchFamily="18" charset="0"/>
            </a:endParaRPr>
          </a:p>
        </p:txBody>
      </p:sp>
      <p:sp>
        <p:nvSpPr>
          <p:cNvPr id="4" name="CasellaDiTesto 3"/>
          <p:cNvSpPr txBox="1"/>
          <p:nvPr/>
        </p:nvSpPr>
        <p:spPr>
          <a:xfrm>
            <a:off x="357158" y="1000108"/>
            <a:ext cx="8501122" cy="830997"/>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Alcune volte le stesse cellule del sistema nervoso possono fungere da cellule ormonali, cioè secernono ormoni con cui condizionano l’attività delle altre cellule. Sono perciò chiamate cellule </a:t>
            </a:r>
            <a:r>
              <a:rPr lang="it-IT" sz="1600" dirty="0" err="1" smtClean="0">
                <a:latin typeface="Times New Roman" pitchFamily="18" charset="0"/>
                <a:cs typeface="Times New Roman" pitchFamily="18" charset="0"/>
              </a:rPr>
              <a:t>neurosecretrici</a:t>
            </a:r>
            <a:r>
              <a:rPr lang="it-IT" sz="1600" dirty="0" smtClean="0">
                <a:latin typeface="Times New Roman" pitchFamily="18" charset="0"/>
                <a:cs typeface="Times New Roman" pitchFamily="18" charset="0"/>
              </a:rPr>
              <a:t>.</a:t>
            </a:r>
            <a:endParaRPr lang="it-IT" sz="1600" i="1" dirty="0" smtClean="0">
              <a:latin typeface="Times New Roman" pitchFamily="18" charset="0"/>
              <a:cs typeface="Times New Roman" pitchFamily="18" charset="0"/>
            </a:endParaRPr>
          </a:p>
        </p:txBody>
      </p:sp>
      <p:sp>
        <p:nvSpPr>
          <p:cNvPr id="5" name="CasellaDiTesto 4"/>
          <p:cNvSpPr txBox="1"/>
          <p:nvPr/>
        </p:nvSpPr>
        <p:spPr>
          <a:xfrm>
            <a:off x="357158" y="1857364"/>
            <a:ext cx="8501122" cy="584775"/>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Al contrario ci sono alcuni ormoni che si comportano sia da ormoni sia da messaggeri nervosi, cioè neurotrasmettitori. Un esempio è l’adrenalina.</a:t>
            </a:r>
            <a:endParaRPr lang="it-IT" sz="1600" i="1" dirty="0" smtClean="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642910" y="2714620"/>
            <a:ext cx="3645016" cy="3586568"/>
          </a:xfrm>
          <a:prstGeom prst="rect">
            <a:avLst/>
          </a:prstGeom>
          <a:noFill/>
          <a:ln w="9525">
            <a:solidFill>
              <a:schemeClr val="tx1"/>
            </a:solid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5143504" y="2714620"/>
            <a:ext cx="3429024" cy="3563841"/>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0-#ppt_w/2"/>
                                          </p:val>
                                        </p:tav>
                                        <p:tav tm="100000">
                                          <p:val>
                                            <p:strVal val="#ppt_x"/>
                                          </p:val>
                                        </p:tav>
                                      </p:tavLst>
                                    </p:anim>
                                    <p:anim calcmode="lin" valueType="num">
                                      <p:cBhvr additive="base">
                                        <p:cTn id="13" dur="50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2"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0" fill="hold"/>
                                        <p:tgtEl>
                                          <p:spTgt spid="5"/>
                                        </p:tgtEl>
                                        <p:attrNameLst>
                                          <p:attrName>ppt_x</p:attrName>
                                        </p:attrNameLst>
                                      </p:cBhvr>
                                      <p:tavLst>
                                        <p:tav tm="0">
                                          <p:val>
                                            <p:strVal val="1+#ppt_w/2"/>
                                          </p:val>
                                        </p:tav>
                                        <p:tav tm="100000">
                                          <p:val>
                                            <p:strVal val="#ppt_x"/>
                                          </p:val>
                                        </p:tav>
                                      </p:tavLst>
                                    </p:anim>
                                    <p:anim calcmode="lin" valueType="num">
                                      <p:cBhvr additive="base">
                                        <p:cTn id="18" dur="50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0"/>
                            </p:stCondLst>
                            <p:childTnLst>
                              <p:par>
                                <p:cTn id="20" presetID="13" presetClass="entr" presetSubtype="32" fill="hold" nodeType="after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plus(out)">
                                      <p:cBhvr>
                                        <p:cTn id="22" dur="3000"/>
                                        <p:tgtEl>
                                          <p:spTgt spid="1026"/>
                                        </p:tgtEl>
                                      </p:cBhvr>
                                    </p:animEffect>
                                  </p:childTnLst>
                                </p:cTn>
                              </p:par>
                              <p:par>
                                <p:cTn id="23" presetID="13" presetClass="entr" presetSubtype="16"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plus(in)">
                                      <p:cBhvr>
                                        <p:cTn id="25" dur="3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85918" y="428604"/>
            <a:ext cx="5715040" cy="369332"/>
          </a:xfrm>
          <a:prstGeom prst="rect">
            <a:avLst/>
          </a:prstGeom>
          <a:noFill/>
        </p:spPr>
        <p:txBody>
          <a:bodyPr wrap="square" rtlCol="0">
            <a:spAutoFit/>
          </a:bodyPr>
          <a:lstStyle/>
          <a:p>
            <a:pPr algn="ctr"/>
            <a:r>
              <a:rPr lang="it-IT" dirty="0" smtClean="0">
                <a:solidFill>
                  <a:srgbClr val="0000CC"/>
                </a:solidFill>
                <a:latin typeface="Times New Roman" pitchFamily="18" charset="0"/>
                <a:cs typeface="Times New Roman" pitchFamily="18" charset="0"/>
              </a:rPr>
              <a:t>LE GHIANDOLE DEL SISTEMA ENDOCRINO</a:t>
            </a:r>
            <a:endParaRPr lang="it-IT" dirty="0">
              <a:solidFill>
                <a:srgbClr val="0000CC"/>
              </a:solidFill>
              <a:latin typeface="Times New Roman" pitchFamily="18" charset="0"/>
              <a:cs typeface="Times New Roman" pitchFamily="18" charset="0"/>
            </a:endParaRPr>
          </a:p>
        </p:txBody>
      </p:sp>
      <p:sp>
        <p:nvSpPr>
          <p:cNvPr id="3" name="CasellaDiTesto 2"/>
          <p:cNvSpPr txBox="1"/>
          <p:nvPr/>
        </p:nvSpPr>
        <p:spPr>
          <a:xfrm>
            <a:off x="357158" y="3000372"/>
            <a:ext cx="8501122" cy="338554"/>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Descriviamo ora le principali ghiandole endocrine:</a:t>
            </a:r>
            <a:endParaRPr lang="it-IT" sz="1600" i="1" dirty="0" smtClean="0">
              <a:latin typeface="Times New Roman" pitchFamily="18" charset="0"/>
              <a:cs typeface="Times New Roman" pitchFamily="18" charset="0"/>
            </a:endParaRPr>
          </a:p>
        </p:txBody>
      </p:sp>
      <p:sp>
        <p:nvSpPr>
          <p:cNvPr id="4" name="CasellaDiTesto 3"/>
          <p:cNvSpPr txBox="1"/>
          <p:nvPr/>
        </p:nvSpPr>
        <p:spPr>
          <a:xfrm>
            <a:off x="285720" y="4071942"/>
            <a:ext cx="4071966" cy="338554"/>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 l’ipotalamo e l’ipofisi; </a:t>
            </a:r>
            <a:endParaRPr lang="it-IT" sz="1600" i="1" dirty="0" smtClean="0">
              <a:latin typeface="Times New Roman" pitchFamily="18" charset="0"/>
              <a:cs typeface="Times New Roman" pitchFamily="18" charset="0"/>
            </a:endParaRPr>
          </a:p>
        </p:txBody>
      </p:sp>
      <p:sp>
        <p:nvSpPr>
          <p:cNvPr id="5" name="CasellaDiTesto 4"/>
          <p:cNvSpPr txBox="1"/>
          <p:nvPr/>
        </p:nvSpPr>
        <p:spPr>
          <a:xfrm>
            <a:off x="285720" y="3357562"/>
            <a:ext cx="4071966" cy="338554"/>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 l’epifisi; </a:t>
            </a:r>
            <a:endParaRPr lang="it-IT" sz="1600" i="1" dirty="0" smtClean="0">
              <a:latin typeface="Times New Roman" pitchFamily="18" charset="0"/>
              <a:cs typeface="Times New Roman" pitchFamily="18" charset="0"/>
            </a:endParaRPr>
          </a:p>
        </p:txBody>
      </p:sp>
      <p:sp>
        <p:nvSpPr>
          <p:cNvPr id="6" name="CasellaDiTesto 5"/>
          <p:cNvSpPr txBox="1"/>
          <p:nvPr/>
        </p:nvSpPr>
        <p:spPr>
          <a:xfrm>
            <a:off x="285720" y="4786322"/>
            <a:ext cx="4071966" cy="338554"/>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 le paratiroidi; </a:t>
            </a:r>
            <a:endParaRPr lang="it-IT" sz="1600" i="1" dirty="0" smtClean="0">
              <a:latin typeface="Times New Roman" pitchFamily="18" charset="0"/>
              <a:cs typeface="Times New Roman" pitchFamily="18" charset="0"/>
            </a:endParaRPr>
          </a:p>
        </p:txBody>
      </p:sp>
      <p:sp>
        <p:nvSpPr>
          <p:cNvPr id="7" name="CasellaDiTesto 6"/>
          <p:cNvSpPr txBox="1"/>
          <p:nvPr/>
        </p:nvSpPr>
        <p:spPr>
          <a:xfrm>
            <a:off x="285720" y="3714752"/>
            <a:ext cx="4071966" cy="338554"/>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 il timo; </a:t>
            </a:r>
            <a:endParaRPr lang="it-IT" sz="1600" i="1" dirty="0" smtClean="0">
              <a:latin typeface="Times New Roman" pitchFamily="18" charset="0"/>
              <a:cs typeface="Times New Roman" pitchFamily="18" charset="0"/>
            </a:endParaRPr>
          </a:p>
        </p:txBody>
      </p:sp>
      <p:sp>
        <p:nvSpPr>
          <p:cNvPr id="8" name="CasellaDiTesto 7"/>
          <p:cNvSpPr txBox="1"/>
          <p:nvPr/>
        </p:nvSpPr>
        <p:spPr>
          <a:xfrm>
            <a:off x="285720" y="4429132"/>
            <a:ext cx="4071966" cy="338554"/>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 la tiroide; </a:t>
            </a:r>
            <a:endParaRPr lang="it-IT" sz="1600" i="1" dirty="0" smtClean="0">
              <a:latin typeface="Times New Roman" pitchFamily="18" charset="0"/>
              <a:cs typeface="Times New Roman" pitchFamily="18" charset="0"/>
            </a:endParaRPr>
          </a:p>
        </p:txBody>
      </p:sp>
      <p:sp>
        <p:nvSpPr>
          <p:cNvPr id="9" name="CasellaDiTesto 8"/>
          <p:cNvSpPr txBox="1"/>
          <p:nvPr/>
        </p:nvSpPr>
        <p:spPr>
          <a:xfrm>
            <a:off x="285720" y="5143512"/>
            <a:ext cx="4071966" cy="338554"/>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 il pancreas; </a:t>
            </a:r>
            <a:endParaRPr lang="it-IT" sz="1600" i="1" dirty="0" smtClean="0">
              <a:latin typeface="Times New Roman" pitchFamily="18" charset="0"/>
              <a:cs typeface="Times New Roman" pitchFamily="18" charset="0"/>
            </a:endParaRPr>
          </a:p>
        </p:txBody>
      </p:sp>
      <p:sp>
        <p:nvSpPr>
          <p:cNvPr id="10" name="CasellaDiTesto 9"/>
          <p:cNvSpPr txBox="1"/>
          <p:nvPr/>
        </p:nvSpPr>
        <p:spPr>
          <a:xfrm>
            <a:off x="285720" y="5500702"/>
            <a:ext cx="4071966" cy="338554"/>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 le gonadi; </a:t>
            </a:r>
            <a:endParaRPr lang="it-IT" sz="1600" i="1" dirty="0" smtClean="0">
              <a:latin typeface="Times New Roman" pitchFamily="18" charset="0"/>
              <a:cs typeface="Times New Roman" pitchFamily="18" charset="0"/>
            </a:endParaRPr>
          </a:p>
        </p:txBody>
      </p:sp>
      <p:sp>
        <p:nvSpPr>
          <p:cNvPr id="11" name="CasellaDiTesto 10"/>
          <p:cNvSpPr txBox="1"/>
          <p:nvPr/>
        </p:nvSpPr>
        <p:spPr>
          <a:xfrm>
            <a:off x="285720" y="5857892"/>
            <a:ext cx="4071966" cy="338554"/>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 le ghiandole surrenali. </a:t>
            </a:r>
            <a:endParaRPr lang="it-IT" sz="1600" i="1" dirty="0" smtClean="0">
              <a:latin typeface="Times New Roman" pitchFamily="18" charset="0"/>
              <a:cs typeface="Times New Roman" pitchFamily="18" charset="0"/>
            </a:endParaRPr>
          </a:p>
        </p:txBody>
      </p:sp>
      <p:sp>
        <p:nvSpPr>
          <p:cNvPr id="14" name="CasellaDiTesto 13"/>
          <p:cNvSpPr txBox="1"/>
          <p:nvPr/>
        </p:nvSpPr>
        <p:spPr>
          <a:xfrm>
            <a:off x="357158" y="1000108"/>
            <a:ext cx="8501122" cy="2062103"/>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Le ghiandole del nostro corpo possono essere di due tipi: esocrine o endocrine.  Alcune ghiandole sono sia esocrine che endocrine, come per esempio il pancreas, che secerne sia ormoni che regolano il livello di glucosio nel sangue (funzione endocrina), sia enzimi digestivi che attraverso il coledoco giungono nel duodeno per svolgere le reazioni digestive.</a:t>
            </a:r>
          </a:p>
          <a:p>
            <a:pPr algn="just"/>
            <a:r>
              <a:rPr lang="it-IT" sz="1600" dirty="0" smtClean="0">
                <a:latin typeface="Times New Roman" pitchFamily="18" charset="0"/>
                <a:cs typeface="Times New Roman" pitchFamily="18" charset="0"/>
              </a:rPr>
              <a:t>Gli ormoni, inoltre, possono agire su più caratteristiche dell’organismo (per esempio quelli sessuali influenzano molti caratteri: sviluppo dei testicoli e della barba nell’uomo, del seno nelle donne, ecc.) o su una sola funzione di esso (un esempio è il </a:t>
            </a:r>
            <a:r>
              <a:rPr lang="it-IT" sz="1600" dirty="0" err="1" smtClean="0">
                <a:latin typeface="Times New Roman" pitchFamily="18" charset="0"/>
                <a:cs typeface="Times New Roman" pitchFamily="18" charset="0"/>
              </a:rPr>
              <a:t>glucagone</a:t>
            </a:r>
            <a:r>
              <a:rPr lang="it-IT" sz="1600" dirty="0" smtClean="0">
                <a:latin typeface="Times New Roman" pitchFamily="18" charset="0"/>
                <a:cs typeface="Times New Roman" pitchFamily="18" charset="0"/>
              </a:rPr>
              <a:t>). Altri ormoni ancora partono dall’ipofisi per regolare il lavoro di altre ghiandole.</a:t>
            </a:r>
          </a:p>
        </p:txBody>
      </p:sp>
      <p:pic>
        <p:nvPicPr>
          <p:cNvPr id="1026" name="Picture 2"/>
          <p:cNvPicPr>
            <a:picLocks noChangeAspect="1" noChangeArrowheads="1"/>
          </p:cNvPicPr>
          <p:nvPr/>
        </p:nvPicPr>
        <p:blipFill>
          <a:blip r:embed="rId3" cstate="print"/>
          <a:srcRect/>
          <a:stretch>
            <a:fillRect/>
          </a:stretch>
        </p:blipFill>
        <p:spPr bwMode="auto">
          <a:xfrm>
            <a:off x="4857752" y="2928934"/>
            <a:ext cx="3929090" cy="3629977"/>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0" fill="hold"/>
                                        <p:tgtEl>
                                          <p:spTgt spid="14"/>
                                        </p:tgtEl>
                                        <p:attrNameLst>
                                          <p:attrName>ppt_x</p:attrName>
                                        </p:attrNameLst>
                                      </p:cBhvr>
                                      <p:tavLst>
                                        <p:tav tm="0">
                                          <p:val>
                                            <p:strVal val="1+#ppt_w/2"/>
                                          </p:val>
                                        </p:tav>
                                        <p:tav tm="100000">
                                          <p:val>
                                            <p:strVal val="#ppt_x"/>
                                          </p:val>
                                        </p:tav>
                                      </p:tavLst>
                                    </p:anim>
                                    <p:anim calcmode="lin" valueType="num">
                                      <p:cBhvr additive="base">
                                        <p:cTn id="13" dur="5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8"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0" fill="hold"/>
                                        <p:tgtEl>
                                          <p:spTgt spid="3"/>
                                        </p:tgtEl>
                                        <p:attrNameLst>
                                          <p:attrName>ppt_x</p:attrName>
                                        </p:attrNameLst>
                                      </p:cBhvr>
                                      <p:tavLst>
                                        <p:tav tm="0">
                                          <p:val>
                                            <p:strVal val="0-#ppt_w/2"/>
                                          </p:val>
                                        </p:tav>
                                        <p:tav tm="100000">
                                          <p:val>
                                            <p:strVal val="#ppt_x"/>
                                          </p:val>
                                        </p:tav>
                                      </p:tavLst>
                                    </p:anim>
                                    <p:anim calcmode="lin" valueType="num">
                                      <p:cBhvr additive="base">
                                        <p:cTn id="19" dur="5000" fill="hold"/>
                                        <p:tgtEl>
                                          <p:spTgt spid="3"/>
                                        </p:tgtEl>
                                        <p:attrNameLst>
                                          <p:attrName>ppt_y</p:attrName>
                                        </p:attrNameLst>
                                      </p:cBhvr>
                                      <p:tavLst>
                                        <p:tav tm="0">
                                          <p:val>
                                            <p:strVal val="#ppt_y"/>
                                          </p:val>
                                        </p:tav>
                                        <p:tav tm="100000">
                                          <p:val>
                                            <p:strVal val="#ppt_y"/>
                                          </p:val>
                                        </p:tav>
                                      </p:tavLst>
                                    </p:anim>
                                  </p:childTnLst>
                                </p:cTn>
                              </p:par>
                            </p:childTnLst>
                          </p:cTn>
                        </p:par>
                        <p:par>
                          <p:cTn id="20" fill="hold">
                            <p:stCondLst>
                              <p:cond delay="500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5"/>
                                        </p:tgtEl>
                                        <p:attrNameLst>
                                          <p:attrName>style.visibility</p:attrName>
                                        </p:attrNameLst>
                                      </p:cBhvr>
                                      <p:to>
                                        <p:strVal val="visible"/>
                                      </p:to>
                                    </p:set>
                                    <p:anim calcmode="discrete" valueType="clr">
                                      <p:cBhvr override="childStyle">
                                        <p:cTn id="2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5"/>
                                        </p:tgtEl>
                                        <p:attrNameLst>
                                          <p:attrName>fillcolor</p:attrName>
                                        </p:attrNameLst>
                                      </p:cBhvr>
                                      <p:tavLst>
                                        <p:tav tm="0">
                                          <p:val>
                                            <p:clrVal>
                                              <a:schemeClr val="accent2"/>
                                            </p:clrVal>
                                          </p:val>
                                        </p:tav>
                                        <p:tav tm="50000">
                                          <p:val>
                                            <p:clrVal>
                                              <a:schemeClr val="hlink"/>
                                            </p:clrVal>
                                          </p:val>
                                        </p:tav>
                                      </p:tavLst>
                                    </p:anim>
                                    <p:set>
                                      <p:cBhvr>
                                        <p:cTn id="25" dur="80"/>
                                        <p:tgtEl>
                                          <p:spTgt spid="5"/>
                                        </p:tgtEl>
                                        <p:attrNameLst>
                                          <p:attrName>fill.type</p:attrName>
                                        </p:attrNameLst>
                                      </p:cBhvr>
                                      <p:to>
                                        <p:strVal val="solid"/>
                                      </p:to>
                                    </p:set>
                                  </p:childTnLst>
                                </p:cTn>
                              </p:par>
                              <p:par>
                                <p:cTn id="26" presetID="7" presetClass="entr" presetSubtype="2"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0" fill="hold"/>
                                        <p:tgtEl>
                                          <p:spTgt spid="7"/>
                                        </p:tgtEl>
                                        <p:attrNameLst>
                                          <p:attrName>ppt_x</p:attrName>
                                        </p:attrNameLst>
                                      </p:cBhvr>
                                      <p:tavLst>
                                        <p:tav tm="0">
                                          <p:val>
                                            <p:strVal val="1+#ppt_w/2"/>
                                          </p:val>
                                        </p:tav>
                                        <p:tav tm="100000">
                                          <p:val>
                                            <p:strVal val="#ppt_x"/>
                                          </p:val>
                                        </p:tav>
                                      </p:tavLst>
                                    </p:anim>
                                    <p:anim calcmode="lin" valueType="num">
                                      <p:cBhvr additive="base">
                                        <p:cTn id="29" dur="5000" fill="hold"/>
                                        <p:tgtEl>
                                          <p:spTgt spid="7"/>
                                        </p:tgtEl>
                                        <p:attrNameLst>
                                          <p:attrName>ppt_y</p:attrName>
                                        </p:attrNameLst>
                                      </p:cBhvr>
                                      <p:tavLst>
                                        <p:tav tm="0">
                                          <p:val>
                                            <p:strVal val="#ppt_y"/>
                                          </p:val>
                                        </p:tav>
                                        <p:tav tm="100000">
                                          <p:val>
                                            <p:strVal val="#ppt_y"/>
                                          </p:val>
                                        </p:tav>
                                      </p:tavLst>
                                    </p:anim>
                                  </p:childTnLst>
                                </p:cTn>
                              </p:par>
                              <p:par>
                                <p:cTn id="30" presetID="41" presetClass="entr" presetSubtype="0" fill="hold" grpId="0" nodeType="withEffect">
                                  <p:stCondLst>
                                    <p:cond delay="0"/>
                                  </p:stCondLst>
                                  <p:iterate type="lt">
                                    <p:tmPct val="10000"/>
                                  </p:iterate>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4"/>
                                        </p:tgtEl>
                                        <p:attrNameLst>
                                          <p:attrName>ppt_y</p:attrName>
                                        </p:attrNameLst>
                                      </p:cBhvr>
                                      <p:tavLst>
                                        <p:tav tm="0">
                                          <p:val>
                                            <p:strVal val="#ppt_y"/>
                                          </p:val>
                                        </p:tav>
                                        <p:tav tm="100000">
                                          <p:val>
                                            <p:strVal val="#ppt_y"/>
                                          </p:val>
                                        </p:tav>
                                      </p:tavLst>
                                    </p:anim>
                                    <p:anim calcmode="lin" valueType="num">
                                      <p:cBhvr>
                                        <p:cTn id="3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4"/>
                                        </p:tgtEl>
                                      </p:cBhvr>
                                    </p:animEffect>
                                  </p:childTnLst>
                                </p:cTn>
                              </p:par>
                              <p:par>
                                <p:cTn id="37" presetID="26"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870">
                                          <p:stCondLst>
                                            <p:cond delay="0"/>
                                          </p:stCondLst>
                                        </p:cTn>
                                        <p:tgtEl>
                                          <p:spTgt spid="8"/>
                                        </p:tgtEl>
                                      </p:cBhvr>
                                    </p:animEffect>
                                    <p:anim calcmode="lin" valueType="num">
                                      <p:cBhvr>
                                        <p:cTn id="40" dur="2733"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99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996" tmFilter="0, 0; 0.125,0.2665; 0.25,0.4; 0.375,0.465; 0.5,0.5;  0.625,0.535; 0.75,0.6; 0.875,0.7335; 1,1">
                                          <p:stCondLst>
                                            <p:cond delay="996"/>
                                          </p:stCondLst>
                                        </p:cTn>
                                        <p:tgtEl>
                                          <p:spTgt spid="8"/>
                                        </p:tgtEl>
                                        <p:attrNameLst>
                                          <p:attrName>ppt_y</p:attrName>
                                        </p:attrNameLst>
                                      </p:cBhvr>
                                      <p:tavLst>
                                        <p:tav tm="0" fmla="#ppt_y-sin(pi*$)/9">
                                          <p:val>
                                            <p:fltVal val="0"/>
                                          </p:val>
                                        </p:tav>
                                        <p:tav tm="100000">
                                          <p:val>
                                            <p:fltVal val="1"/>
                                          </p:val>
                                        </p:tav>
                                      </p:tavLst>
                                    </p:anim>
                                    <p:anim calcmode="lin" valueType="num">
                                      <p:cBhvr>
                                        <p:cTn id="43" dur="498" tmFilter="0, 0; 0.125,0.2665; 0.25,0.4; 0.375,0.465; 0.5,0.5;  0.625,0.535; 0.75,0.6; 0.875,0.7335; 1,1">
                                          <p:stCondLst>
                                            <p:cond delay="1986"/>
                                          </p:stCondLst>
                                        </p:cTn>
                                        <p:tgtEl>
                                          <p:spTgt spid="8"/>
                                        </p:tgtEl>
                                        <p:attrNameLst>
                                          <p:attrName>ppt_y</p:attrName>
                                        </p:attrNameLst>
                                      </p:cBhvr>
                                      <p:tavLst>
                                        <p:tav tm="0" fmla="#ppt_y-sin(pi*$)/27">
                                          <p:val>
                                            <p:fltVal val="0"/>
                                          </p:val>
                                        </p:tav>
                                        <p:tav tm="100000">
                                          <p:val>
                                            <p:fltVal val="1"/>
                                          </p:val>
                                        </p:tav>
                                      </p:tavLst>
                                    </p:anim>
                                    <p:anim calcmode="lin" valueType="num">
                                      <p:cBhvr>
                                        <p:cTn id="44" dur="246" tmFilter="0, 0; 0.125,0.2665; 0.25,0.4; 0.375,0.465; 0.5,0.5;  0.625,0.535; 0.75,0.6; 0.875,0.7335; 1,1">
                                          <p:stCondLst>
                                            <p:cond delay="2484"/>
                                          </p:stCondLst>
                                        </p:cTn>
                                        <p:tgtEl>
                                          <p:spTgt spid="8"/>
                                        </p:tgtEl>
                                        <p:attrNameLst>
                                          <p:attrName>ppt_y</p:attrName>
                                        </p:attrNameLst>
                                      </p:cBhvr>
                                      <p:tavLst>
                                        <p:tav tm="0" fmla="#ppt_y-sin(pi*$)/81">
                                          <p:val>
                                            <p:fltVal val="0"/>
                                          </p:val>
                                        </p:tav>
                                        <p:tav tm="100000">
                                          <p:val>
                                            <p:fltVal val="1"/>
                                          </p:val>
                                        </p:tav>
                                      </p:tavLst>
                                    </p:anim>
                                    <p:animScale>
                                      <p:cBhvr>
                                        <p:cTn id="45" dur="39">
                                          <p:stCondLst>
                                            <p:cond delay="975"/>
                                          </p:stCondLst>
                                        </p:cTn>
                                        <p:tgtEl>
                                          <p:spTgt spid="8"/>
                                        </p:tgtEl>
                                      </p:cBhvr>
                                      <p:to x="100000" y="60000"/>
                                    </p:animScale>
                                    <p:animScale>
                                      <p:cBhvr>
                                        <p:cTn id="46" dur="249" decel="50000">
                                          <p:stCondLst>
                                            <p:cond delay="1014"/>
                                          </p:stCondLst>
                                        </p:cTn>
                                        <p:tgtEl>
                                          <p:spTgt spid="8"/>
                                        </p:tgtEl>
                                      </p:cBhvr>
                                      <p:to x="100000" y="100000"/>
                                    </p:animScale>
                                    <p:animScale>
                                      <p:cBhvr>
                                        <p:cTn id="47" dur="39">
                                          <p:stCondLst>
                                            <p:cond delay="1968"/>
                                          </p:stCondLst>
                                        </p:cTn>
                                        <p:tgtEl>
                                          <p:spTgt spid="8"/>
                                        </p:tgtEl>
                                      </p:cBhvr>
                                      <p:to x="100000" y="80000"/>
                                    </p:animScale>
                                    <p:animScale>
                                      <p:cBhvr>
                                        <p:cTn id="48" dur="249" decel="50000">
                                          <p:stCondLst>
                                            <p:cond delay="2007"/>
                                          </p:stCondLst>
                                        </p:cTn>
                                        <p:tgtEl>
                                          <p:spTgt spid="8"/>
                                        </p:tgtEl>
                                      </p:cBhvr>
                                      <p:to x="100000" y="100000"/>
                                    </p:animScale>
                                    <p:animScale>
                                      <p:cBhvr>
                                        <p:cTn id="49" dur="39">
                                          <p:stCondLst>
                                            <p:cond delay="2463"/>
                                          </p:stCondLst>
                                        </p:cTn>
                                        <p:tgtEl>
                                          <p:spTgt spid="8"/>
                                        </p:tgtEl>
                                      </p:cBhvr>
                                      <p:to x="100000" y="90000"/>
                                    </p:animScale>
                                    <p:animScale>
                                      <p:cBhvr>
                                        <p:cTn id="50" dur="249" decel="50000">
                                          <p:stCondLst>
                                            <p:cond delay="2502"/>
                                          </p:stCondLst>
                                        </p:cTn>
                                        <p:tgtEl>
                                          <p:spTgt spid="8"/>
                                        </p:tgtEl>
                                      </p:cBhvr>
                                      <p:to x="100000" y="100000"/>
                                    </p:animScale>
                                    <p:animScale>
                                      <p:cBhvr>
                                        <p:cTn id="51" dur="39">
                                          <p:stCondLst>
                                            <p:cond delay="2712"/>
                                          </p:stCondLst>
                                        </p:cTn>
                                        <p:tgtEl>
                                          <p:spTgt spid="8"/>
                                        </p:tgtEl>
                                      </p:cBhvr>
                                      <p:to x="100000" y="95000"/>
                                    </p:animScale>
                                    <p:animScale>
                                      <p:cBhvr>
                                        <p:cTn id="52" dur="249" decel="50000">
                                          <p:stCondLst>
                                            <p:cond delay="2751"/>
                                          </p:stCondLst>
                                        </p:cTn>
                                        <p:tgtEl>
                                          <p:spTgt spid="8"/>
                                        </p:tgtEl>
                                      </p:cBhvr>
                                      <p:to x="100000" y="100000"/>
                                    </p:animScale>
                                  </p:childTnLst>
                                </p:cTn>
                              </p:par>
                              <p:par>
                                <p:cTn id="53" presetID="55"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3000" fill="hold"/>
                                        <p:tgtEl>
                                          <p:spTgt spid="6"/>
                                        </p:tgtEl>
                                        <p:attrNameLst>
                                          <p:attrName>ppt_w</p:attrName>
                                        </p:attrNameLst>
                                      </p:cBhvr>
                                      <p:tavLst>
                                        <p:tav tm="0">
                                          <p:val>
                                            <p:strVal val="#ppt_w*0.70"/>
                                          </p:val>
                                        </p:tav>
                                        <p:tav tm="100000">
                                          <p:val>
                                            <p:strVal val="#ppt_w"/>
                                          </p:val>
                                        </p:tav>
                                      </p:tavLst>
                                    </p:anim>
                                    <p:anim calcmode="lin" valueType="num">
                                      <p:cBhvr>
                                        <p:cTn id="56" dur="3000" fill="hold"/>
                                        <p:tgtEl>
                                          <p:spTgt spid="6"/>
                                        </p:tgtEl>
                                        <p:attrNameLst>
                                          <p:attrName>ppt_h</p:attrName>
                                        </p:attrNameLst>
                                      </p:cBhvr>
                                      <p:tavLst>
                                        <p:tav tm="0">
                                          <p:val>
                                            <p:strVal val="#ppt_h"/>
                                          </p:val>
                                        </p:tav>
                                        <p:tav tm="100000">
                                          <p:val>
                                            <p:strVal val="#ppt_h"/>
                                          </p:val>
                                        </p:tav>
                                      </p:tavLst>
                                    </p:anim>
                                    <p:animEffect transition="in" filter="fade">
                                      <p:cBhvr>
                                        <p:cTn id="57" dur="3000"/>
                                        <p:tgtEl>
                                          <p:spTgt spid="6"/>
                                        </p:tgtEl>
                                      </p:cBhvr>
                                    </p:animEffect>
                                  </p:childTnLst>
                                </p:cTn>
                              </p:par>
                              <p:par>
                                <p:cTn id="58" presetID="38" presetClass="entr" presetSubtype="0" accel="50000" fill="hold" grpId="0" nodeType="withEffect">
                                  <p:stCondLst>
                                    <p:cond delay="0"/>
                                  </p:stCondLst>
                                  <p:iterate type="lt">
                                    <p:tmPct val="50000"/>
                                  </p:iterate>
                                  <p:childTnLst>
                                    <p:set>
                                      <p:cBhvr>
                                        <p:cTn id="59" dur="1" fill="hold">
                                          <p:stCondLst>
                                            <p:cond delay="0"/>
                                          </p:stCondLst>
                                        </p:cTn>
                                        <p:tgtEl>
                                          <p:spTgt spid="9"/>
                                        </p:tgtEl>
                                        <p:attrNameLst>
                                          <p:attrName>style.visibility</p:attrName>
                                        </p:attrNameLst>
                                      </p:cBhvr>
                                      <p:to>
                                        <p:strVal val="visible"/>
                                      </p:to>
                                    </p:set>
                                    <p:set>
                                      <p:cBhvr>
                                        <p:cTn id="60" dur="228" fill="hold">
                                          <p:stCondLst>
                                            <p:cond delay="0"/>
                                          </p:stCondLst>
                                        </p:cTn>
                                        <p:tgtEl>
                                          <p:spTgt spid="9"/>
                                        </p:tgtEl>
                                        <p:attrNameLst>
                                          <p:attrName>style.rotation</p:attrName>
                                        </p:attrNameLst>
                                      </p:cBhvr>
                                      <p:to>
                                        <p:strVal val="-45.0"/>
                                      </p:to>
                                    </p:set>
                                    <p:anim calcmode="lin" valueType="num">
                                      <p:cBhvr>
                                        <p:cTn id="61" dur="228" fill="hold">
                                          <p:stCondLst>
                                            <p:cond delay="228"/>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62" dur="228"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63" dur="78" decel="50000" autoRev="1" fill="hold">
                                          <p:stCondLst>
                                            <p:cond delay="228"/>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64" dur="68" fill="hold">
                                          <p:stCondLst>
                                            <p:cond delay="432"/>
                                          </p:stCondLst>
                                        </p:cTn>
                                        <p:tgtEl>
                                          <p:spTgt spid="9"/>
                                        </p:tgtEl>
                                        <p:attrNameLst>
                                          <p:attrName>ppt_y</p:attrName>
                                        </p:attrNameLst>
                                      </p:cBhvr>
                                      <p:tavLst>
                                        <p:tav tm="0">
                                          <p:val>
                                            <p:strVal val="#ppt_y-(0.354*#ppt_w-0.172*#ppt_h)"/>
                                          </p:val>
                                        </p:tav>
                                        <p:tav tm="100000">
                                          <p:val>
                                            <p:strVal val="#ppt_y"/>
                                          </p:val>
                                        </p:tav>
                                      </p:tavLst>
                                    </p:anim>
                                  </p:childTnLst>
                                </p:cTn>
                              </p:par>
                              <p:par>
                                <p:cTn id="65" presetID="49" presetClass="entr" presetSubtype="0" decel="100000"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3000" fill="hold"/>
                                        <p:tgtEl>
                                          <p:spTgt spid="10"/>
                                        </p:tgtEl>
                                        <p:attrNameLst>
                                          <p:attrName>ppt_w</p:attrName>
                                        </p:attrNameLst>
                                      </p:cBhvr>
                                      <p:tavLst>
                                        <p:tav tm="0">
                                          <p:val>
                                            <p:fltVal val="0"/>
                                          </p:val>
                                        </p:tav>
                                        <p:tav tm="100000">
                                          <p:val>
                                            <p:strVal val="#ppt_w"/>
                                          </p:val>
                                        </p:tav>
                                      </p:tavLst>
                                    </p:anim>
                                    <p:anim calcmode="lin" valueType="num">
                                      <p:cBhvr>
                                        <p:cTn id="68" dur="3000" fill="hold"/>
                                        <p:tgtEl>
                                          <p:spTgt spid="10"/>
                                        </p:tgtEl>
                                        <p:attrNameLst>
                                          <p:attrName>ppt_h</p:attrName>
                                        </p:attrNameLst>
                                      </p:cBhvr>
                                      <p:tavLst>
                                        <p:tav tm="0">
                                          <p:val>
                                            <p:fltVal val="0"/>
                                          </p:val>
                                        </p:tav>
                                        <p:tav tm="100000">
                                          <p:val>
                                            <p:strVal val="#ppt_h"/>
                                          </p:val>
                                        </p:tav>
                                      </p:tavLst>
                                    </p:anim>
                                    <p:anim calcmode="lin" valueType="num">
                                      <p:cBhvr>
                                        <p:cTn id="69" dur="3000" fill="hold"/>
                                        <p:tgtEl>
                                          <p:spTgt spid="10"/>
                                        </p:tgtEl>
                                        <p:attrNameLst>
                                          <p:attrName>style.rotation</p:attrName>
                                        </p:attrNameLst>
                                      </p:cBhvr>
                                      <p:tavLst>
                                        <p:tav tm="0">
                                          <p:val>
                                            <p:fltVal val="360"/>
                                          </p:val>
                                        </p:tav>
                                        <p:tav tm="100000">
                                          <p:val>
                                            <p:fltVal val="0"/>
                                          </p:val>
                                        </p:tav>
                                      </p:tavLst>
                                    </p:anim>
                                    <p:animEffect transition="in" filter="fade">
                                      <p:cBhvr>
                                        <p:cTn id="70" dur="3000"/>
                                        <p:tgtEl>
                                          <p:spTgt spid="10"/>
                                        </p:tgtEl>
                                      </p:cBhvr>
                                    </p:animEffect>
                                  </p:childTnLst>
                                </p:cTn>
                              </p:par>
                              <p:par>
                                <p:cTn id="71" presetID="7" presetClass="entr" presetSubtype="4" fill="hold" grpId="0" nodeType="with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2000" fill="hold"/>
                                        <p:tgtEl>
                                          <p:spTgt spid="11"/>
                                        </p:tgtEl>
                                        <p:attrNameLst>
                                          <p:attrName>ppt_x</p:attrName>
                                        </p:attrNameLst>
                                      </p:cBhvr>
                                      <p:tavLst>
                                        <p:tav tm="0">
                                          <p:val>
                                            <p:strVal val="#ppt_x"/>
                                          </p:val>
                                        </p:tav>
                                        <p:tav tm="100000">
                                          <p:val>
                                            <p:strVal val="#ppt_x"/>
                                          </p:val>
                                        </p:tav>
                                      </p:tavLst>
                                    </p:anim>
                                    <p:anim calcmode="lin" valueType="num">
                                      <p:cBhvr additive="base">
                                        <p:cTn id="74" dur="2000" fill="hold"/>
                                        <p:tgtEl>
                                          <p:spTgt spid="11"/>
                                        </p:tgtEl>
                                        <p:attrNameLst>
                                          <p:attrName>ppt_y</p:attrName>
                                        </p:attrNameLst>
                                      </p:cBhvr>
                                      <p:tavLst>
                                        <p:tav tm="0">
                                          <p:val>
                                            <p:strVal val="1+#ppt_h/2"/>
                                          </p:val>
                                        </p:tav>
                                        <p:tav tm="100000">
                                          <p:val>
                                            <p:strVal val="#ppt_y"/>
                                          </p:val>
                                        </p:tav>
                                      </p:tavLst>
                                    </p:anim>
                                  </p:childTnLst>
                                </p:cTn>
                              </p:par>
                              <p:par>
                                <p:cTn id="75" presetID="30" presetClass="entr" presetSubtype="0" fill="hold" nodeType="withEffect">
                                  <p:stCondLst>
                                    <p:cond delay="0"/>
                                  </p:stCondLst>
                                  <p:childTnLst>
                                    <p:set>
                                      <p:cBhvr>
                                        <p:cTn id="76" dur="1" fill="hold">
                                          <p:stCondLst>
                                            <p:cond delay="0"/>
                                          </p:stCondLst>
                                        </p:cTn>
                                        <p:tgtEl>
                                          <p:spTgt spid="1026"/>
                                        </p:tgtEl>
                                        <p:attrNameLst>
                                          <p:attrName>style.visibility</p:attrName>
                                        </p:attrNameLst>
                                      </p:cBhvr>
                                      <p:to>
                                        <p:strVal val="visible"/>
                                      </p:to>
                                    </p:set>
                                    <p:animEffect transition="in" filter="fade">
                                      <p:cBhvr>
                                        <p:cTn id="77" dur="1600" decel="100000"/>
                                        <p:tgtEl>
                                          <p:spTgt spid="1026"/>
                                        </p:tgtEl>
                                      </p:cBhvr>
                                    </p:animEffect>
                                    <p:anim calcmode="lin" valueType="num">
                                      <p:cBhvr>
                                        <p:cTn id="78" dur="1600" decel="100000" fill="hold"/>
                                        <p:tgtEl>
                                          <p:spTgt spid="1026"/>
                                        </p:tgtEl>
                                        <p:attrNameLst>
                                          <p:attrName>style.rotation</p:attrName>
                                        </p:attrNameLst>
                                      </p:cBhvr>
                                      <p:tavLst>
                                        <p:tav tm="0">
                                          <p:val>
                                            <p:fltVal val="-90"/>
                                          </p:val>
                                        </p:tav>
                                        <p:tav tm="100000">
                                          <p:val>
                                            <p:fltVal val="0"/>
                                          </p:val>
                                        </p:tav>
                                      </p:tavLst>
                                    </p:anim>
                                    <p:anim calcmode="lin" valueType="num">
                                      <p:cBhvr>
                                        <p:cTn id="79" dur="1600" decel="100000" fill="hold"/>
                                        <p:tgtEl>
                                          <p:spTgt spid="1026"/>
                                        </p:tgtEl>
                                        <p:attrNameLst>
                                          <p:attrName>ppt_x</p:attrName>
                                        </p:attrNameLst>
                                      </p:cBhvr>
                                      <p:tavLst>
                                        <p:tav tm="0">
                                          <p:val>
                                            <p:strVal val="#ppt_x+0.4"/>
                                          </p:val>
                                        </p:tav>
                                        <p:tav tm="100000">
                                          <p:val>
                                            <p:strVal val="#ppt_x-0.05"/>
                                          </p:val>
                                        </p:tav>
                                      </p:tavLst>
                                    </p:anim>
                                    <p:anim calcmode="lin" valueType="num">
                                      <p:cBhvr>
                                        <p:cTn id="80" dur="1600" decel="100000" fill="hold"/>
                                        <p:tgtEl>
                                          <p:spTgt spid="1026"/>
                                        </p:tgtEl>
                                        <p:attrNameLst>
                                          <p:attrName>ppt_y</p:attrName>
                                        </p:attrNameLst>
                                      </p:cBhvr>
                                      <p:tavLst>
                                        <p:tav tm="0">
                                          <p:val>
                                            <p:strVal val="#ppt_y-0.4"/>
                                          </p:val>
                                        </p:tav>
                                        <p:tav tm="100000">
                                          <p:val>
                                            <p:strVal val="#ppt_y+0.1"/>
                                          </p:val>
                                        </p:tav>
                                      </p:tavLst>
                                    </p:anim>
                                    <p:anim calcmode="lin" valueType="num">
                                      <p:cBhvr>
                                        <p:cTn id="81" dur="400" accel="100000" fill="hold">
                                          <p:stCondLst>
                                            <p:cond delay="1600"/>
                                          </p:stCondLst>
                                        </p:cTn>
                                        <p:tgtEl>
                                          <p:spTgt spid="1026"/>
                                        </p:tgtEl>
                                        <p:attrNameLst>
                                          <p:attrName>ppt_x</p:attrName>
                                        </p:attrNameLst>
                                      </p:cBhvr>
                                      <p:tavLst>
                                        <p:tav tm="0">
                                          <p:val>
                                            <p:strVal val="#ppt_x-0.05"/>
                                          </p:val>
                                        </p:tav>
                                        <p:tav tm="100000">
                                          <p:val>
                                            <p:strVal val="#ppt_x"/>
                                          </p:val>
                                        </p:tav>
                                      </p:tavLst>
                                    </p:anim>
                                    <p:anim calcmode="lin" valueType="num">
                                      <p:cBhvr>
                                        <p:cTn id="82" dur="400" accel="100000" fill="hold">
                                          <p:stCondLst>
                                            <p:cond delay="1600"/>
                                          </p:stCondLst>
                                        </p:cTn>
                                        <p:tgtEl>
                                          <p:spTgt spid="10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57158" y="1428736"/>
            <a:ext cx="8501122" cy="1569660"/>
          </a:xfrm>
          <a:prstGeom prst="rect">
            <a:avLst/>
          </a:prstGeom>
          <a:noFill/>
        </p:spPr>
        <p:txBody>
          <a:bodyPr wrap="square" rtlCol="0">
            <a:spAutoFit/>
          </a:bodyPr>
          <a:lstStyle/>
          <a:p>
            <a:pPr algn="just"/>
            <a:r>
              <a:rPr lang="it-IT" sz="1600" dirty="0" smtClean="0">
                <a:latin typeface="Times New Roman" pitchFamily="18" charset="0"/>
                <a:cs typeface="Times New Roman" pitchFamily="18" charset="0"/>
              </a:rPr>
              <a:t>L’epifisi (o ghiandola pineale) è una ghiandola ancora misteriosa perché non si sa con certezza quale sia la sua funzione. Possiamo dire che produce melatonina, un ormone che regola i periodi di attività giornalieri o stagionali in base alla luce proveniente dall’ambiente. Prendiamo come esempio la riproduzione dei mammiferi: nelle specie che si riproducono in primavera la riproduzione è stimolata dagli alti livelli di melatonina, in quelle che si riproducono in autunno è stimolata dai bassi livelli di quest’ultima. Ciò dimostra che si sa ancora poco su questa ghiandola.</a:t>
            </a:r>
          </a:p>
        </p:txBody>
      </p:sp>
      <p:pic>
        <p:nvPicPr>
          <p:cNvPr id="20484" name="Picture 4" descr="File:Illu pituitary pineal glands.jpg">
            <a:hlinkClick r:id="rId3"/>
          </p:cNvPr>
          <p:cNvPicPr>
            <a:picLocks noChangeAspect="1" noChangeArrowheads="1"/>
          </p:cNvPicPr>
          <p:nvPr/>
        </p:nvPicPr>
        <p:blipFill>
          <a:blip r:embed="rId4" cstate="print"/>
          <a:srcRect/>
          <a:stretch>
            <a:fillRect/>
          </a:stretch>
        </p:blipFill>
        <p:spPr bwMode="auto">
          <a:xfrm>
            <a:off x="2428860" y="3357562"/>
            <a:ext cx="4413158" cy="2857520"/>
          </a:xfrm>
          <a:prstGeom prst="rect">
            <a:avLst/>
          </a:prstGeom>
          <a:noFill/>
          <a:ln>
            <a:solidFill>
              <a:schemeClr val="tx1"/>
            </a:solidFill>
          </a:ln>
        </p:spPr>
      </p:pic>
      <p:sp>
        <p:nvSpPr>
          <p:cNvPr id="7" name="CasellaDiTesto 6"/>
          <p:cNvSpPr txBox="1"/>
          <p:nvPr/>
        </p:nvSpPr>
        <p:spPr>
          <a:xfrm>
            <a:off x="1214414" y="428604"/>
            <a:ext cx="6572296" cy="369332"/>
          </a:xfrm>
          <a:prstGeom prst="rect">
            <a:avLst/>
          </a:prstGeom>
          <a:noFill/>
        </p:spPr>
        <p:txBody>
          <a:bodyPr wrap="square" rtlCol="0">
            <a:spAutoFit/>
          </a:bodyPr>
          <a:lstStyle/>
          <a:p>
            <a:pPr algn="ctr"/>
            <a:r>
              <a:rPr lang="it-IT" dirty="0" smtClean="0">
                <a:solidFill>
                  <a:srgbClr val="008000"/>
                </a:solidFill>
                <a:latin typeface="Times New Roman" pitchFamily="18" charset="0"/>
                <a:cs typeface="Times New Roman" pitchFamily="18" charset="0"/>
              </a:rPr>
              <a:t>DUE GHIANDOLE PARTICOLARI: EPIFISI E TIMO</a:t>
            </a:r>
            <a:endParaRPr lang="it-IT" dirty="0">
              <a:solidFill>
                <a:srgbClr val="008000"/>
              </a:solidFill>
              <a:latin typeface="Times New Roman" pitchFamily="18" charset="0"/>
              <a:cs typeface="Times New Roman" pitchFamily="18" charset="0"/>
            </a:endParaRPr>
          </a:p>
        </p:txBody>
      </p:sp>
      <p:sp>
        <p:nvSpPr>
          <p:cNvPr id="8" name="CasellaDiTesto 7"/>
          <p:cNvSpPr txBox="1"/>
          <p:nvPr/>
        </p:nvSpPr>
        <p:spPr>
          <a:xfrm>
            <a:off x="2143108" y="1000108"/>
            <a:ext cx="4857784" cy="369332"/>
          </a:xfrm>
          <a:prstGeom prst="rect">
            <a:avLst/>
          </a:prstGeom>
          <a:noFill/>
        </p:spPr>
        <p:txBody>
          <a:bodyPr wrap="square" rtlCol="0">
            <a:spAutoFit/>
          </a:bodyPr>
          <a:lstStyle/>
          <a:p>
            <a:pPr algn="ctr"/>
            <a:r>
              <a:rPr lang="it-IT" dirty="0" smtClean="0">
                <a:solidFill>
                  <a:schemeClr val="accent2">
                    <a:lumMod val="75000"/>
                  </a:schemeClr>
                </a:solidFill>
                <a:latin typeface="Times New Roman" pitchFamily="18" charset="0"/>
                <a:cs typeface="Times New Roman" pitchFamily="18" charset="0"/>
              </a:rPr>
              <a:t>L’EPIFISI</a:t>
            </a:r>
            <a:endParaRPr lang="it-IT" dirty="0">
              <a:solidFill>
                <a:schemeClr val="accent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ppt_x"/>
                                          </p:val>
                                        </p:tav>
                                        <p:tav tm="100000">
                                          <p:val>
                                            <p:strVal val="#ppt_x"/>
                                          </p:val>
                                        </p:tav>
                                      </p:tavLst>
                                    </p:anim>
                                    <p:anim calcmode="lin" valueType="num">
                                      <p:cBhvr additive="base">
                                        <p:cTn id="8" dur="50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0" fill="hold"/>
                                        <p:tgtEl>
                                          <p:spTgt spid="8"/>
                                        </p:tgtEl>
                                        <p:attrNameLst>
                                          <p:attrName>ppt_x</p:attrName>
                                        </p:attrNameLst>
                                      </p:cBhvr>
                                      <p:tavLst>
                                        <p:tav tm="0">
                                          <p:val>
                                            <p:strVal val="0-#ppt_w/2"/>
                                          </p:val>
                                        </p:tav>
                                        <p:tav tm="100000">
                                          <p:val>
                                            <p:strVal val="#ppt_x"/>
                                          </p:val>
                                        </p:tav>
                                      </p:tavLst>
                                    </p:anim>
                                    <p:anim calcmode="lin" valueType="num">
                                      <p:cBhvr additive="base">
                                        <p:cTn id="13" dur="50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2"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0" fill="hold"/>
                                        <p:tgtEl>
                                          <p:spTgt spid="4"/>
                                        </p:tgtEl>
                                        <p:attrNameLst>
                                          <p:attrName>ppt_x</p:attrName>
                                        </p:attrNameLst>
                                      </p:cBhvr>
                                      <p:tavLst>
                                        <p:tav tm="0">
                                          <p:val>
                                            <p:strVal val="1+#ppt_w/2"/>
                                          </p:val>
                                        </p:tav>
                                        <p:tav tm="100000">
                                          <p:val>
                                            <p:strVal val="#ppt_x"/>
                                          </p:val>
                                        </p:tav>
                                      </p:tavLst>
                                    </p:anim>
                                    <p:anim calcmode="lin" valueType="num">
                                      <p:cBhvr additive="base">
                                        <p:cTn id="18" dur="50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5000"/>
                            </p:stCondLst>
                            <p:childTnLst>
                              <p:par>
                                <p:cTn id="20" presetID="3" presetClass="entr" presetSubtype="5" fill="hold" nodeType="afterEffect">
                                  <p:stCondLst>
                                    <p:cond delay="0"/>
                                  </p:stCondLst>
                                  <p:childTnLst>
                                    <p:set>
                                      <p:cBhvr>
                                        <p:cTn id="21" dur="1" fill="hold">
                                          <p:stCondLst>
                                            <p:cond delay="0"/>
                                          </p:stCondLst>
                                        </p:cTn>
                                        <p:tgtEl>
                                          <p:spTgt spid="20484"/>
                                        </p:tgtEl>
                                        <p:attrNameLst>
                                          <p:attrName>style.visibility</p:attrName>
                                        </p:attrNameLst>
                                      </p:cBhvr>
                                      <p:to>
                                        <p:strVal val="visible"/>
                                      </p:to>
                                    </p:set>
                                    <p:animEffect transition="in" filter="blinds(vertical)">
                                      <p:cBhvr>
                                        <p:cTn id="22" dur="20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820</TotalTime>
  <Words>2414</Words>
  <Application>Microsoft Office PowerPoint</Application>
  <PresentationFormat>Presentazione su schermo (4:3)</PresentationFormat>
  <Paragraphs>155</Paragraphs>
  <Slides>27</Slides>
  <Notes>27</Notes>
  <HiddenSlides>0</HiddenSlides>
  <MMClips>0</MMClips>
  <ScaleCrop>false</ScaleCrop>
  <HeadingPairs>
    <vt:vector size="4" baseType="variant">
      <vt:variant>
        <vt:lpstr>Tema</vt:lpstr>
      </vt:variant>
      <vt:variant>
        <vt:i4>1</vt:i4>
      </vt:variant>
      <vt:variant>
        <vt:lpstr>Titoli diapositive</vt:lpstr>
      </vt:variant>
      <vt:variant>
        <vt:i4>27</vt:i4>
      </vt:variant>
    </vt:vector>
  </HeadingPairs>
  <TitlesOfParts>
    <vt:vector size="28"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Governatore Luca</dc:creator>
  <cp:lastModifiedBy>Enrico</cp:lastModifiedBy>
  <cp:revision>138</cp:revision>
  <dcterms:created xsi:type="dcterms:W3CDTF">2010-04-10T17:18:34Z</dcterms:created>
  <dcterms:modified xsi:type="dcterms:W3CDTF">2013-08-15T12:52:23Z</dcterms:modified>
</cp:coreProperties>
</file>