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5"/>
  </p:notesMasterIdLst>
  <p:handoutMasterIdLst>
    <p:handoutMasterId r:id="rId16"/>
  </p:handoutMasterIdLst>
  <p:sldIdLst>
    <p:sldId id="264" r:id="rId2"/>
    <p:sldId id="256" r:id="rId3"/>
    <p:sldId id="265" r:id="rId4"/>
    <p:sldId id="257" r:id="rId5"/>
    <p:sldId id="258" r:id="rId6"/>
    <p:sldId id="259" r:id="rId7"/>
    <p:sldId id="262" r:id="rId8"/>
    <p:sldId id="263" r:id="rId9"/>
    <p:sldId id="260" r:id="rId10"/>
    <p:sldId id="261" r:id="rId11"/>
    <p:sldId id="266" r:id="rId12"/>
    <p:sldId id="267" r:id="rId13"/>
    <p:sldId id="268" r:id="rId14"/>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6600"/>
    <a:srgbClr val="0000FF"/>
    <a:srgbClr val="F7F72D"/>
    <a:srgbClr val="D6C700"/>
    <a:srgbClr val="FFFEF1"/>
    <a:srgbClr val="F8F8F8"/>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4" autoAdjust="0"/>
  </p:normalViewPr>
  <p:slideViewPr>
    <p:cSldViewPr>
      <p:cViewPr varScale="1">
        <p:scale>
          <a:sx n="70" d="100"/>
          <a:sy n="70"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it-IT"/>
          </a:p>
        </p:txBody>
      </p:sp>
      <p:sp>
        <p:nvSpPr>
          <p:cNvPr id="1116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it-IT"/>
          </a:p>
        </p:txBody>
      </p:sp>
      <p:sp>
        <p:nvSpPr>
          <p:cNvPr id="1116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t-IT"/>
          </a:p>
        </p:txBody>
      </p:sp>
      <p:sp>
        <p:nvSpPr>
          <p:cNvPr id="1116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6AD4671-E319-4F54-9EF8-C0A3D7996361}"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C0BFF6F-0EF8-4A3C-B834-1A80FDA9F14D}" type="datetimeFigureOut">
              <a:rPr lang="it-IT"/>
              <a:pPr>
                <a:defRPr/>
              </a:pPr>
              <a:t>22/08/2013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0342773-F2F9-43E4-99F1-32D2E2032A76}"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3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5CB44A-B36A-4325-A600-F8EB63BA5D03}" type="slidenum">
              <a:rPr lang="it-IT"/>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56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2841DF-5BCB-4C36-8561-A691978003EE}" type="slidenum">
              <a:rPr lang="it-IT"/>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66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2918A-E352-478A-8D4C-FC5B75694594}" type="slidenum">
              <a:rPr lang="it-IT"/>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76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15E4C2-EDD2-41B7-9311-D2E1EB281254}" type="slidenum">
              <a:rPr lang="it-IT"/>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86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F4C770-EFC3-44BB-9D43-86262636FB3F}" type="slidenum">
              <a:rPr lang="it-IT"/>
              <a:pPr/>
              <a:t>13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41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41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56FBC5-8F6F-416A-84D4-0C4E4B0892AA}" type="slidenum">
              <a:rPr lang="it-IT"/>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43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84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B52854-9AE2-4647-9E92-E1A73BC003CE}" type="slidenum">
              <a:rPr lang="it-IT"/>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94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0ECEFD-9FAE-451A-977F-114DECA6B2FB}" type="slidenum">
              <a:rPr lang="it-IT"/>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04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B24CBE-CE79-43D0-9C64-AF1B72D0B2E3}" type="slidenum">
              <a:rPr lang="it-IT"/>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15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C14AD-59FA-42F4-A152-579F32767EC3}" type="slidenum">
              <a:rPr lang="it-IT"/>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EE2C10-15F2-4CAD-A5D7-8F0223E2465F}" type="slidenum">
              <a:rPr lang="it-IT"/>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35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9E84DC-A02B-4BE3-80EA-62589DA2D53C}" type="slidenum">
              <a:rPr lang="it-IT"/>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45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81F9B5-8A47-4F09-BF7A-3A219C03DC46}" type="slidenum">
              <a:rPr lang="it-IT"/>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E30FBB5-5509-4CE8-97AD-775B6826715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D30B7D9-C82C-4744-AE31-325258ECA5AC}"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8DBAC7D-76BC-4DCF-BC4A-E0423F9C27CE}"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00E842B-8FC3-4264-B3AA-8B949E52196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088EBC3-5283-444B-A4FC-9D5D35B51F3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4B2CA0C-AEA8-469C-A0BF-0E1587A3CDB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7B061C61-2242-426A-8667-7A65BE3ACE3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2D4B3787-FF60-4669-8E1E-829359162B69}"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CA42B025-705B-47C5-B855-81DDD7DFB59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3190463-48DB-4848-8F3F-65F93B5D0A6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DD7EC28-27AF-4B62-AC7F-83B2953626C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it-IT"/>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it-IT"/>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F4215DF-D625-4653-8784-5E22373C7B4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684213" y="549275"/>
            <a:ext cx="8064500" cy="701675"/>
          </a:xfrm>
          <a:prstGeom prst="rect">
            <a:avLst/>
          </a:prstGeom>
          <a:noFill/>
          <a:ln w="9525">
            <a:noFill/>
            <a:miter lim="800000"/>
            <a:headEnd/>
            <a:tailEnd/>
          </a:ln>
        </p:spPr>
        <p:txBody>
          <a:bodyPr>
            <a:spAutoFit/>
          </a:bodyPr>
          <a:lstStyle/>
          <a:p>
            <a:pPr algn="ctr">
              <a:spcBef>
                <a:spcPct val="50000"/>
              </a:spcBef>
            </a:pPr>
            <a:r>
              <a:rPr lang="it-IT" sz="4000">
                <a:solidFill>
                  <a:srgbClr val="FF0000"/>
                </a:solidFill>
                <a:latin typeface="Times New Roman" pitchFamily="18" charset="0"/>
              </a:rPr>
              <a:t>IL BIG BANG</a:t>
            </a:r>
          </a:p>
        </p:txBody>
      </p:sp>
      <p:sp>
        <p:nvSpPr>
          <p:cNvPr id="104456" name="Text Box 8"/>
          <p:cNvSpPr txBox="1">
            <a:spLocks noChangeArrowheads="1"/>
          </p:cNvSpPr>
          <p:nvPr/>
        </p:nvSpPr>
        <p:spPr bwMode="auto">
          <a:xfrm>
            <a:off x="611188" y="1484313"/>
            <a:ext cx="7993062" cy="641350"/>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Prima di parlare delle teorie sul Big Bang, è preferibile fare una fondamentale distinzione tra teorie scientifiche e teorie religiose:</a:t>
            </a:r>
          </a:p>
        </p:txBody>
      </p:sp>
      <p:sp>
        <p:nvSpPr>
          <p:cNvPr id="104457" name="Rectangle 9"/>
          <p:cNvSpPr>
            <a:spLocks noChangeArrowheads="1"/>
          </p:cNvSpPr>
          <p:nvPr/>
        </p:nvSpPr>
        <p:spPr bwMode="auto">
          <a:xfrm>
            <a:off x="611188" y="2420938"/>
            <a:ext cx="7848600" cy="915987"/>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TEORIE SCIENTIFICHE: le teorie scientifiche illustrano, tranne alcune, semplicemente le modalità di sviluppo dell’universo dopo il Big Bang, senza però spiegare realmente cosa ci fosse prima e perché sia avvenuto lo stesso.</a:t>
            </a:r>
          </a:p>
        </p:txBody>
      </p:sp>
      <p:sp>
        <p:nvSpPr>
          <p:cNvPr id="104458" name="Text Box 10"/>
          <p:cNvSpPr txBox="1">
            <a:spLocks noChangeArrowheads="1"/>
          </p:cNvSpPr>
          <p:nvPr/>
        </p:nvSpPr>
        <p:spPr bwMode="auto">
          <a:xfrm>
            <a:off x="611188" y="3644900"/>
            <a:ext cx="8064500" cy="915988"/>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TEORIE RELIGIOSE: le teorie religiose si occupano, al contrario di quelle scientifiche, non tanto dello sviluppo dell’universo dopo il Big Bang, ma più del perché dell’avvenimento.</a:t>
            </a:r>
          </a:p>
        </p:txBody>
      </p:sp>
      <p:sp>
        <p:nvSpPr>
          <p:cNvPr id="2054" name="AutoShape 11">
            <a:hlinkClick r:id="" action="ppaction://hlinkshowjump?jump=nextslide" highlightClick="1"/>
          </p:cNvPr>
          <p:cNvSpPr>
            <a:spLocks noChangeArrowheads="1"/>
          </p:cNvSpPr>
          <p:nvPr/>
        </p:nvSpPr>
        <p:spPr bwMode="auto">
          <a:xfrm>
            <a:off x="0" y="6165850"/>
            <a:ext cx="755650"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2055" name="AutoShape 12">
            <a:hlinkClick r:id="" action="ppaction://hlinkshowjump?jump=endshow" highlightClick="1"/>
          </p:cNvPr>
          <p:cNvSpPr>
            <a:spLocks noChangeArrowheads="1"/>
          </p:cNvSpPr>
          <p:nvPr/>
        </p:nvSpPr>
        <p:spPr bwMode="auto">
          <a:xfrm>
            <a:off x="755650"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p:cTn id="7" dur="500" fill="hold"/>
                                        <p:tgtEl>
                                          <p:spTgt spid="10445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445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445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445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04456"/>
                                        </p:tgtEl>
                                        <p:attrNameLst>
                                          <p:attrName>style.visibility</p:attrName>
                                        </p:attrNameLst>
                                      </p:cBhvr>
                                      <p:to>
                                        <p:strVal val="visible"/>
                                      </p:to>
                                    </p:set>
                                    <p:anim by="(-#ppt_w*2)" calcmode="lin" valueType="num">
                                      <p:cBhvr rctx="PPT">
                                        <p:cTn id="15" dur="500" autoRev="1" fill="hold">
                                          <p:stCondLst>
                                            <p:cond delay="0"/>
                                          </p:stCondLst>
                                        </p:cTn>
                                        <p:tgtEl>
                                          <p:spTgt spid="104456"/>
                                        </p:tgtEl>
                                        <p:attrNameLst>
                                          <p:attrName>ppt_w</p:attrName>
                                        </p:attrNameLst>
                                      </p:cBhvr>
                                    </p:anim>
                                    <p:anim by="(#ppt_w*0.50)" calcmode="lin" valueType="num">
                                      <p:cBhvr>
                                        <p:cTn id="16" dur="500" decel="50000" autoRev="1" fill="hold">
                                          <p:stCondLst>
                                            <p:cond delay="0"/>
                                          </p:stCondLst>
                                        </p:cTn>
                                        <p:tgtEl>
                                          <p:spTgt spid="104456"/>
                                        </p:tgtEl>
                                        <p:attrNameLst>
                                          <p:attrName>ppt_x</p:attrName>
                                        </p:attrNameLst>
                                      </p:cBhvr>
                                    </p:anim>
                                    <p:anim from="(-#ppt_h/2)" to="(#ppt_y)" calcmode="lin" valueType="num">
                                      <p:cBhvr>
                                        <p:cTn id="17" dur="1000" fill="hold">
                                          <p:stCondLst>
                                            <p:cond delay="0"/>
                                          </p:stCondLst>
                                        </p:cTn>
                                        <p:tgtEl>
                                          <p:spTgt spid="104456"/>
                                        </p:tgtEl>
                                        <p:attrNameLst>
                                          <p:attrName>ppt_y</p:attrName>
                                        </p:attrNameLst>
                                      </p:cBhvr>
                                    </p:anim>
                                    <p:animRot by="21600000">
                                      <p:cBhvr>
                                        <p:cTn id="18" dur="1000" fill="hold">
                                          <p:stCondLst>
                                            <p:cond delay="0"/>
                                          </p:stCondLst>
                                        </p:cTn>
                                        <p:tgtEl>
                                          <p:spTgt spid="10445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4457"/>
                                        </p:tgtEl>
                                        <p:attrNameLst>
                                          <p:attrName>style.visibility</p:attrName>
                                        </p:attrNameLst>
                                      </p:cBhvr>
                                      <p:to>
                                        <p:strVal val="visible"/>
                                      </p:to>
                                    </p:set>
                                    <p:animEffect transition="in" filter="strips(downLeft)">
                                      <p:cBhvr>
                                        <p:cTn id="23" dur="500"/>
                                        <p:tgtEl>
                                          <p:spTgt spid="10445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4458"/>
                                        </p:tgtEl>
                                        <p:attrNameLst>
                                          <p:attrName>style.visibility</p:attrName>
                                        </p:attrNameLst>
                                      </p:cBhvr>
                                      <p:to>
                                        <p:strVal val="visible"/>
                                      </p:to>
                                    </p:set>
                                    <p:anim calcmode="lin" valueType="num">
                                      <p:cBhvr>
                                        <p:cTn id="28" dur="500" fill="hold"/>
                                        <p:tgtEl>
                                          <p:spTgt spid="104458"/>
                                        </p:tgtEl>
                                        <p:attrNameLst>
                                          <p:attrName>ppt_w</p:attrName>
                                        </p:attrNameLst>
                                      </p:cBhvr>
                                      <p:tavLst>
                                        <p:tav tm="0">
                                          <p:val>
                                            <p:fltVal val="0"/>
                                          </p:val>
                                        </p:tav>
                                        <p:tav tm="100000">
                                          <p:val>
                                            <p:strVal val="#ppt_w"/>
                                          </p:val>
                                        </p:tav>
                                      </p:tavLst>
                                    </p:anim>
                                    <p:anim calcmode="lin" valueType="num">
                                      <p:cBhvr>
                                        <p:cTn id="29" dur="500" fill="hold"/>
                                        <p:tgtEl>
                                          <p:spTgt spid="104458"/>
                                        </p:tgtEl>
                                        <p:attrNameLst>
                                          <p:attrName>ppt_h</p:attrName>
                                        </p:attrNameLst>
                                      </p:cBhvr>
                                      <p:tavLst>
                                        <p:tav tm="0">
                                          <p:val>
                                            <p:fltVal val="0"/>
                                          </p:val>
                                        </p:tav>
                                        <p:tav tm="100000">
                                          <p:val>
                                            <p:strVal val="#ppt_h"/>
                                          </p:val>
                                        </p:tav>
                                      </p:tavLst>
                                    </p:anim>
                                    <p:animEffect transition="in" filter="fade">
                                      <p:cBhvr>
                                        <p:cTn id="30" dur="500"/>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6" grpId="0"/>
      <p:bldP spid="104457" grpId="0"/>
      <p:bldP spid="1044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ChangeArrowheads="1"/>
          </p:cNvSpPr>
          <p:nvPr/>
        </p:nvSpPr>
        <p:spPr bwMode="auto">
          <a:xfrm>
            <a:off x="1763713" y="333375"/>
            <a:ext cx="5445125" cy="519113"/>
          </a:xfrm>
          <a:prstGeom prst="rect">
            <a:avLst/>
          </a:prstGeom>
          <a:noFill/>
          <a:ln w="9525">
            <a:noFill/>
            <a:miter lim="800000"/>
            <a:headEnd/>
            <a:tailEnd/>
          </a:ln>
        </p:spPr>
        <p:txBody>
          <a:bodyPr wrap="none">
            <a:spAutoFit/>
          </a:bodyPr>
          <a:lstStyle/>
          <a:p>
            <a:r>
              <a:rPr lang="it-IT" sz="2800">
                <a:solidFill>
                  <a:srgbClr val="FF6600"/>
                </a:solidFill>
                <a:latin typeface="Times New Roman" pitchFamily="18" charset="0"/>
              </a:rPr>
              <a:t>III TEORIA RELIGIOSA-CRITICA</a:t>
            </a:r>
          </a:p>
        </p:txBody>
      </p:sp>
      <p:sp>
        <p:nvSpPr>
          <p:cNvPr id="92165" name="Text Box 5"/>
          <p:cNvSpPr txBox="1">
            <a:spLocks noChangeArrowheads="1"/>
          </p:cNvSpPr>
          <p:nvPr/>
        </p:nvSpPr>
        <p:spPr bwMode="auto">
          <a:xfrm>
            <a:off x="611188" y="1125538"/>
            <a:ext cx="3168650" cy="3937000"/>
          </a:xfrm>
          <a:prstGeom prst="rect">
            <a:avLst/>
          </a:prstGeom>
          <a:noFill/>
          <a:ln w="9525">
            <a:noFill/>
            <a:miter lim="800000"/>
            <a:headEnd/>
            <a:tailEnd/>
          </a:ln>
        </p:spPr>
        <p:txBody>
          <a:bodyPr>
            <a:spAutoFit/>
          </a:bodyPr>
          <a:lstStyle/>
          <a:p>
            <a:r>
              <a:rPr lang="it-IT">
                <a:solidFill>
                  <a:schemeClr val="bg1"/>
                </a:solidFill>
                <a:latin typeface="Times New Roman" pitchFamily="18" charset="0"/>
              </a:rPr>
              <a:t>La religione ci dice che Dio ha creato l´universo, punto e basta. Ma non riesce a giustificare il fatto che permetta le nefandezze e le ingiustizie che opprimono il genere umano, fatto a sua immagine e somiglianza. A meno che Dio non abbia creato l´universo e poi se ne sia disinteressato.</a:t>
            </a:r>
          </a:p>
          <a:p>
            <a:r>
              <a:rPr lang="it-IT">
                <a:solidFill>
                  <a:schemeClr val="bg1"/>
                </a:solidFill>
                <a:latin typeface="Times New Roman" pitchFamily="18" charset="0"/>
              </a:rPr>
              <a:t>L´universo non imploderà su se stesso, ma semplicemente si disperderà in un universo più grande.</a:t>
            </a:r>
          </a:p>
        </p:txBody>
      </p:sp>
      <p:sp>
        <p:nvSpPr>
          <p:cNvPr id="11268" name="AutoShape 6">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11269" name="AutoShape 7">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11270" name="AutoShape 8">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pic>
        <p:nvPicPr>
          <p:cNvPr id="92169" name="Picture 9"/>
          <p:cNvPicPr>
            <a:picLocks noChangeAspect="1" noChangeArrowheads="1"/>
          </p:cNvPicPr>
          <p:nvPr/>
        </p:nvPicPr>
        <p:blipFill>
          <a:blip r:embed="rId3" cstate="print"/>
          <a:srcRect/>
          <a:stretch>
            <a:fillRect/>
          </a:stretch>
        </p:blipFill>
        <p:spPr bwMode="auto">
          <a:xfrm>
            <a:off x="4500563" y="1052513"/>
            <a:ext cx="3671887" cy="4681537"/>
          </a:xfrm>
          <a:prstGeom prst="rect">
            <a:avLst/>
          </a:prstGeom>
          <a:noFill/>
          <a:ln w="9525">
            <a:noFill/>
            <a:miter lim="800000"/>
            <a:headEnd/>
            <a:tailEnd/>
          </a:ln>
        </p:spPr>
      </p:pic>
      <p:sp>
        <p:nvSpPr>
          <p:cNvPr id="11272" name="AutoShape 12">
            <a:hlinkClick r:id="" action="ppaction://hlinkshowjump?jump=endshow" highlightClick="1"/>
          </p:cNvPr>
          <p:cNvSpPr>
            <a:spLocks noChangeArrowheads="1"/>
          </p:cNvSpPr>
          <p:nvPr/>
        </p:nvSpPr>
        <p:spPr bwMode="auto">
          <a:xfrm>
            <a:off x="3132138"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11273" name="AutoShape 14">
            <a:hlinkClick r:id="rId4" action="ppaction://hlinksldjump" highlightClick="1"/>
          </p:cNvPr>
          <p:cNvSpPr>
            <a:spLocks noChangeArrowheads="1"/>
          </p:cNvSpPr>
          <p:nvPr/>
        </p:nvSpPr>
        <p:spPr bwMode="auto">
          <a:xfrm>
            <a:off x="2339975" y="6165850"/>
            <a:ext cx="790575" cy="692150"/>
          </a:xfrm>
          <a:prstGeom prst="actionButtonHome">
            <a:avLst/>
          </a:prstGeom>
          <a:solidFill>
            <a:srgbClr val="969696"/>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2164"/>
                                        </p:tgtEl>
                                        <p:attrNameLst>
                                          <p:attrName>style.visibility</p:attrName>
                                        </p:attrNameLst>
                                      </p:cBhvr>
                                      <p:to>
                                        <p:strVal val="visible"/>
                                      </p:to>
                                    </p:set>
                                    <p:anim calcmode="lin" valueType="num">
                                      <p:cBhvr>
                                        <p:cTn id="7" dur="500" fill="hold"/>
                                        <p:tgtEl>
                                          <p:spTgt spid="921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164"/>
                                        </p:tgtEl>
                                        <p:attrNameLst>
                                          <p:attrName>ppt_y</p:attrName>
                                        </p:attrNameLst>
                                      </p:cBhvr>
                                      <p:tavLst>
                                        <p:tav tm="0">
                                          <p:val>
                                            <p:strVal val="#ppt_y"/>
                                          </p:val>
                                        </p:tav>
                                        <p:tav tm="100000">
                                          <p:val>
                                            <p:strVal val="#ppt_y"/>
                                          </p:val>
                                        </p:tav>
                                      </p:tavLst>
                                    </p:anim>
                                    <p:anim calcmode="lin" valueType="num">
                                      <p:cBhvr>
                                        <p:cTn id="9" dur="500" fill="hold"/>
                                        <p:tgtEl>
                                          <p:spTgt spid="921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1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164"/>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92165"/>
                                        </p:tgtEl>
                                        <p:attrNameLst>
                                          <p:attrName>style.visibility</p:attrName>
                                        </p:attrNameLst>
                                      </p:cBhvr>
                                      <p:to>
                                        <p:strVal val="visible"/>
                                      </p:to>
                                    </p:set>
                                    <p:anim from="(-#ppt_w/2)" to="(#ppt_x)" calcmode="lin" valueType="num">
                                      <p:cBhvr>
                                        <p:cTn id="16" dur="600" fill="hold">
                                          <p:stCondLst>
                                            <p:cond delay="0"/>
                                          </p:stCondLst>
                                        </p:cTn>
                                        <p:tgtEl>
                                          <p:spTgt spid="92165"/>
                                        </p:tgtEl>
                                        <p:attrNameLst>
                                          <p:attrName>ppt_x</p:attrName>
                                        </p:attrNameLst>
                                      </p:cBhvr>
                                    </p:anim>
                                    <p:anim from="0" to="-1.0" calcmode="lin" valueType="num">
                                      <p:cBhvr>
                                        <p:cTn id="17" dur="200" decel="50000" autoRev="1" fill="hold">
                                          <p:stCondLst>
                                            <p:cond delay="600"/>
                                          </p:stCondLst>
                                        </p:cTn>
                                        <p:tgtEl>
                                          <p:spTgt spid="92165"/>
                                        </p:tgtEl>
                                        <p:attrNameLst>
                                          <p:attrName>xshear</p:attrName>
                                        </p:attrNameLst>
                                      </p:cBhvr>
                                    </p:anim>
                                    <p:animScale>
                                      <p:cBhvr>
                                        <p:cTn id="18" dur="200" decel="100000" autoRev="1" fill="hold">
                                          <p:stCondLst>
                                            <p:cond delay="600"/>
                                          </p:stCondLst>
                                        </p:cTn>
                                        <p:tgtEl>
                                          <p:spTgt spid="92165"/>
                                        </p:tgtEl>
                                      </p:cBhvr>
                                      <p:from x="100000" y="100000"/>
                                      <p:to x="80000" y="100000"/>
                                    </p:animScale>
                                    <p:anim by="(#ppt_h/3+#ppt_w*0.1)" calcmode="lin" valueType="num">
                                      <p:cBhvr additive="sum">
                                        <p:cTn id="19" dur="200" decel="100000" autoRev="1" fill="hold">
                                          <p:stCondLst>
                                            <p:cond delay="600"/>
                                          </p:stCondLst>
                                        </p:cTn>
                                        <p:tgtEl>
                                          <p:spTgt spid="92165"/>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nodeType="clickEffect">
                                  <p:stCondLst>
                                    <p:cond delay="0"/>
                                  </p:stCondLst>
                                  <p:childTnLst>
                                    <p:set>
                                      <p:cBhvr>
                                        <p:cTn id="23" dur="1" fill="hold">
                                          <p:stCondLst>
                                            <p:cond delay="0"/>
                                          </p:stCondLst>
                                        </p:cTn>
                                        <p:tgtEl>
                                          <p:spTgt spid="92169"/>
                                        </p:tgtEl>
                                        <p:attrNameLst>
                                          <p:attrName>style.visibility</p:attrName>
                                        </p:attrNameLst>
                                      </p:cBhvr>
                                      <p:to>
                                        <p:strVal val="visible"/>
                                      </p:to>
                                    </p:set>
                                    <p:anim calcmode="lin" valueType="num">
                                      <p:cBhvr>
                                        <p:cTn id="24" dur="5000" fill="hold"/>
                                        <p:tgtEl>
                                          <p:spTgt spid="92169"/>
                                        </p:tgtEl>
                                        <p:attrNameLst>
                                          <p:attrName>ppt_w</p:attrName>
                                        </p:attrNameLst>
                                      </p:cBhvr>
                                      <p:tavLst>
                                        <p:tav tm="0" fmla="#ppt_w*sin(2.5*pi*$)">
                                          <p:val>
                                            <p:fltVal val="0"/>
                                          </p:val>
                                        </p:tav>
                                        <p:tav tm="100000">
                                          <p:val>
                                            <p:fltVal val="1"/>
                                          </p:val>
                                        </p:tav>
                                      </p:tavLst>
                                    </p:anim>
                                    <p:anim calcmode="lin" valueType="num">
                                      <p:cBhvr>
                                        <p:cTn id="25" dur="5000" fill="hold"/>
                                        <p:tgtEl>
                                          <p:spTgt spid="92169"/>
                                        </p:tgtEl>
                                        <p:attrNameLst>
                                          <p:attrName>ppt_h</p:attrName>
                                        </p:attrNameLst>
                                      </p:cBhvr>
                                      <p:tavLst>
                                        <p:tav tm="0">
                                          <p:val>
                                            <p:strVal val="#ppt_h"/>
                                          </p:val>
                                        </p:tav>
                                        <p:tav tm="100000">
                                          <p:val>
                                            <p:strVal val="#ppt_h"/>
                                          </p:val>
                                        </p:tav>
                                      </p:tavLst>
                                    </p:anim>
                                  </p:childTnLst>
                                </p:cTn>
                              </p:par>
                            </p:childTnLst>
                          </p:cTn>
                        </p:par>
                        <p:par>
                          <p:cTn id="26" fill="hold">
                            <p:stCondLst>
                              <p:cond delay="5000"/>
                            </p:stCondLst>
                            <p:childTnLst>
                              <p:par>
                                <p:cTn id="27" presetID="26" presetClass="emph" presetSubtype="0" fill="hold" nodeType="afterEffect">
                                  <p:stCondLst>
                                    <p:cond delay="0"/>
                                  </p:stCondLst>
                                  <p:childTnLst>
                                    <p:animEffect transition="out" filter="fade">
                                      <p:cBhvr>
                                        <p:cTn id="28" dur="500" tmFilter="0, 0; .2, .5; .8, .5; 1, 0"/>
                                        <p:tgtEl>
                                          <p:spTgt spid="92169"/>
                                        </p:tgtEl>
                                      </p:cBhvr>
                                    </p:animEffect>
                                    <p:animScale>
                                      <p:cBhvr>
                                        <p:cTn id="29" dur="250" autoRev="1" fill="hold"/>
                                        <p:tgtEl>
                                          <p:spTgt spid="921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1403350" y="333375"/>
            <a:ext cx="6480175" cy="519113"/>
          </a:xfrm>
          <a:prstGeom prst="rect">
            <a:avLst/>
          </a:prstGeom>
          <a:noFill/>
          <a:ln w="9525">
            <a:noFill/>
            <a:miter lim="800000"/>
            <a:headEnd/>
            <a:tailEnd/>
          </a:ln>
        </p:spPr>
        <p:txBody>
          <a:bodyPr>
            <a:spAutoFit/>
          </a:bodyPr>
          <a:lstStyle/>
          <a:p>
            <a:pPr algn="ctr">
              <a:spcBef>
                <a:spcPct val="50000"/>
              </a:spcBef>
            </a:pPr>
            <a:r>
              <a:rPr lang="it-IT" sz="2800">
                <a:solidFill>
                  <a:srgbClr val="FF6600"/>
                </a:solidFill>
                <a:latin typeface="Times New Roman" pitchFamily="18" charset="0"/>
              </a:rPr>
              <a:t>III TEORIA RELIGIOSA-CRISTIANA</a:t>
            </a:r>
          </a:p>
        </p:txBody>
      </p:sp>
      <p:sp>
        <p:nvSpPr>
          <p:cNvPr id="113670" name="Rectangle 6"/>
          <p:cNvSpPr>
            <a:spLocks noChangeArrowheads="1"/>
          </p:cNvSpPr>
          <p:nvPr/>
        </p:nvSpPr>
        <p:spPr bwMode="auto">
          <a:xfrm>
            <a:off x="468313" y="3213100"/>
            <a:ext cx="8208962" cy="2838450"/>
          </a:xfrm>
          <a:prstGeom prst="rect">
            <a:avLst/>
          </a:prstGeom>
          <a:noFill/>
          <a:ln w="9525">
            <a:noFill/>
            <a:miter lim="800000"/>
            <a:headEnd/>
            <a:tailEnd/>
          </a:ln>
        </p:spPr>
        <p:txBody>
          <a:bodyPr anchor="ctr">
            <a:spAutoFit/>
          </a:bodyPr>
          <a:lstStyle/>
          <a:p>
            <a:r>
              <a:rPr lang="it-IT">
                <a:solidFill>
                  <a:schemeClr val="bg1"/>
                </a:solidFill>
                <a:latin typeface="Times New Roman" pitchFamily="18" charset="0"/>
              </a:rPr>
              <a:t>La visione della  creazione da parte della religione cristiana si attiene a ciò che racconta la Genesi, il testo che narra le origini dell’universo e dell’umanità creati da Dio.</a:t>
            </a:r>
          </a:p>
          <a:p>
            <a:r>
              <a:rPr lang="it-IT">
                <a:solidFill>
                  <a:schemeClr val="bg1"/>
                </a:solidFill>
                <a:latin typeface="Times New Roman" pitchFamily="18" charset="0"/>
              </a:rPr>
              <a:t>La parola “Genesi”, infatti, significa nascita, origine. Alcune storie come il primo fratricidio, il diluvio universale, la torre di Babele si richiamano a eventi reali che, nel racconto biblico, assumono anche un significato simbolico e insegnano che Dio non ha abbandonato gli uomini, ma si è preoccupato di stare vicino a loro s	in dalle origini dell’umanità. La disubbidienza di Adamo ed Eva nel paradiso terrestre da origine al peccato. E il peccato, che accompagnerà l’uomo durante tutta la sua storia, creerà la necessità della venuta di un salvatore che possa sconfiggerlo ed eliminarlo, un messia promesso da Dio: Gesù Cristo.</a:t>
            </a:r>
          </a:p>
        </p:txBody>
      </p:sp>
      <p:sp>
        <p:nvSpPr>
          <p:cNvPr id="12292" name="AutoShape 7">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12293" name="AutoShape 8">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12294" name="AutoShape 9">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12295" name="AutoShape 10">
            <a:hlinkClick r:id="" action="ppaction://hlinkshowjump?jump=endshow" highlightClick="1"/>
          </p:cNvPr>
          <p:cNvSpPr>
            <a:spLocks noChangeArrowheads="1"/>
          </p:cNvSpPr>
          <p:nvPr/>
        </p:nvSpPr>
        <p:spPr bwMode="auto">
          <a:xfrm>
            <a:off x="3132138"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12296" name="AutoShape 11">
            <a:hlinkClick r:id="rId3" action="ppaction://hlinksldjump" highlightClick="1"/>
          </p:cNvPr>
          <p:cNvSpPr>
            <a:spLocks noChangeArrowheads="1"/>
          </p:cNvSpPr>
          <p:nvPr/>
        </p:nvSpPr>
        <p:spPr bwMode="auto">
          <a:xfrm>
            <a:off x="2339975" y="6165850"/>
            <a:ext cx="790575" cy="692150"/>
          </a:xfrm>
          <a:prstGeom prst="actionButtonHome">
            <a:avLst/>
          </a:prstGeom>
          <a:solidFill>
            <a:srgbClr val="969696"/>
          </a:solidFill>
          <a:ln w="9525">
            <a:noFill/>
            <a:miter lim="800000"/>
            <a:headEnd/>
            <a:tailEnd/>
          </a:ln>
        </p:spPr>
        <p:txBody>
          <a:bodyPr wrap="none" anchor="ctr"/>
          <a:lstStyle/>
          <a:p>
            <a:endParaRPr lang="it-IT"/>
          </a:p>
        </p:txBody>
      </p:sp>
      <p:pic>
        <p:nvPicPr>
          <p:cNvPr id="113679" name="Picture 15"/>
          <p:cNvPicPr>
            <a:picLocks noChangeAspect="1" noChangeArrowheads="1"/>
          </p:cNvPicPr>
          <p:nvPr/>
        </p:nvPicPr>
        <p:blipFill>
          <a:blip r:embed="rId4" cstate="print"/>
          <a:srcRect/>
          <a:stretch>
            <a:fillRect/>
          </a:stretch>
        </p:blipFill>
        <p:spPr bwMode="auto">
          <a:xfrm>
            <a:off x="2124075" y="836613"/>
            <a:ext cx="4752975" cy="230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fade">
                                      <p:cBhvr>
                                        <p:cTn id="7" dur="1000"/>
                                        <p:tgtEl>
                                          <p:spTgt spid="113668"/>
                                        </p:tgtEl>
                                      </p:cBhvr>
                                    </p:animEffect>
                                    <p:anim calcmode="lin" valueType="num">
                                      <p:cBhvr>
                                        <p:cTn id="8" dur="1000" fill="hold"/>
                                        <p:tgtEl>
                                          <p:spTgt spid="113668"/>
                                        </p:tgtEl>
                                        <p:attrNameLst>
                                          <p:attrName>ppt_x</p:attrName>
                                        </p:attrNameLst>
                                      </p:cBhvr>
                                      <p:tavLst>
                                        <p:tav tm="0">
                                          <p:val>
                                            <p:strVal val="#ppt_x"/>
                                          </p:val>
                                        </p:tav>
                                        <p:tav tm="100000">
                                          <p:val>
                                            <p:strVal val="#ppt_x"/>
                                          </p:val>
                                        </p:tav>
                                      </p:tavLst>
                                    </p:anim>
                                    <p:anim calcmode="lin" valueType="num">
                                      <p:cBhvr>
                                        <p:cTn id="9" dur="1000" fill="hold"/>
                                        <p:tgtEl>
                                          <p:spTgt spid="1136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3679"/>
                                        </p:tgtEl>
                                        <p:attrNameLst>
                                          <p:attrName>style.visibility</p:attrName>
                                        </p:attrNameLst>
                                      </p:cBhvr>
                                      <p:to>
                                        <p:strVal val="visible"/>
                                      </p:to>
                                    </p:set>
                                    <p:anim calcmode="lin" valueType="num">
                                      <p:cBhvr>
                                        <p:cTn id="14" dur="500" decel="50000" fill="hold">
                                          <p:stCondLst>
                                            <p:cond delay="0"/>
                                          </p:stCondLst>
                                        </p:cTn>
                                        <p:tgtEl>
                                          <p:spTgt spid="11367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367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3679"/>
                                        </p:tgtEl>
                                        <p:attrNameLst>
                                          <p:attrName>ppt_w</p:attrName>
                                        </p:attrNameLst>
                                      </p:cBhvr>
                                      <p:tavLst>
                                        <p:tav tm="0">
                                          <p:val>
                                            <p:strVal val="#ppt_w*.05"/>
                                          </p:val>
                                        </p:tav>
                                        <p:tav tm="100000">
                                          <p:val>
                                            <p:strVal val="#ppt_w"/>
                                          </p:val>
                                        </p:tav>
                                      </p:tavLst>
                                    </p:anim>
                                    <p:anim calcmode="lin" valueType="num">
                                      <p:cBhvr>
                                        <p:cTn id="17" dur="1000" fill="hold"/>
                                        <p:tgtEl>
                                          <p:spTgt spid="11367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367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367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367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367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3670"/>
                                        </p:tgtEl>
                                        <p:attrNameLst>
                                          <p:attrName>style.visibility</p:attrName>
                                        </p:attrNameLst>
                                      </p:cBhvr>
                                      <p:to>
                                        <p:strVal val="visible"/>
                                      </p:to>
                                    </p:set>
                                    <p:animEffect transition="in" filter="circle(in)">
                                      <p:cBhvr>
                                        <p:cTn id="26" dur="2000"/>
                                        <p:tgtEl>
                                          <p:spTgt spid="113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684213" y="333375"/>
            <a:ext cx="7993062" cy="519113"/>
          </a:xfrm>
          <a:prstGeom prst="rect">
            <a:avLst/>
          </a:prstGeom>
          <a:noFill/>
          <a:ln w="9525">
            <a:noFill/>
            <a:miter lim="800000"/>
            <a:headEnd/>
            <a:tailEnd/>
          </a:ln>
        </p:spPr>
        <p:txBody>
          <a:bodyPr>
            <a:spAutoFit/>
          </a:bodyPr>
          <a:lstStyle/>
          <a:p>
            <a:pPr algn="ctr">
              <a:spcBef>
                <a:spcPct val="50000"/>
              </a:spcBef>
            </a:pPr>
            <a:r>
              <a:rPr lang="it-IT" sz="2800">
                <a:solidFill>
                  <a:srgbClr val="FF6600"/>
                </a:solidFill>
                <a:latin typeface="Times New Roman" pitchFamily="18" charset="0"/>
              </a:rPr>
              <a:t>V TEORIA DELLA CASUALIT</a:t>
            </a:r>
            <a:r>
              <a:rPr lang="en-US" sz="2800">
                <a:solidFill>
                  <a:srgbClr val="FF6600"/>
                </a:solidFill>
                <a:latin typeface="Times New Roman" pitchFamily="18" charset="0"/>
                <a:cs typeface="Arial" charset="0"/>
              </a:rPr>
              <a:t>Á DEL BIG BANG</a:t>
            </a:r>
          </a:p>
        </p:txBody>
      </p:sp>
      <p:sp>
        <p:nvSpPr>
          <p:cNvPr id="114693" name="Text Box 5"/>
          <p:cNvSpPr txBox="1">
            <a:spLocks noChangeArrowheads="1"/>
          </p:cNvSpPr>
          <p:nvPr/>
        </p:nvSpPr>
        <p:spPr bwMode="auto">
          <a:xfrm>
            <a:off x="395288" y="3789363"/>
            <a:ext cx="8280400" cy="2152650"/>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Secondo alcuni, il Big Bang è un evento puramente casuale, quindi anche tutto ciò che avviene sulla Terra e nell’universo non dipende da alcuna legge scientifica o da qualche essere superiore. E’ come pensare che un gatto, passando sui tasti di un pianoforte, suoni una complessa sinfonia di un grande compositore per pura casualità. Non ci si pone quindi la domanda che il gatto sia addestrato o che ci sia stato qualche singolare fenomeno dietro all’avvenimento.</a:t>
            </a:r>
          </a:p>
          <a:p>
            <a:pPr>
              <a:spcBef>
                <a:spcPct val="50000"/>
              </a:spcBef>
            </a:pPr>
            <a:r>
              <a:rPr lang="it-IT">
                <a:solidFill>
                  <a:schemeClr val="bg1"/>
                </a:solidFill>
                <a:latin typeface="Times New Roman" pitchFamily="18" charset="0"/>
              </a:rPr>
              <a:t>Lo stesso pensiero per la casualità del Big Bang.</a:t>
            </a:r>
          </a:p>
        </p:txBody>
      </p:sp>
      <p:pic>
        <p:nvPicPr>
          <p:cNvPr id="114694" name="Picture 6"/>
          <p:cNvPicPr>
            <a:picLocks noChangeAspect="1" noChangeArrowheads="1"/>
          </p:cNvPicPr>
          <p:nvPr/>
        </p:nvPicPr>
        <p:blipFill>
          <a:blip r:embed="rId3" cstate="print"/>
          <a:srcRect/>
          <a:stretch>
            <a:fillRect/>
          </a:stretch>
        </p:blipFill>
        <p:spPr bwMode="auto">
          <a:xfrm>
            <a:off x="3348038" y="981075"/>
            <a:ext cx="2459037" cy="2730500"/>
          </a:xfrm>
          <a:prstGeom prst="rect">
            <a:avLst/>
          </a:prstGeom>
          <a:noFill/>
          <a:ln w="9525">
            <a:noFill/>
            <a:miter lim="800000"/>
            <a:headEnd/>
            <a:tailEnd/>
          </a:ln>
        </p:spPr>
      </p:pic>
      <p:sp>
        <p:nvSpPr>
          <p:cNvPr id="13317" name="AutoShape 7">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13318" name="AutoShape 8">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13319" name="AutoShape 9">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13320" name="AutoShape 10">
            <a:hlinkClick r:id="" action="ppaction://hlinkshowjump?jump=endshow" highlightClick="1"/>
          </p:cNvPr>
          <p:cNvSpPr>
            <a:spLocks noChangeArrowheads="1"/>
          </p:cNvSpPr>
          <p:nvPr/>
        </p:nvSpPr>
        <p:spPr bwMode="auto">
          <a:xfrm>
            <a:off x="3132138"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13321" name="AutoShape 11">
            <a:hlinkClick r:id="rId4" action="ppaction://hlinksldjump" highlightClick="1"/>
          </p:cNvPr>
          <p:cNvSpPr>
            <a:spLocks noChangeArrowheads="1"/>
          </p:cNvSpPr>
          <p:nvPr/>
        </p:nvSpPr>
        <p:spPr bwMode="auto">
          <a:xfrm>
            <a:off x="2339975" y="6165850"/>
            <a:ext cx="790575" cy="692150"/>
          </a:xfrm>
          <a:prstGeom prst="actionButtonHome">
            <a:avLst/>
          </a:prstGeom>
          <a:solidFill>
            <a:srgbClr val="969696"/>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p:cTn id="7" dur="1000" fill="hold"/>
                                        <p:tgtEl>
                                          <p:spTgt spid="114692"/>
                                        </p:tgtEl>
                                        <p:attrNameLst>
                                          <p:attrName>ppt_w</p:attrName>
                                        </p:attrNameLst>
                                      </p:cBhvr>
                                      <p:tavLst>
                                        <p:tav tm="0">
                                          <p:val>
                                            <p:strVal val="#ppt_w*0.70"/>
                                          </p:val>
                                        </p:tav>
                                        <p:tav tm="100000">
                                          <p:val>
                                            <p:strVal val="#ppt_w"/>
                                          </p:val>
                                        </p:tav>
                                      </p:tavLst>
                                    </p:anim>
                                    <p:anim calcmode="lin" valueType="num">
                                      <p:cBhvr>
                                        <p:cTn id="8" dur="1000" fill="hold"/>
                                        <p:tgtEl>
                                          <p:spTgt spid="114692"/>
                                        </p:tgtEl>
                                        <p:attrNameLst>
                                          <p:attrName>ppt_h</p:attrName>
                                        </p:attrNameLst>
                                      </p:cBhvr>
                                      <p:tavLst>
                                        <p:tav tm="0">
                                          <p:val>
                                            <p:strVal val="#ppt_h"/>
                                          </p:val>
                                        </p:tav>
                                        <p:tav tm="100000">
                                          <p:val>
                                            <p:strVal val="#ppt_h"/>
                                          </p:val>
                                        </p:tav>
                                      </p:tavLst>
                                    </p:anim>
                                    <p:animEffect transition="in" filter="fade">
                                      <p:cBhvr>
                                        <p:cTn id="9" dur="1000"/>
                                        <p:tgtEl>
                                          <p:spTgt spid="11469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14694"/>
                                        </p:tgtEl>
                                        <p:attrNameLst>
                                          <p:attrName>style.visibility</p:attrName>
                                        </p:attrNameLst>
                                      </p:cBhvr>
                                      <p:to>
                                        <p:strVal val="visible"/>
                                      </p:to>
                                    </p:set>
                                    <p:animEffect transition="in" filter="diamond(in)">
                                      <p:cBhvr>
                                        <p:cTn id="14" dur="2000"/>
                                        <p:tgtEl>
                                          <p:spTgt spid="11469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14693"/>
                                        </p:tgtEl>
                                        <p:attrNameLst>
                                          <p:attrName>style.visibility</p:attrName>
                                        </p:attrNameLst>
                                      </p:cBhvr>
                                      <p:to>
                                        <p:strVal val="visible"/>
                                      </p:to>
                                    </p:set>
                                    <p:animEffect transition="in" filter="barn(inHorizontal)">
                                      <p:cBhvr>
                                        <p:cTn id="19"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ext Box 4"/>
          <p:cNvSpPr txBox="1">
            <a:spLocks noChangeArrowheads="1"/>
          </p:cNvSpPr>
          <p:nvPr/>
        </p:nvSpPr>
        <p:spPr bwMode="auto">
          <a:xfrm>
            <a:off x="539750" y="404813"/>
            <a:ext cx="7885113" cy="519112"/>
          </a:xfrm>
          <a:prstGeom prst="rect">
            <a:avLst/>
          </a:prstGeom>
          <a:noFill/>
          <a:ln w="9525">
            <a:noFill/>
            <a:miter lim="800000"/>
            <a:headEnd/>
            <a:tailEnd/>
          </a:ln>
        </p:spPr>
        <p:txBody>
          <a:bodyPr>
            <a:spAutoFit/>
          </a:bodyPr>
          <a:lstStyle/>
          <a:p>
            <a:pPr algn="ctr">
              <a:spcBef>
                <a:spcPct val="50000"/>
              </a:spcBef>
            </a:pPr>
            <a:r>
              <a:rPr lang="it-IT" sz="2800">
                <a:solidFill>
                  <a:srgbClr val="FF6600"/>
                </a:solidFill>
                <a:latin typeface="Times New Roman" pitchFamily="18" charset="0"/>
              </a:rPr>
              <a:t>DIBATTITO: QUALE DELLE TEORIE E’ VERA?</a:t>
            </a:r>
          </a:p>
        </p:txBody>
      </p:sp>
      <p:sp>
        <p:nvSpPr>
          <p:cNvPr id="115717" name="Text Box 5"/>
          <p:cNvSpPr txBox="1">
            <a:spLocks noChangeArrowheads="1"/>
          </p:cNvSpPr>
          <p:nvPr/>
        </p:nvSpPr>
        <p:spPr bwMode="auto">
          <a:xfrm>
            <a:off x="611188" y="2133600"/>
            <a:ext cx="7777162" cy="2830513"/>
          </a:xfrm>
          <a:prstGeom prst="rect">
            <a:avLst/>
          </a:prstGeom>
          <a:noFill/>
          <a:ln w="9525">
            <a:noFill/>
            <a:miter lim="800000"/>
            <a:headEnd/>
            <a:tailEnd/>
          </a:ln>
        </p:spPr>
        <p:txBody>
          <a:bodyPr>
            <a:spAutoFit/>
          </a:bodyPr>
          <a:lstStyle/>
          <a:p>
            <a:pPr>
              <a:spcBef>
                <a:spcPct val="50000"/>
              </a:spcBef>
            </a:pPr>
            <a:r>
              <a:rPr lang="it-IT" sz="2400">
                <a:solidFill>
                  <a:schemeClr val="bg1"/>
                </a:solidFill>
                <a:latin typeface="Times New Roman" pitchFamily="18" charset="0"/>
              </a:rPr>
              <a:t>Per concludere, una domanda: secondo voi quale delle teorie esposte è quella più realistica? Quali sono le vostre opinioni, soprattutto riferendosi alle ultime tre teorie? Per esempio, secondo voi, la teoria religiosa-critica, che manifesta grande scetticismo nei confronti della religione e di Dio, è giusta o esprime concetti senza senso?</a:t>
            </a:r>
          </a:p>
          <a:p>
            <a:pPr>
              <a:spcBef>
                <a:spcPct val="50000"/>
              </a:spcBef>
            </a:pPr>
            <a:r>
              <a:rPr lang="it-IT" sz="2400">
                <a:solidFill>
                  <a:schemeClr val="bg1"/>
                </a:solidFill>
                <a:latin typeface="Times New Roman" pitchFamily="18" charset="0"/>
              </a:rPr>
              <a:t>A voi la parola.</a:t>
            </a:r>
          </a:p>
        </p:txBody>
      </p:sp>
      <p:sp>
        <p:nvSpPr>
          <p:cNvPr id="14340" name="AutoShape 7">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14341" name="AutoShape 8">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14342" name="AutoShape 9">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14343" name="AutoShape 10">
            <a:hlinkClick r:id="" action="ppaction://hlinkshowjump?jump=endshow" highlightClick="1"/>
          </p:cNvPr>
          <p:cNvSpPr>
            <a:spLocks noChangeArrowheads="1"/>
          </p:cNvSpPr>
          <p:nvPr/>
        </p:nvSpPr>
        <p:spPr bwMode="auto">
          <a:xfrm>
            <a:off x="3924300"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14344" name="AutoShape 11">
            <a:hlinkClick r:id="rId3" action="ppaction://hlinksldjump" highlightClick="1"/>
          </p:cNvPr>
          <p:cNvSpPr>
            <a:spLocks noChangeArrowheads="1"/>
          </p:cNvSpPr>
          <p:nvPr/>
        </p:nvSpPr>
        <p:spPr bwMode="auto">
          <a:xfrm>
            <a:off x="2339975" y="6165850"/>
            <a:ext cx="790575" cy="692150"/>
          </a:xfrm>
          <a:prstGeom prst="actionButtonHome">
            <a:avLst/>
          </a:prstGeom>
          <a:solidFill>
            <a:srgbClr val="969696"/>
          </a:solidFill>
          <a:ln w="9525">
            <a:noFill/>
            <a:miter lim="800000"/>
            <a:headEnd/>
            <a:tailEnd/>
          </a:ln>
        </p:spPr>
        <p:txBody>
          <a:bodyPr wrap="none" anchor="ctr"/>
          <a:lstStyle/>
          <a:p>
            <a:endParaRPr lang="it-IT"/>
          </a:p>
        </p:txBody>
      </p:sp>
      <p:sp>
        <p:nvSpPr>
          <p:cNvPr id="14345" name="AutoShape 12">
            <a:hlinkClick r:id="rId4" action="ppaction://hlinksldjump" highlightClick="1"/>
          </p:cNvPr>
          <p:cNvSpPr>
            <a:spLocks noChangeArrowheads="1"/>
          </p:cNvSpPr>
          <p:nvPr/>
        </p:nvSpPr>
        <p:spPr bwMode="auto">
          <a:xfrm>
            <a:off x="3132138" y="6165850"/>
            <a:ext cx="792162" cy="692150"/>
          </a:xfrm>
          <a:prstGeom prst="actionButtonHome">
            <a:avLst/>
          </a:prstGeom>
          <a:solidFill>
            <a:srgbClr val="CC99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2000"/>
                                        <p:tgtEl>
                                          <p:spTgt spid="115716"/>
                                        </p:tgtEl>
                                      </p:cBhvr>
                                    </p:animEffect>
                                    <p:anim calcmode="lin" valueType="num">
                                      <p:cBhvr>
                                        <p:cTn id="8" dur="2000" fill="hold"/>
                                        <p:tgtEl>
                                          <p:spTgt spid="115716"/>
                                        </p:tgtEl>
                                        <p:attrNameLst>
                                          <p:attrName>style.rotation</p:attrName>
                                        </p:attrNameLst>
                                      </p:cBhvr>
                                      <p:tavLst>
                                        <p:tav tm="0">
                                          <p:val>
                                            <p:fltVal val="720"/>
                                          </p:val>
                                        </p:tav>
                                        <p:tav tm="100000">
                                          <p:val>
                                            <p:fltVal val="0"/>
                                          </p:val>
                                        </p:tav>
                                      </p:tavLst>
                                    </p:anim>
                                    <p:anim calcmode="lin" valueType="num">
                                      <p:cBhvr>
                                        <p:cTn id="9" dur="2000" fill="hold"/>
                                        <p:tgtEl>
                                          <p:spTgt spid="115716"/>
                                        </p:tgtEl>
                                        <p:attrNameLst>
                                          <p:attrName>ppt_h</p:attrName>
                                        </p:attrNameLst>
                                      </p:cBhvr>
                                      <p:tavLst>
                                        <p:tav tm="0">
                                          <p:val>
                                            <p:fltVal val="0"/>
                                          </p:val>
                                        </p:tav>
                                        <p:tav tm="100000">
                                          <p:val>
                                            <p:strVal val="#ppt_h"/>
                                          </p:val>
                                        </p:tav>
                                      </p:tavLst>
                                    </p:anim>
                                    <p:anim calcmode="lin" valueType="num">
                                      <p:cBhvr>
                                        <p:cTn id="10" dur="2000" fill="hold"/>
                                        <p:tgtEl>
                                          <p:spTgt spid="1157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15717"/>
                                        </p:tgtEl>
                                        <p:attrNameLst>
                                          <p:attrName>style.visibility</p:attrName>
                                        </p:attrNameLst>
                                      </p:cBhvr>
                                      <p:to>
                                        <p:strVal val="visible"/>
                                      </p:to>
                                    </p:set>
                                    <p:animScale>
                                      <p:cBhvr>
                                        <p:cTn id="15" dur="1000" decel="50000" fill="hold">
                                          <p:stCondLst>
                                            <p:cond delay="0"/>
                                          </p:stCondLst>
                                        </p:cTn>
                                        <p:tgtEl>
                                          <p:spTgt spid="1157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5717"/>
                                        </p:tgtEl>
                                        <p:attrNameLst>
                                          <p:attrName>ppt_x</p:attrName>
                                          <p:attrName>ppt_y</p:attrName>
                                        </p:attrNameLst>
                                      </p:cBhvr>
                                    </p:animMotion>
                                    <p:animEffect transition="in" filter="fade">
                                      <p:cBhvr>
                                        <p:cTn id="17" dur="10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4213" y="549275"/>
            <a:ext cx="8280400" cy="1311275"/>
          </a:xfrm>
          <a:prstGeom prst="rect">
            <a:avLst/>
          </a:prstGeom>
          <a:noFill/>
          <a:ln w="9525">
            <a:noFill/>
            <a:miter lim="800000"/>
            <a:headEnd/>
            <a:tailEnd/>
          </a:ln>
        </p:spPr>
        <p:txBody>
          <a:bodyPr>
            <a:spAutoFit/>
          </a:bodyPr>
          <a:lstStyle/>
          <a:p>
            <a:pPr algn="ctr" eaLnBrk="1" hangingPunct="1">
              <a:spcBef>
                <a:spcPct val="50000"/>
              </a:spcBef>
            </a:pPr>
            <a:r>
              <a:rPr lang="it-IT" sz="4000">
                <a:solidFill>
                  <a:srgbClr val="FF0000"/>
                </a:solidFill>
                <a:latin typeface="Times New Roman" pitchFamily="18" charset="0"/>
              </a:rPr>
              <a:t>COSA C’ ERA PRIMA DEL BIG BANG?</a:t>
            </a:r>
          </a:p>
        </p:txBody>
      </p:sp>
      <p:sp>
        <p:nvSpPr>
          <p:cNvPr id="5123" name="Text Box 3"/>
          <p:cNvSpPr txBox="1">
            <a:spLocks noChangeArrowheads="1"/>
          </p:cNvSpPr>
          <p:nvPr/>
        </p:nvSpPr>
        <p:spPr bwMode="auto">
          <a:xfrm>
            <a:off x="611188" y="3644900"/>
            <a:ext cx="7777162" cy="366713"/>
          </a:xfrm>
          <a:prstGeom prst="rect">
            <a:avLst/>
          </a:prstGeom>
          <a:noFill/>
          <a:ln w="9525">
            <a:noFill/>
            <a:miter lim="800000"/>
            <a:headEnd/>
            <a:tailEnd/>
          </a:ln>
        </p:spPr>
        <p:txBody>
          <a:bodyPr>
            <a:spAutoFit/>
          </a:bodyPr>
          <a:lstStyle/>
          <a:p>
            <a:pPr eaLnBrk="1" hangingPunct="1">
              <a:spcBef>
                <a:spcPct val="50000"/>
              </a:spcBef>
            </a:pPr>
            <a:r>
              <a:rPr lang="it-IT">
                <a:solidFill>
                  <a:schemeClr val="bg1"/>
                </a:solidFill>
                <a:latin typeface="Times New Roman" pitchFamily="18" charset="0"/>
              </a:rPr>
              <a:t>TEORIE:</a:t>
            </a:r>
          </a:p>
        </p:txBody>
      </p:sp>
      <p:sp>
        <p:nvSpPr>
          <p:cNvPr id="5128" name="Text Box 8"/>
          <p:cNvSpPr txBox="1">
            <a:spLocks noChangeArrowheads="1"/>
          </p:cNvSpPr>
          <p:nvPr/>
        </p:nvSpPr>
        <p:spPr bwMode="auto">
          <a:xfrm>
            <a:off x="611188" y="4437063"/>
            <a:ext cx="7632700" cy="641350"/>
          </a:xfrm>
          <a:prstGeom prst="rect">
            <a:avLst/>
          </a:prstGeom>
          <a:noFill/>
          <a:ln w="9525">
            <a:noFill/>
            <a:miter lim="800000"/>
            <a:headEnd/>
            <a:tailEnd/>
          </a:ln>
        </p:spPr>
        <p:txBody>
          <a:bodyPr>
            <a:spAutoFit/>
          </a:bodyPr>
          <a:lstStyle/>
          <a:p>
            <a:pPr eaLnBrk="1" hangingPunct="1">
              <a:spcBef>
                <a:spcPct val="50000"/>
              </a:spcBef>
            </a:pPr>
            <a:r>
              <a:rPr lang="it-IT">
                <a:solidFill>
                  <a:schemeClr val="bg1"/>
                </a:solidFill>
                <a:latin typeface="Times New Roman" pitchFamily="18" charset="0"/>
              </a:rPr>
              <a:t>II TEORIA RELIGIOSA-SCIENTIFICA: “Il mondo fu fatto con il tempo e non nel tempo” s. Agostino. </a:t>
            </a:r>
          </a:p>
        </p:txBody>
      </p:sp>
      <p:sp>
        <p:nvSpPr>
          <p:cNvPr id="5129" name="Text Box 9"/>
          <p:cNvSpPr txBox="1">
            <a:spLocks noChangeArrowheads="1"/>
          </p:cNvSpPr>
          <p:nvPr/>
        </p:nvSpPr>
        <p:spPr bwMode="auto">
          <a:xfrm>
            <a:off x="611188" y="4941888"/>
            <a:ext cx="7632700" cy="641350"/>
          </a:xfrm>
          <a:prstGeom prst="rect">
            <a:avLst/>
          </a:prstGeom>
          <a:noFill/>
          <a:ln w="9525">
            <a:noFill/>
            <a:miter lim="800000"/>
            <a:headEnd/>
            <a:tailEnd/>
          </a:ln>
        </p:spPr>
        <p:txBody>
          <a:bodyPr>
            <a:spAutoFit/>
          </a:bodyPr>
          <a:lstStyle/>
          <a:p>
            <a:pPr eaLnBrk="1" hangingPunct="1"/>
            <a:r>
              <a:rPr lang="it-IT">
                <a:solidFill>
                  <a:schemeClr val="bg1"/>
                </a:solidFill>
                <a:latin typeface="Times New Roman" pitchFamily="18" charset="0"/>
              </a:rPr>
              <a:t>III TEORIA RELIGIOSA-CRITICA: la religione ci dice che Dio ha creato l´universo.</a:t>
            </a:r>
            <a:endParaRPr lang="it-IT">
              <a:solidFill>
                <a:schemeClr val="bg1"/>
              </a:solidFill>
            </a:endParaRPr>
          </a:p>
        </p:txBody>
      </p:sp>
      <p:sp>
        <p:nvSpPr>
          <p:cNvPr id="3078" name="AutoShape 11">
            <a:hlinkClick r:id="" action="ppaction://hlinkshowjump?jump=nextslide" highlightClick="1"/>
          </p:cNvPr>
          <p:cNvSpPr>
            <a:spLocks noChangeArrowheads="1"/>
          </p:cNvSpPr>
          <p:nvPr/>
        </p:nvSpPr>
        <p:spPr bwMode="auto">
          <a:xfrm>
            <a:off x="762000" y="6165850"/>
            <a:ext cx="78581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3079" name="AutoShape 12">
            <a:hlinkClick r:id="" action="ppaction://hlinkshowjump?jump=endshow" highlightClick="1"/>
          </p:cNvPr>
          <p:cNvSpPr>
            <a:spLocks noChangeArrowheads="1"/>
          </p:cNvSpPr>
          <p:nvPr/>
        </p:nvSpPr>
        <p:spPr bwMode="auto">
          <a:xfrm>
            <a:off x="2339975"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5134" name="Text Box 14"/>
          <p:cNvSpPr txBox="1">
            <a:spLocks noChangeArrowheads="1"/>
          </p:cNvSpPr>
          <p:nvPr/>
        </p:nvSpPr>
        <p:spPr bwMode="auto">
          <a:xfrm>
            <a:off x="611188" y="3933825"/>
            <a:ext cx="7993062" cy="641350"/>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I TEORIE RELIGIOSE-ORIENTALI: teorie delle religioni Buddista, Induista e Taoista.</a:t>
            </a:r>
          </a:p>
        </p:txBody>
      </p:sp>
      <p:pic>
        <p:nvPicPr>
          <p:cNvPr id="5137" name="Picture 17"/>
          <p:cNvPicPr>
            <a:picLocks noChangeAspect="1" noChangeArrowheads="1"/>
          </p:cNvPicPr>
          <p:nvPr/>
        </p:nvPicPr>
        <p:blipFill>
          <a:blip r:embed="rId3" cstate="print"/>
          <a:srcRect/>
          <a:stretch>
            <a:fillRect/>
          </a:stretch>
        </p:blipFill>
        <p:spPr bwMode="auto">
          <a:xfrm>
            <a:off x="5257800" y="1752600"/>
            <a:ext cx="2965450" cy="1531938"/>
          </a:xfrm>
          <a:prstGeom prst="rect">
            <a:avLst/>
          </a:prstGeom>
          <a:noFill/>
          <a:ln w="9525">
            <a:noFill/>
            <a:miter lim="800000"/>
            <a:headEnd/>
            <a:tailEnd/>
          </a:ln>
        </p:spPr>
      </p:pic>
      <p:pic>
        <p:nvPicPr>
          <p:cNvPr id="5138" name="Picture 18"/>
          <p:cNvPicPr>
            <a:picLocks noChangeAspect="1" noChangeArrowheads="1"/>
          </p:cNvPicPr>
          <p:nvPr/>
        </p:nvPicPr>
        <p:blipFill>
          <a:blip r:embed="rId4" cstate="print"/>
          <a:srcRect/>
          <a:stretch>
            <a:fillRect/>
          </a:stretch>
        </p:blipFill>
        <p:spPr bwMode="auto">
          <a:xfrm>
            <a:off x="1187450" y="1773238"/>
            <a:ext cx="2535238" cy="1511300"/>
          </a:xfrm>
          <a:prstGeom prst="rect">
            <a:avLst/>
          </a:prstGeom>
          <a:noFill/>
          <a:ln w="9525">
            <a:noFill/>
            <a:miter lim="800000"/>
            <a:headEnd/>
            <a:tailEnd/>
          </a:ln>
        </p:spPr>
      </p:pic>
      <p:sp>
        <p:nvSpPr>
          <p:cNvPr id="5140" name="Text Box 20"/>
          <p:cNvSpPr txBox="1">
            <a:spLocks noChangeArrowheads="1"/>
          </p:cNvSpPr>
          <p:nvPr/>
        </p:nvSpPr>
        <p:spPr bwMode="auto">
          <a:xfrm>
            <a:off x="2195513" y="3357563"/>
            <a:ext cx="5105400" cy="366712"/>
          </a:xfrm>
          <a:prstGeom prst="rect">
            <a:avLst/>
          </a:prstGeom>
          <a:noFill/>
          <a:ln w="9525">
            <a:noFill/>
            <a:miter lim="800000"/>
            <a:headEnd/>
            <a:tailEnd/>
          </a:ln>
        </p:spPr>
        <p:txBody>
          <a:bodyPr>
            <a:spAutoFit/>
          </a:bodyPr>
          <a:lstStyle/>
          <a:p>
            <a:pPr algn="ctr">
              <a:spcBef>
                <a:spcPct val="50000"/>
              </a:spcBef>
            </a:pPr>
            <a:r>
              <a:rPr lang="it-IT">
                <a:solidFill>
                  <a:srgbClr val="FF6600"/>
                </a:solidFill>
                <a:latin typeface="Times New Roman" pitchFamily="18" charset="0"/>
              </a:rPr>
              <a:t>IPOTESI SULLE RAGIONI ULTIME</a:t>
            </a:r>
          </a:p>
        </p:txBody>
      </p:sp>
      <p:sp>
        <p:nvSpPr>
          <p:cNvPr id="3084" name="AutoShape 21">
            <a:hlinkClick r:id="" action="ppaction://hlinkshowjump?jump=previousslide" highlightClick="1"/>
          </p:cNvPr>
          <p:cNvSpPr>
            <a:spLocks noChangeArrowheads="1"/>
          </p:cNvSpPr>
          <p:nvPr/>
        </p:nvSpPr>
        <p:spPr bwMode="auto">
          <a:xfrm>
            <a:off x="0" y="615950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3085" name="AutoShape 22">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5143" name="Rectangle 23"/>
          <p:cNvSpPr>
            <a:spLocks noChangeArrowheads="1"/>
          </p:cNvSpPr>
          <p:nvPr/>
        </p:nvSpPr>
        <p:spPr bwMode="auto">
          <a:xfrm>
            <a:off x="611188" y="5445125"/>
            <a:ext cx="6953250" cy="366713"/>
          </a:xfrm>
          <a:prstGeom prst="rect">
            <a:avLst/>
          </a:prstGeom>
          <a:noFill/>
          <a:ln w="9525">
            <a:noFill/>
            <a:miter lim="800000"/>
            <a:headEnd/>
            <a:tailEnd/>
          </a:ln>
        </p:spPr>
        <p:txBody>
          <a:bodyPr wrap="none" anchor="ctr">
            <a:spAutoFit/>
          </a:bodyPr>
          <a:lstStyle/>
          <a:p>
            <a:pPr eaLnBrk="1" hangingPunct="1">
              <a:buFont typeface="Wingdings" pitchFamily="2" charset="2"/>
              <a:buNone/>
              <a:tabLst>
                <a:tab pos="457200" algn="l"/>
              </a:tabLst>
            </a:pPr>
            <a:r>
              <a:rPr lang="it-IT">
                <a:solidFill>
                  <a:schemeClr val="bg1"/>
                </a:solidFill>
                <a:latin typeface="Times New Roman" pitchFamily="18" charset="0"/>
              </a:rPr>
              <a:t>IV TEORIA RELIGIOSA-CRISTIANA: Dio è l’artefice di tutto il creato.</a:t>
            </a:r>
          </a:p>
        </p:txBody>
      </p:sp>
      <p:sp>
        <p:nvSpPr>
          <p:cNvPr id="5144" name="Rectangle 24"/>
          <p:cNvSpPr>
            <a:spLocks noChangeArrowheads="1"/>
          </p:cNvSpPr>
          <p:nvPr/>
        </p:nvSpPr>
        <p:spPr bwMode="auto">
          <a:xfrm>
            <a:off x="611188" y="5734050"/>
            <a:ext cx="7804150" cy="366713"/>
          </a:xfrm>
          <a:prstGeom prst="rect">
            <a:avLst/>
          </a:prstGeom>
          <a:noFill/>
          <a:ln w="9525">
            <a:noFill/>
            <a:miter lim="800000"/>
            <a:headEnd/>
            <a:tailEnd/>
          </a:ln>
        </p:spPr>
        <p:txBody>
          <a:bodyPr wrap="none" anchor="ctr">
            <a:spAutoFit/>
          </a:bodyPr>
          <a:lstStyle/>
          <a:p>
            <a:pPr eaLnBrk="1" hangingPunct="1">
              <a:buFont typeface="Wingdings" pitchFamily="2" charset="2"/>
              <a:buNone/>
              <a:tabLst>
                <a:tab pos="457200" algn="l"/>
              </a:tabLst>
            </a:pPr>
            <a:r>
              <a:rPr lang="it-IT">
                <a:solidFill>
                  <a:schemeClr val="bg1"/>
                </a:solidFill>
                <a:latin typeface="Times New Roman" pitchFamily="18" charset="0"/>
              </a:rPr>
              <a:t>V TEORIA DELLA CASUALITA’: alcuni credono nella casualità della creazione.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3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5138"/>
                                        </p:tgtEl>
                                        <p:attrNameLst>
                                          <p:attrName>style.visibility</p:attrName>
                                        </p:attrNameLst>
                                      </p:cBhvr>
                                      <p:to>
                                        <p:strVal val="visible"/>
                                      </p:to>
                                    </p:set>
                                    <p:animScale>
                                      <p:cBhvr>
                                        <p:cTn id="12" dur="1000" decel="50000" fill="hold">
                                          <p:stCondLst>
                                            <p:cond delay="0"/>
                                          </p:stCondLst>
                                        </p:cTn>
                                        <p:tgtEl>
                                          <p:spTgt spid="51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138"/>
                                        </p:tgtEl>
                                        <p:attrNameLst>
                                          <p:attrName>ppt_x</p:attrName>
                                          <p:attrName>ppt_y</p:attrName>
                                        </p:attrNameLst>
                                      </p:cBhvr>
                                    </p:animMotion>
                                    <p:animEffect transition="in" filter="fade">
                                      <p:cBhvr>
                                        <p:cTn id="14" dur="1000"/>
                                        <p:tgtEl>
                                          <p:spTgt spid="5138"/>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5137"/>
                                        </p:tgtEl>
                                        <p:attrNameLst>
                                          <p:attrName>style.visibility</p:attrName>
                                        </p:attrNameLst>
                                      </p:cBhvr>
                                      <p:to>
                                        <p:strVal val="visible"/>
                                      </p:to>
                                    </p:set>
                                    <p:anim calcmode="lin" valueType="num">
                                      <p:cBhvr>
                                        <p:cTn id="18" dur="1000" fill="hold"/>
                                        <p:tgtEl>
                                          <p:spTgt spid="5137"/>
                                        </p:tgtEl>
                                        <p:attrNameLst>
                                          <p:attrName>ppt_w</p:attrName>
                                        </p:attrNameLst>
                                      </p:cBhvr>
                                      <p:tavLst>
                                        <p:tav tm="0">
                                          <p:val>
                                            <p:fltVal val="0"/>
                                          </p:val>
                                        </p:tav>
                                        <p:tav tm="100000">
                                          <p:val>
                                            <p:strVal val="#ppt_w"/>
                                          </p:val>
                                        </p:tav>
                                      </p:tavLst>
                                    </p:anim>
                                    <p:anim calcmode="lin" valueType="num">
                                      <p:cBhvr>
                                        <p:cTn id="19" dur="1000" fill="hold"/>
                                        <p:tgtEl>
                                          <p:spTgt spid="5137"/>
                                        </p:tgtEl>
                                        <p:attrNameLst>
                                          <p:attrName>ppt_h</p:attrName>
                                        </p:attrNameLst>
                                      </p:cBhvr>
                                      <p:tavLst>
                                        <p:tav tm="0">
                                          <p:val>
                                            <p:fltVal val="0"/>
                                          </p:val>
                                        </p:tav>
                                        <p:tav tm="100000">
                                          <p:val>
                                            <p:strVal val="#ppt_h"/>
                                          </p:val>
                                        </p:tav>
                                      </p:tavLst>
                                    </p:anim>
                                    <p:anim calcmode="lin" valueType="num">
                                      <p:cBhvr>
                                        <p:cTn id="20" dur="1000" fill="hold"/>
                                        <p:tgtEl>
                                          <p:spTgt spid="513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1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140"/>
                                        </p:tgtEl>
                                        <p:attrNameLst>
                                          <p:attrName>style.visibility</p:attrName>
                                        </p:attrNameLst>
                                      </p:cBhvr>
                                      <p:to>
                                        <p:strVal val="visible"/>
                                      </p:to>
                                    </p:set>
                                    <p:anim calcmode="lin" valueType="num">
                                      <p:cBhvr>
                                        <p:cTn id="26" dur="1000" fill="hold"/>
                                        <p:tgtEl>
                                          <p:spTgt spid="5140"/>
                                        </p:tgtEl>
                                        <p:attrNameLst>
                                          <p:attrName>ppt_w</p:attrName>
                                        </p:attrNameLst>
                                      </p:cBhvr>
                                      <p:tavLst>
                                        <p:tav tm="0">
                                          <p:val>
                                            <p:strVal val="#ppt_w*0.70"/>
                                          </p:val>
                                        </p:tav>
                                        <p:tav tm="100000">
                                          <p:val>
                                            <p:strVal val="#ppt_w"/>
                                          </p:val>
                                        </p:tav>
                                      </p:tavLst>
                                    </p:anim>
                                    <p:anim calcmode="lin" valueType="num">
                                      <p:cBhvr>
                                        <p:cTn id="27" dur="1000" fill="hold"/>
                                        <p:tgtEl>
                                          <p:spTgt spid="5140"/>
                                        </p:tgtEl>
                                        <p:attrNameLst>
                                          <p:attrName>ppt_h</p:attrName>
                                        </p:attrNameLst>
                                      </p:cBhvr>
                                      <p:tavLst>
                                        <p:tav tm="0">
                                          <p:val>
                                            <p:strVal val="#ppt_h"/>
                                          </p:val>
                                        </p:tav>
                                        <p:tav tm="100000">
                                          <p:val>
                                            <p:strVal val="#ppt_h"/>
                                          </p:val>
                                        </p:tav>
                                      </p:tavLst>
                                    </p:anim>
                                    <p:animEffect transition="in" filter="fade">
                                      <p:cBhvr>
                                        <p:cTn id="28" dur="1000"/>
                                        <p:tgtEl>
                                          <p:spTgt spid="514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23"/>
                                        </p:tgtEl>
                                        <p:attrNameLst>
                                          <p:attrName>style.visibility</p:attrName>
                                        </p:attrNameLst>
                                      </p:cBhvr>
                                      <p:to>
                                        <p:strVal val="visible"/>
                                      </p:to>
                                    </p:set>
                                    <p:anim calcmode="lin" valueType="num">
                                      <p:cBhvr additive="base">
                                        <p:cTn id="33" dur="500" fill="hold"/>
                                        <p:tgtEl>
                                          <p:spTgt spid="5123"/>
                                        </p:tgtEl>
                                        <p:attrNameLst>
                                          <p:attrName>ppt_x</p:attrName>
                                        </p:attrNameLst>
                                      </p:cBhvr>
                                      <p:tavLst>
                                        <p:tav tm="0">
                                          <p:val>
                                            <p:strVal val="#ppt_x"/>
                                          </p:val>
                                        </p:tav>
                                        <p:tav tm="100000">
                                          <p:val>
                                            <p:strVal val="#ppt_x"/>
                                          </p:val>
                                        </p:tav>
                                      </p:tavLst>
                                    </p:anim>
                                    <p:anim calcmode="lin" valueType="num">
                                      <p:cBhvr additive="base">
                                        <p:cTn id="3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5134"/>
                                        </p:tgtEl>
                                        <p:attrNameLst>
                                          <p:attrName>style.visibility</p:attrName>
                                        </p:attrNameLst>
                                      </p:cBhvr>
                                      <p:to>
                                        <p:strVal val="visible"/>
                                      </p:to>
                                    </p:set>
                                    <p:animEffect transition="in" filter="barn(inHorizontal)">
                                      <p:cBhvr>
                                        <p:cTn id="39" dur="500"/>
                                        <p:tgtEl>
                                          <p:spTgt spid="5134"/>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5128"/>
                                        </p:tgtEl>
                                        <p:attrNameLst>
                                          <p:attrName>style.visibility</p:attrName>
                                        </p:attrNameLst>
                                      </p:cBhvr>
                                      <p:to>
                                        <p:strVal val="visible"/>
                                      </p:to>
                                    </p:set>
                                    <p:animEffect transition="in" filter="box(in)">
                                      <p:cBhvr>
                                        <p:cTn id="44" dur="500"/>
                                        <p:tgtEl>
                                          <p:spTgt spid="5128"/>
                                        </p:tgtEl>
                                      </p:cBhvr>
                                    </p:animEffect>
                                  </p:childTnLst>
                                </p:cTn>
                              </p:par>
                            </p:childTnLst>
                          </p:cTn>
                        </p:par>
                      </p:childTnLst>
                    </p:cTn>
                  </p:par>
                  <p:par>
                    <p:cTn id="45" fill="hold">
                      <p:stCondLst>
                        <p:cond delay="indefinite"/>
                      </p:stCondLst>
                      <p:childTnLst>
                        <p:par>
                          <p:cTn id="46" fill="hold">
                            <p:stCondLst>
                              <p:cond delay="0"/>
                            </p:stCondLst>
                            <p:childTnLst>
                              <p:par>
                                <p:cTn id="47" presetID="38" presetClass="entr" presetSubtype="0" accel="50000" fill="hold" grpId="0" nodeType="clickEffect">
                                  <p:stCondLst>
                                    <p:cond delay="0"/>
                                  </p:stCondLst>
                                  <p:iterate type="wd">
                                    <p:tmPct val="50000"/>
                                  </p:iterate>
                                  <p:childTnLst>
                                    <p:set>
                                      <p:cBhvr>
                                        <p:cTn id="48" dur="1" fill="hold">
                                          <p:stCondLst>
                                            <p:cond delay="0"/>
                                          </p:stCondLst>
                                        </p:cTn>
                                        <p:tgtEl>
                                          <p:spTgt spid="5129"/>
                                        </p:tgtEl>
                                        <p:attrNameLst>
                                          <p:attrName>style.visibility</p:attrName>
                                        </p:attrNameLst>
                                      </p:cBhvr>
                                      <p:to>
                                        <p:strVal val="visible"/>
                                      </p:to>
                                    </p:set>
                                    <p:set>
                                      <p:cBhvr>
                                        <p:cTn id="49" dur="912" fill="hold">
                                          <p:stCondLst>
                                            <p:cond delay="0"/>
                                          </p:stCondLst>
                                        </p:cTn>
                                        <p:tgtEl>
                                          <p:spTgt spid="5129"/>
                                        </p:tgtEl>
                                        <p:attrNameLst>
                                          <p:attrName>style.rotation</p:attrName>
                                        </p:attrNameLst>
                                      </p:cBhvr>
                                      <p:to>
                                        <p:strVal val="-45.0"/>
                                      </p:to>
                                    </p:set>
                                    <p:anim calcmode="lin" valueType="num">
                                      <p:cBhvr>
                                        <p:cTn id="50" dur="912" fill="hold">
                                          <p:stCondLst>
                                            <p:cond delay="912"/>
                                          </p:stCondLst>
                                        </p:cTn>
                                        <p:tgtEl>
                                          <p:spTgt spid="5129"/>
                                        </p:tgtEl>
                                        <p:attrNameLst>
                                          <p:attrName>style.rotation</p:attrName>
                                        </p:attrNameLst>
                                      </p:cBhvr>
                                      <p:tavLst>
                                        <p:tav tm="0">
                                          <p:val>
                                            <p:fltVal val="-45"/>
                                          </p:val>
                                        </p:tav>
                                        <p:tav tm="69900">
                                          <p:val>
                                            <p:fltVal val="45"/>
                                          </p:val>
                                        </p:tav>
                                        <p:tav tm="100000">
                                          <p:val>
                                            <p:fltVal val="0"/>
                                          </p:val>
                                        </p:tav>
                                      </p:tavLst>
                                    </p:anim>
                                    <p:anim calcmode="lin" valueType="num">
                                      <p:cBhvr>
                                        <p:cTn id="51" dur="912" fill="hold">
                                          <p:stCondLst>
                                            <p:cond delay="0"/>
                                          </p:stCondLst>
                                        </p:cTn>
                                        <p:tgtEl>
                                          <p:spTgt spid="5129"/>
                                        </p:tgtEl>
                                        <p:attrNameLst>
                                          <p:attrName>ppt_y</p:attrName>
                                        </p:attrNameLst>
                                      </p:cBhvr>
                                      <p:tavLst>
                                        <p:tav tm="0">
                                          <p:val>
                                            <p:strVal val="#ppt_y-1"/>
                                          </p:val>
                                        </p:tav>
                                        <p:tav tm="100000">
                                          <p:val>
                                            <p:strVal val="#ppt_y-(0.354*#ppt_w-0.172*#ppt_h)"/>
                                          </p:val>
                                        </p:tav>
                                      </p:tavLst>
                                    </p:anim>
                                    <p:anim calcmode="lin" valueType="num">
                                      <p:cBhvr>
                                        <p:cTn id="52" dur="312" decel="50000" autoRev="1" fill="hold">
                                          <p:stCondLst>
                                            <p:cond delay="912"/>
                                          </p:stCondLst>
                                        </p:cTn>
                                        <p:tgtEl>
                                          <p:spTgt spid="5129"/>
                                        </p:tgtEl>
                                        <p:attrNameLst>
                                          <p:attrName>ppt_y</p:attrName>
                                        </p:attrNameLst>
                                      </p:cBhvr>
                                      <p:tavLst>
                                        <p:tav tm="0">
                                          <p:val>
                                            <p:strVal val="#ppt_y-(0.354*#ppt_w-0.172*#ppt_h)"/>
                                          </p:val>
                                        </p:tav>
                                        <p:tav tm="100000">
                                          <p:val>
                                            <p:strVal val="#ppt_y-(0.354*#ppt_w-0.172*#ppt_h)-#ppt_h/2"/>
                                          </p:val>
                                        </p:tav>
                                      </p:tavLst>
                                    </p:anim>
                                    <p:anim calcmode="lin" valueType="num">
                                      <p:cBhvr>
                                        <p:cTn id="53" dur="272" fill="hold">
                                          <p:stCondLst>
                                            <p:cond delay="1728"/>
                                          </p:stCondLst>
                                        </p:cTn>
                                        <p:tgtEl>
                                          <p:spTgt spid="5129"/>
                                        </p:tgtEl>
                                        <p:attrNameLst>
                                          <p:attrName>ppt_y</p:attrName>
                                        </p:attrNameLst>
                                      </p:cBhvr>
                                      <p:tavLst>
                                        <p:tav tm="0">
                                          <p:val>
                                            <p:strVal val="#ppt_y-(0.354*#ppt_w-0.172*#ppt_h)"/>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5143"/>
                                        </p:tgtEl>
                                        <p:attrNameLst>
                                          <p:attrName>style.visibility</p:attrName>
                                        </p:attrNameLst>
                                      </p:cBhvr>
                                      <p:to>
                                        <p:strVal val="visible"/>
                                      </p:to>
                                    </p:set>
                                    <p:animEffect transition="in" filter="wipe(down)">
                                      <p:cBhvr>
                                        <p:cTn id="58" dur="580">
                                          <p:stCondLst>
                                            <p:cond delay="0"/>
                                          </p:stCondLst>
                                        </p:cTn>
                                        <p:tgtEl>
                                          <p:spTgt spid="5143"/>
                                        </p:tgtEl>
                                      </p:cBhvr>
                                    </p:animEffect>
                                    <p:anim calcmode="lin" valueType="num">
                                      <p:cBhvr>
                                        <p:cTn id="59" dur="1822" tmFilter="0,0; 0.14,0.36; 0.43,0.73; 0.71,0.91; 1.0,1.0">
                                          <p:stCondLst>
                                            <p:cond delay="0"/>
                                          </p:stCondLst>
                                        </p:cTn>
                                        <p:tgtEl>
                                          <p:spTgt spid="514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14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14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14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143"/>
                                        </p:tgtEl>
                                        <p:attrNameLst>
                                          <p:attrName>ppt_y</p:attrName>
                                        </p:attrNameLst>
                                      </p:cBhvr>
                                      <p:tavLst>
                                        <p:tav tm="0" fmla="#ppt_y-sin(pi*$)/81">
                                          <p:val>
                                            <p:fltVal val="0"/>
                                          </p:val>
                                        </p:tav>
                                        <p:tav tm="100000">
                                          <p:val>
                                            <p:fltVal val="1"/>
                                          </p:val>
                                        </p:tav>
                                      </p:tavLst>
                                    </p:anim>
                                    <p:animScale>
                                      <p:cBhvr>
                                        <p:cTn id="64" dur="26">
                                          <p:stCondLst>
                                            <p:cond delay="650"/>
                                          </p:stCondLst>
                                        </p:cTn>
                                        <p:tgtEl>
                                          <p:spTgt spid="5143"/>
                                        </p:tgtEl>
                                      </p:cBhvr>
                                      <p:to x="100000" y="60000"/>
                                    </p:animScale>
                                    <p:animScale>
                                      <p:cBhvr>
                                        <p:cTn id="65" dur="166" decel="50000">
                                          <p:stCondLst>
                                            <p:cond delay="676"/>
                                          </p:stCondLst>
                                        </p:cTn>
                                        <p:tgtEl>
                                          <p:spTgt spid="5143"/>
                                        </p:tgtEl>
                                      </p:cBhvr>
                                      <p:to x="100000" y="100000"/>
                                    </p:animScale>
                                    <p:animScale>
                                      <p:cBhvr>
                                        <p:cTn id="66" dur="26">
                                          <p:stCondLst>
                                            <p:cond delay="1312"/>
                                          </p:stCondLst>
                                        </p:cTn>
                                        <p:tgtEl>
                                          <p:spTgt spid="5143"/>
                                        </p:tgtEl>
                                      </p:cBhvr>
                                      <p:to x="100000" y="80000"/>
                                    </p:animScale>
                                    <p:animScale>
                                      <p:cBhvr>
                                        <p:cTn id="67" dur="166" decel="50000">
                                          <p:stCondLst>
                                            <p:cond delay="1338"/>
                                          </p:stCondLst>
                                        </p:cTn>
                                        <p:tgtEl>
                                          <p:spTgt spid="5143"/>
                                        </p:tgtEl>
                                      </p:cBhvr>
                                      <p:to x="100000" y="100000"/>
                                    </p:animScale>
                                    <p:animScale>
                                      <p:cBhvr>
                                        <p:cTn id="68" dur="26">
                                          <p:stCondLst>
                                            <p:cond delay="1642"/>
                                          </p:stCondLst>
                                        </p:cTn>
                                        <p:tgtEl>
                                          <p:spTgt spid="5143"/>
                                        </p:tgtEl>
                                      </p:cBhvr>
                                      <p:to x="100000" y="90000"/>
                                    </p:animScale>
                                    <p:animScale>
                                      <p:cBhvr>
                                        <p:cTn id="69" dur="166" decel="50000">
                                          <p:stCondLst>
                                            <p:cond delay="1668"/>
                                          </p:stCondLst>
                                        </p:cTn>
                                        <p:tgtEl>
                                          <p:spTgt spid="5143"/>
                                        </p:tgtEl>
                                      </p:cBhvr>
                                      <p:to x="100000" y="100000"/>
                                    </p:animScale>
                                    <p:animScale>
                                      <p:cBhvr>
                                        <p:cTn id="70" dur="26">
                                          <p:stCondLst>
                                            <p:cond delay="1808"/>
                                          </p:stCondLst>
                                        </p:cTn>
                                        <p:tgtEl>
                                          <p:spTgt spid="5143"/>
                                        </p:tgtEl>
                                      </p:cBhvr>
                                      <p:to x="100000" y="95000"/>
                                    </p:animScale>
                                    <p:animScale>
                                      <p:cBhvr>
                                        <p:cTn id="71" dur="166" decel="50000">
                                          <p:stCondLst>
                                            <p:cond delay="1834"/>
                                          </p:stCondLst>
                                        </p:cTn>
                                        <p:tgtEl>
                                          <p:spTgt spid="5143"/>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grpId="0" nodeType="clickEffect">
                                  <p:stCondLst>
                                    <p:cond delay="0"/>
                                  </p:stCondLst>
                                  <p:childTnLst>
                                    <p:set>
                                      <p:cBhvr>
                                        <p:cTn id="75" dur="1" fill="hold">
                                          <p:stCondLst>
                                            <p:cond delay="0"/>
                                          </p:stCondLst>
                                        </p:cTn>
                                        <p:tgtEl>
                                          <p:spTgt spid="5144"/>
                                        </p:tgtEl>
                                        <p:attrNameLst>
                                          <p:attrName>style.visibility</p:attrName>
                                        </p:attrNameLst>
                                      </p:cBhvr>
                                      <p:to>
                                        <p:strVal val="visible"/>
                                      </p:to>
                                    </p:set>
                                    <p:animEffect transition="in" filter="fade">
                                      <p:cBhvr>
                                        <p:cTn id="76" dur="2000"/>
                                        <p:tgtEl>
                                          <p:spTgt spid="5144"/>
                                        </p:tgtEl>
                                      </p:cBhvr>
                                    </p:animEffect>
                                    <p:anim calcmode="lin" valueType="num">
                                      <p:cBhvr>
                                        <p:cTn id="77" dur="2000" fill="hold"/>
                                        <p:tgtEl>
                                          <p:spTgt spid="5144"/>
                                        </p:tgtEl>
                                        <p:attrNameLst>
                                          <p:attrName>style.rotation</p:attrName>
                                        </p:attrNameLst>
                                      </p:cBhvr>
                                      <p:tavLst>
                                        <p:tav tm="0">
                                          <p:val>
                                            <p:fltVal val="720"/>
                                          </p:val>
                                        </p:tav>
                                        <p:tav tm="100000">
                                          <p:val>
                                            <p:fltVal val="0"/>
                                          </p:val>
                                        </p:tav>
                                      </p:tavLst>
                                    </p:anim>
                                    <p:anim calcmode="lin" valueType="num">
                                      <p:cBhvr>
                                        <p:cTn id="78" dur="2000" fill="hold"/>
                                        <p:tgtEl>
                                          <p:spTgt spid="5144"/>
                                        </p:tgtEl>
                                        <p:attrNameLst>
                                          <p:attrName>ppt_h</p:attrName>
                                        </p:attrNameLst>
                                      </p:cBhvr>
                                      <p:tavLst>
                                        <p:tav tm="0">
                                          <p:val>
                                            <p:fltVal val="0"/>
                                          </p:val>
                                        </p:tav>
                                        <p:tav tm="100000">
                                          <p:val>
                                            <p:strVal val="#ppt_h"/>
                                          </p:val>
                                        </p:tav>
                                      </p:tavLst>
                                    </p:anim>
                                    <p:anim calcmode="lin" valueType="num">
                                      <p:cBhvr>
                                        <p:cTn id="79" dur="2000" fill="hold"/>
                                        <p:tgtEl>
                                          <p:spTgt spid="51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8" grpId="0"/>
      <p:bldP spid="5129" grpId="0"/>
      <p:bldP spid="5134" grpId="0"/>
      <p:bldP spid="5140" grpId="0"/>
      <p:bldP spid="5143" grpId="0"/>
      <p:bldP spid="51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468313" y="549275"/>
            <a:ext cx="8135937" cy="1311275"/>
          </a:xfrm>
          <a:prstGeom prst="rect">
            <a:avLst/>
          </a:prstGeom>
          <a:noFill/>
          <a:ln w="9525">
            <a:noFill/>
            <a:miter lim="800000"/>
            <a:headEnd/>
            <a:tailEnd/>
          </a:ln>
        </p:spPr>
        <p:txBody>
          <a:bodyPr>
            <a:spAutoFit/>
          </a:bodyPr>
          <a:lstStyle/>
          <a:p>
            <a:pPr algn="ctr">
              <a:spcBef>
                <a:spcPct val="50000"/>
              </a:spcBef>
            </a:pPr>
            <a:r>
              <a:rPr lang="it-IT" sz="4000">
                <a:solidFill>
                  <a:srgbClr val="FF0000"/>
                </a:solidFill>
                <a:latin typeface="Times New Roman" pitchFamily="18" charset="0"/>
              </a:rPr>
              <a:t>COME </a:t>
            </a:r>
            <a:r>
              <a:rPr lang="en-US" sz="4000">
                <a:solidFill>
                  <a:srgbClr val="FF0000"/>
                </a:solidFill>
                <a:latin typeface="Times New Roman" pitchFamily="18" charset="0"/>
                <a:cs typeface="Arial" charset="0"/>
              </a:rPr>
              <a:t>È AVVENUTO IL BIG BANG?</a:t>
            </a:r>
          </a:p>
        </p:txBody>
      </p:sp>
      <p:sp>
        <p:nvSpPr>
          <p:cNvPr id="107525" name="Text Box 5"/>
          <p:cNvSpPr txBox="1">
            <a:spLocks noChangeArrowheads="1"/>
          </p:cNvSpPr>
          <p:nvPr/>
        </p:nvSpPr>
        <p:spPr bwMode="auto">
          <a:xfrm>
            <a:off x="762000" y="2362200"/>
            <a:ext cx="7777163" cy="366713"/>
          </a:xfrm>
          <a:prstGeom prst="rect">
            <a:avLst/>
          </a:prstGeom>
          <a:noFill/>
          <a:ln w="9525">
            <a:noFill/>
            <a:miter lim="800000"/>
            <a:headEnd/>
            <a:tailEnd/>
          </a:ln>
        </p:spPr>
        <p:txBody>
          <a:bodyPr>
            <a:spAutoFit/>
          </a:bodyPr>
          <a:lstStyle/>
          <a:p>
            <a:pPr eaLnBrk="1" hangingPunct="1">
              <a:spcBef>
                <a:spcPct val="50000"/>
              </a:spcBef>
            </a:pPr>
            <a:r>
              <a:rPr lang="it-IT">
                <a:solidFill>
                  <a:schemeClr val="bg1"/>
                </a:solidFill>
                <a:latin typeface="Times New Roman" pitchFamily="18" charset="0"/>
              </a:rPr>
              <a:t>TEORIE:</a:t>
            </a:r>
          </a:p>
        </p:txBody>
      </p:sp>
      <p:sp>
        <p:nvSpPr>
          <p:cNvPr id="107526" name="Text Box 6"/>
          <p:cNvSpPr txBox="1">
            <a:spLocks noChangeArrowheads="1"/>
          </p:cNvSpPr>
          <p:nvPr/>
        </p:nvSpPr>
        <p:spPr bwMode="auto">
          <a:xfrm>
            <a:off x="685800" y="2667000"/>
            <a:ext cx="7704138" cy="915988"/>
          </a:xfrm>
          <a:prstGeom prst="rect">
            <a:avLst/>
          </a:prstGeom>
          <a:noFill/>
          <a:ln w="9525">
            <a:noFill/>
            <a:miter lim="800000"/>
            <a:headEnd/>
            <a:tailEnd/>
          </a:ln>
        </p:spPr>
        <p:txBody>
          <a:bodyPr>
            <a:spAutoFit/>
          </a:bodyPr>
          <a:lstStyle/>
          <a:p>
            <a:pPr eaLnBrk="1" hangingPunct="1">
              <a:spcBef>
                <a:spcPct val="50000"/>
              </a:spcBef>
            </a:pPr>
            <a:r>
              <a:rPr lang="it-IT">
                <a:solidFill>
                  <a:schemeClr val="bg1"/>
                </a:solidFill>
                <a:latin typeface="Times New Roman" pitchFamily="18" charset="0"/>
              </a:rPr>
              <a:t>I TEORIA SCIENTIFICA: all’inizio l’universo era molto più caldo e denso di oggi, e prima di esso c’è stata una serie di altri universi che implodevano ed esplodevano;</a:t>
            </a:r>
          </a:p>
        </p:txBody>
      </p:sp>
      <p:sp>
        <p:nvSpPr>
          <p:cNvPr id="107527" name="Text Box 7"/>
          <p:cNvSpPr txBox="1">
            <a:spLocks noChangeArrowheads="1"/>
          </p:cNvSpPr>
          <p:nvPr/>
        </p:nvSpPr>
        <p:spPr bwMode="auto">
          <a:xfrm>
            <a:off x="685800" y="3505200"/>
            <a:ext cx="7777163" cy="641350"/>
          </a:xfrm>
          <a:prstGeom prst="rect">
            <a:avLst/>
          </a:prstGeom>
          <a:noFill/>
          <a:ln w="9525">
            <a:noFill/>
            <a:miter lim="800000"/>
            <a:headEnd/>
            <a:tailEnd/>
          </a:ln>
        </p:spPr>
        <p:txBody>
          <a:bodyPr>
            <a:spAutoFit/>
          </a:bodyPr>
          <a:lstStyle/>
          <a:p>
            <a:pPr eaLnBrk="1" hangingPunct="1">
              <a:spcBef>
                <a:spcPct val="50000"/>
              </a:spcBef>
            </a:pPr>
            <a:r>
              <a:rPr lang="it-IT">
                <a:solidFill>
                  <a:schemeClr val="bg1"/>
                </a:solidFill>
                <a:latin typeface="Times New Roman" pitchFamily="18" charset="0"/>
              </a:rPr>
              <a:t>II TEORIA SCIENTIFICA: un’improvvisa origine esplosiva del cosmo circa 15 miliardi di anni fa;</a:t>
            </a:r>
          </a:p>
        </p:txBody>
      </p:sp>
      <p:sp>
        <p:nvSpPr>
          <p:cNvPr id="107528" name="Text Box 8"/>
          <p:cNvSpPr txBox="1">
            <a:spLocks noChangeArrowheads="1"/>
          </p:cNvSpPr>
          <p:nvPr/>
        </p:nvSpPr>
        <p:spPr bwMode="auto">
          <a:xfrm>
            <a:off x="685800" y="4038600"/>
            <a:ext cx="7848600" cy="915988"/>
          </a:xfrm>
          <a:prstGeom prst="rect">
            <a:avLst/>
          </a:prstGeom>
          <a:noFill/>
          <a:ln w="9525">
            <a:noFill/>
            <a:miter lim="800000"/>
            <a:headEnd/>
            <a:tailEnd/>
          </a:ln>
        </p:spPr>
        <p:txBody>
          <a:bodyPr>
            <a:spAutoFit/>
          </a:bodyPr>
          <a:lstStyle/>
          <a:p>
            <a:pPr eaLnBrk="1" hangingPunct="1">
              <a:spcBef>
                <a:spcPct val="50000"/>
              </a:spcBef>
            </a:pPr>
            <a:r>
              <a:rPr lang="it-IT">
                <a:solidFill>
                  <a:schemeClr val="bg1"/>
                </a:solidFill>
                <a:latin typeface="Times New Roman" pitchFamily="18" charset="0"/>
              </a:rPr>
              <a:t>III TEORIA SCIENTIFICA: molti “bang”, e quello che noi chiamiamo “l’universo” potrebbe essere in realtà soltanto una bolla di spazio-tempo nel mezzo di un vasta classe di universi — un multiverso se si vuole.” </a:t>
            </a:r>
          </a:p>
        </p:txBody>
      </p:sp>
      <p:sp>
        <p:nvSpPr>
          <p:cNvPr id="107529" name="Text Box 9"/>
          <p:cNvSpPr txBox="1">
            <a:spLocks noChangeArrowheads="1"/>
          </p:cNvSpPr>
          <p:nvPr/>
        </p:nvSpPr>
        <p:spPr bwMode="auto">
          <a:xfrm>
            <a:off x="685800" y="4876800"/>
            <a:ext cx="7632700" cy="366713"/>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IV TEORIA SCIENTIFICA: universi collegati da buchi neri e buchi bianchi.</a:t>
            </a:r>
          </a:p>
        </p:txBody>
      </p:sp>
      <p:sp>
        <p:nvSpPr>
          <p:cNvPr id="4104" name="AutoShape 10">
            <a:hlinkClick r:id="" action="ppaction://hlinkshowjump?jump=nextslide" highlightClick="1"/>
          </p:cNvPr>
          <p:cNvSpPr>
            <a:spLocks noChangeArrowheads="1"/>
          </p:cNvSpPr>
          <p:nvPr/>
        </p:nvSpPr>
        <p:spPr bwMode="auto">
          <a:xfrm>
            <a:off x="762000" y="6165850"/>
            <a:ext cx="78581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4105" name="AutoShape 11">
            <a:hlinkClick r:id="" action="ppaction://hlinkshowjump?jump=endshow" highlightClick="1"/>
          </p:cNvPr>
          <p:cNvSpPr>
            <a:spLocks noChangeArrowheads="1"/>
          </p:cNvSpPr>
          <p:nvPr/>
        </p:nvSpPr>
        <p:spPr bwMode="auto">
          <a:xfrm>
            <a:off x="2339975"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107532" name="Text Box 12"/>
          <p:cNvSpPr txBox="1">
            <a:spLocks noChangeArrowheads="1"/>
          </p:cNvSpPr>
          <p:nvPr/>
        </p:nvSpPr>
        <p:spPr bwMode="auto">
          <a:xfrm>
            <a:off x="1676400" y="1828800"/>
            <a:ext cx="6096000" cy="366713"/>
          </a:xfrm>
          <a:prstGeom prst="rect">
            <a:avLst/>
          </a:prstGeom>
          <a:noFill/>
          <a:ln w="9525">
            <a:noFill/>
            <a:miter lim="800000"/>
            <a:headEnd/>
            <a:tailEnd/>
          </a:ln>
        </p:spPr>
        <p:txBody>
          <a:bodyPr>
            <a:spAutoFit/>
          </a:bodyPr>
          <a:lstStyle/>
          <a:p>
            <a:pPr algn="ctr">
              <a:spcBef>
                <a:spcPct val="50000"/>
              </a:spcBef>
            </a:pPr>
            <a:r>
              <a:rPr lang="it-IT">
                <a:solidFill>
                  <a:srgbClr val="FF6600"/>
                </a:solidFill>
                <a:latin typeface="Times New Roman" pitchFamily="18" charset="0"/>
              </a:rPr>
              <a:t>IPOTESI SULLE MODALIT</a:t>
            </a:r>
            <a:r>
              <a:rPr lang="it-IT">
                <a:solidFill>
                  <a:srgbClr val="FF6600"/>
                </a:solidFill>
                <a:latin typeface="Times New Roman" pitchFamily="18" charset="0"/>
                <a:cs typeface="Arial" charset="0"/>
              </a:rPr>
              <a:t>À</a:t>
            </a:r>
            <a:endParaRPr lang="it-IT">
              <a:solidFill>
                <a:srgbClr val="FF6600"/>
              </a:solidFill>
              <a:latin typeface="Times New Roman" pitchFamily="18" charset="0"/>
            </a:endParaRPr>
          </a:p>
        </p:txBody>
      </p:sp>
      <p:sp>
        <p:nvSpPr>
          <p:cNvPr id="4107" name="AutoShape 14">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4108" name="AutoShape 15">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07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07532"/>
                                        </p:tgtEl>
                                        <p:attrNameLst>
                                          <p:attrName>style.visibility</p:attrName>
                                        </p:attrNameLst>
                                      </p:cBhvr>
                                      <p:to>
                                        <p:strVal val="visible"/>
                                      </p:to>
                                    </p:set>
                                    <p:anim calcmode="lin" valueType="num">
                                      <p:cBhvr>
                                        <p:cTn id="11" dur="500" fill="hold"/>
                                        <p:tgtEl>
                                          <p:spTgt spid="107532"/>
                                        </p:tgtEl>
                                        <p:attrNameLst>
                                          <p:attrName>ppt_w</p:attrName>
                                        </p:attrNameLst>
                                      </p:cBhvr>
                                      <p:tavLst>
                                        <p:tav tm="0">
                                          <p:val>
                                            <p:fltVal val="0"/>
                                          </p:val>
                                        </p:tav>
                                        <p:tav tm="100000">
                                          <p:val>
                                            <p:strVal val="#ppt_w"/>
                                          </p:val>
                                        </p:tav>
                                      </p:tavLst>
                                    </p:anim>
                                    <p:anim calcmode="lin" valueType="num">
                                      <p:cBhvr>
                                        <p:cTn id="12" dur="500" fill="hold"/>
                                        <p:tgtEl>
                                          <p:spTgt spid="10753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107525"/>
                                        </p:tgtEl>
                                        <p:attrNameLst>
                                          <p:attrName>style.visibility</p:attrName>
                                        </p:attrNameLst>
                                      </p:cBhvr>
                                      <p:to>
                                        <p:strVal val="visible"/>
                                      </p:to>
                                    </p:set>
                                    <p:animScale>
                                      <p:cBhvr>
                                        <p:cTn id="17" dur="1000" decel="50000" fill="hold">
                                          <p:stCondLst>
                                            <p:cond delay="0"/>
                                          </p:stCondLst>
                                        </p:cTn>
                                        <p:tgtEl>
                                          <p:spTgt spid="1075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7525"/>
                                        </p:tgtEl>
                                        <p:attrNameLst>
                                          <p:attrName>ppt_x</p:attrName>
                                          <p:attrName>ppt_y</p:attrName>
                                        </p:attrNameLst>
                                      </p:cBhvr>
                                    </p:animMotion>
                                    <p:animEffect transition="in" filter="fade">
                                      <p:cBhvr>
                                        <p:cTn id="19" dur="1000"/>
                                        <p:tgtEl>
                                          <p:spTgt spid="107525"/>
                                        </p:tgtEl>
                                      </p:cBhvr>
                                    </p:animEffect>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107526"/>
                                        </p:tgtEl>
                                        <p:attrNameLst>
                                          <p:attrName>style.visibility</p:attrName>
                                        </p:attrNameLst>
                                      </p:cBhvr>
                                      <p:to>
                                        <p:strVal val="visible"/>
                                      </p:to>
                                    </p:set>
                                    <p:animEffect transition="in" filter="fade">
                                      <p:cBhvr>
                                        <p:cTn id="24" dur="770" decel="100000"/>
                                        <p:tgtEl>
                                          <p:spTgt spid="107526"/>
                                        </p:tgtEl>
                                      </p:cBhvr>
                                    </p:animEffect>
                                    <p:animScale>
                                      <p:cBhvr>
                                        <p:cTn id="25" dur="770" decel="100000"/>
                                        <p:tgtEl>
                                          <p:spTgt spid="107526"/>
                                        </p:tgtEl>
                                      </p:cBhvr>
                                      <p:from x="10000" y="10000"/>
                                      <p:to x="200000" y="450000"/>
                                    </p:animScale>
                                    <p:animScale>
                                      <p:cBhvr>
                                        <p:cTn id="26" dur="1230" accel="100000" fill="hold">
                                          <p:stCondLst>
                                            <p:cond delay="770"/>
                                          </p:stCondLst>
                                        </p:cTn>
                                        <p:tgtEl>
                                          <p:spTgt spid="107526"/>
                                        </p:tgtEl>
                                      </p:cBhvr>
                                      <p:from x="200000" y="450000"/>
                                      <p:to x="100000" y="100000"/>
                                    </p:animScale>
                                    <p:set>
                                      <p:cBhvr>
                                        <p:cTn id="27" dur="770" fill="hold"/>
                                        <p:tgtEl>
                                          <p:spTgt spid="107526"/>
                                        </p:tgtEl>
                                        <p:attrNameLst>
                                          <p:attrName>ppt_x</p:attrName>
                                        </p:attrNameLst>
                                      </p:cBhvr>
                                      <p:to>
                                        <p:strVal val="(0.5)"/>
                                      </p:to>
                                    </p:set>
                                    <p:anim from="(0.5)" to="(#ppt_x)" calcmode="lin" valueType="num">
                                      <p:cBhvr>
                                        <p:cTn id="28" dur="1230" accel="100000" fill="hold">
                                          <p:stCondLst>
                                            <p:cond delay="770"/>
                                          </p:stCondLst>
                                        </p:cTn>
                                        <p:tgtEl>
                                          <p:spTgt spid="107526"/>
                                        </p:tgtEl>
                                        <p:attrNameLst>
                                          <p:attrName>ppt_x</p:attrName>
                                        </p:attrNameLst>
                                      </p:cBhvr>
                                    </p:anim>
                                    <p:set>
                                      <p:cBhvr>
                                        <p:cTn id="29" dur="770" fill="hold"/>
                                        <p:tgtEl>
                                          <p:spTgt spid="107526"/>
                                        </p:tgtEl>
                                        <p:attrNameLst>
                                          <p:attrName>ppt_y</p:attrName>
                                        </p:attrNameLst>
                                      </p:cBhvr>
                                      <p:to>
                                        <p:strVal val="(#ppt_y+0.4)"/>
                                      </p:to>
                                    </p:set>
                                    <p:anim from="(#ppt_y+0.4)" to="(#ppt_y)" calcmode="lin" valueType="num">
                                      <p:cBhvr>
                                        <p:cTn id="30" dur="1230" accel="100000" fill="hold">
                                          <p:stCondLst>
                                            <p:cond delay="770"/>
                                          </p:stCondLst>
                                        </p:cTn>
                                        <p:tgtEl>
                                          <p:spTgt spid="107526"/>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07527"/>
                                        </p:tgtEl>
                                        <p:attrNameLst>
                                          <p:attrName>style.visibility</p:attrName>
                                        </p:attrNameLst>
                                      </p:cBhvr>
                                      <p:to>
                                        <p:strVal val="visible"/>
                                      </p:to>
                                    </p:set>
                                    <p:anim calcmode="lin" valueType="num">
                                      <p:cBhvr>
                                        <p:cTn id="35" dur="500" fill="hold"/>
                                        <p:tgtEl>
                                          <p:spTgt spid="10752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7527"/>
                                        </p:tgtEl>
                                        <p:attrNameLst>
                                          <p:attrName>ppt_y</p:attrName>
                                        </p:attrNameLst>
                                      </p:cBhvr>
                                      <p:tavLst>
                                        <p:tav tm="0">
                                          <p:val>
                                            <p:strVal val="#ppt_y"/>
                                          </p:val>
                                        </p:tav>
                                        <p:tav tm="100000">
                                          <p:val>
                                            <p:strVal val="#ppt_y"/>
                                          </p:val>
                                        </p:tav>
                                      </p:tavLst>
                                    </p:anim>
                                    <p:anim calcmode="lin" valueType="num">
                                      <p:cBhvr>
                                        <p:cTn id="37" dur="500" fill="hold"/>
                                        <p:tgtEl>
                                          <p:spTgt spid="10752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752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752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7528"/>
                                        </p:tgtEl>
                                        <p:attrNameLst>
                                          <p:attrName>style.visibility</p:attrName>
                                        </p:attrNameLst>
                                      </p:cBhvr>
                                      <p:to>
                                        <p:strVal val="visible"/>
                                      </p:to>
                                    </p:set>
                                    <p:animEffect transition="in" filter="fade">
                                      <p:cBhvr>
                                        <p:cTn id="44" dur="1000"/>
                                        <p:tgtEl>
                                          <p:spTgt spid="107528"/>
                                        </p:tgtEl>
                                      </p:cBhvr>
                                    </p:animEffect>
                                    <p:anim calcmode="lin" valueType="num">
                                      <p:cBhvr>
                                        <p:cTn id="45" dur="1000" fill="hold"/>
                                        <p:tgtEl>
                                          <p:spTgt spid="107528"/>
                                        </p:tgtEl>
                                        <p:attrNameLst>
                                          <p:attrName>ppt_x</p:attrName>
                                        </p:attrNameLst>
                                      </p:cBhvr>
                                      <p:tavLst>
                                        <p:tav tm="0">
                                          <p:val>
                                            <p:strVal val="#ppt_x"/>
                                          </p:val>
                                        </p:tav>
                                        <p:tav tm="100000">
                                          <p:val>
                                            <p:strVal val="#ppt_x"/>
                                          </p:val>
                                        </p:tav>
                                      </p:tavLst>
                                    </p:anim>
                                    <p:anim calcmode="lin" valueType="num">
                                      <p:cBhvr>
                                        <p:cTn id="46" dur="1000" fill="hold"/>
                                        <p:tgtEl>
                                          <p:spTgt spid="10752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07529"/>
                                        </p:tgtEl>
                                        <p:attrNameLst>
                                          <p:attrName>style.visibility</p:attrName>
                                        </p:attrNameLst>
                                      </p:cBhvr>
                                      <p:to>
                                        <p:strVal val="visible"/>
                                      </p:to>
                                    </p:set>
                                    <p:animEffect transition="in" filter="strips(downLeft)">
                                      <p:cBhvr>
                                        <p:cTn id="51" dur="500"/>
                                        <p:tgtEl>
                                          <p:spTgt spid="107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utoUpdateAnimBg="0"/>
      <p:bldP spid="107525" grpId="0"/>
      <p:bldP spid="107526" grpId="0"/>
      <p:bldP spid="107527" grpId="0"/>
      <p:bldP spid="107528" grpId="0"/>
      <p:bldP spid="107529" grpId="0"/>
      <p:bldP spid="1075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Text Box 24"/>
          <p:cNvSpPr txBox="1">
            <a:spLocks noChangeArrowheads="1"/>
          </p:cNvSpPr>
          <p:nvPr/>
        </p:nvSpPr>
        <p:spPr bwMode="auto">
          <a:xfrm>
            <a:off x="611188" y="404813"/>
            <a:ext cx="8137525" cy="519112"/>
          </a:xfrm>
          <a:prstGeom prst="rect">
            <a:avLst/>
          </a:prstGeom>
          <a:noFill/>
          <a:ln w="9525">
            <a:noFill/>
            <a:miter lim="800000"/>
            <a:headEnd/>
            <a:tailEnd/>
          </a:ln>
        </p:spPr>
        <p:txBody>
          <a:bodyPr>
            <a:spAutoFit/>
          </a:bodyPr>
          <a:lstStyle/>
          <a:p>
            <a:pPr algn="ctr" eaLnBrk="1" hangingPunct="1">
              <a:spcBef>
                <a:spcPct val="50000"/>
              </a:spcBef>
            </a:pPr>
            <a:r>
              <a:rPr lang="it-IT" sz="2800">
                <a:solidFill>
                  <a:srgbClr val="FF6600"/>
                </a:solidFill>
                <a:latin typeface="Times New Roman" pitchFamily="18" charset="0"/>
              </a:rPr>
              <a:t>I TEORIA SCIENTIFICA</a:t>
            </a:r>
          </a:p>
        </p:txBody>
      </p:sp>
      <p:sp>
        <p:nvSpPr>
          <p:cNvPr id="7193" name="Text Box 25"/>
          <p:cNvSpPr txBox="1">
            <a:spLocks noChangeArrowheads="1"/>
          </p:cNvSpPr>
          <p:nvPr/>
        </p:nvSpPr>
        <p:spPr bwMode="auto">
          <a:xfrm>
            <a:off x="539750" y="3500438"/>
            <a:ext cx="8208963" cy="2289175"/>
          </a:xfrm>
          <a:prstGeom prst="rect">
            <a:avLst/>
          </a:prstGeom>
          <a:noFill/>
          <a:ln w="9525">
            <a:noFill/>
            <a:miter lim="800000"/>
            <a:headEnd/>
            <a:tailEnd/>
          </a:ln>
        </p:spPr>
        <p:txBody>
          <a:bodyPr>
            <a:spAutoFit/>
          </a:bodyPr>
          <a:lstStyle/>
          <a:p>
            <a:pPr eaLnBrk="1" hangingPunct="1"/>
            <a:r>
              <a:rPr lang="it-IT">
                <a:solidFill>
                  <a:schemeClr val="bg1"/>
                </a:solidFill>
                <a:latin typeface="Times New Roman" pitchFamily="18" charset="0"/>
              </a:rPr>
              <a:t>L'Universo attuale è molto diverso da com'era nel passato e come sarà nel futuro. La teoria del Big Bang dice che, in un'era primordiale, la materia dell'Universo era abbastanza calda e densa da impedire alla luce di propagarsi liberamente nello spazio.</a:t>
            </a:r>
          </a:p>
          <a:p>
            <a:pPr eaLnBrk="1" hangingPunct="1"/>
            <a:r>
              <a:rPr lang="it-IT">
                <a:solidFill>
                  <a:schemeClr val="bg1"/>
                </a:solidFill>
                <a:latin typeface="Times New Roman" pitchFamily="18" charset="0"/>
              </a:rPr>
              <a:t>Secondo lo studio pubblicato dalla rivista Nature Physics prima della nascita del nostro Universo ce n'era un altro simile che rischiava di implodere su se stesso.</a:t>
            </a:r>
          </a:p>
          <a:p>
            <a:pPr eaLnBrk="1" hangingPunct="1"/>
            <a:r>
              <a:rPr lang="it-IT">
                <a:solidFill>
                  <a:schemeClr val="bg1"/>
                </a:solidFill>
                <a:latin typeface="Times New Roman" pitchFamily="18" charset="0"/>
              </a:rPr>
              <a:t>Secondo questo nuovo modello la gravità e l'energia erano così alte (ma non infinite) che la repulsione reciproca ha fatto invertire il processo e ha dato vita all'Universo che conosciamo oggi.</a:t>
            </a:r>
          </a:p>
        </p:txBody>
      </p:sp>
      <p:pic>
        <p:nvPicPr>
          <p:cNvPr id="7194" name="Picture 26"/>
          <p:cNvPicPr>
            <a:picLocks noChangeAspect="1" noChangeArrowheads="1"/>
          </p:cNvPicPr>
          <p:nvPr/>
        </p:nvPicPr>
        <p:blipFill>
          <a:blip r:embed="rId3" cstate="print"/>
          <a:srcRect/>
          <a:stretch>
            <a:fillRect/>
          </a:stretch>
        </p:blipFill>
        <p:spPr bwMode="auto">
          <a:xfrm>
            <a:off x="3276600" y="908050"/>
            <a:ext cx="2760663" cy="2544763"/>
          </a:xfrm>
          <a:prstGeom prst="rect">
            <a:avLst/>
          </a:prstGeom>
          <a:noFill/>
          <a:ln w="9525">
            <a:noFill/>
            <a:miter lim="800000"/>
            <a:headEnd/>
            <a:tailEnd/>
          </a:ln>
        </p:spPr>
      </p:pic>
      <p:sp>
        <p:nvSpPr>
          <p:cNvPr id="5125" name="AutoShape 27">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5126" name="AutoShape 28">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5127" name="AutoShape 29">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5128" name="AutoShape 31">
            <a:hlinkClick r:id="" action="ppaction://hlinkshowjump?jump=endshow" highlightClick="1"/>
          </p:cNvPr>
          <p:cNvSpPr>
            <a:spLocks noChangeArrowheads="1"/>
          </p:cNvSpPr>
          <p:nvPr/>
        </p:nvSpPr>
        <p:spPr bwMode="auto">
          <a:xfrm>
            <a:off x="3132138"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5129" name="AutoShape 32">
            <a:hlinkClick r:id="rId4" action="ppaction://hlinksldjump" highlightClick="1"/>
          </p:cNvPr>
          <p:cNvSpPr>
            <a:spLocks noChangeArrowheads="1"/>
          </p:cNvSpPr>
          <p:nvPr/>
        </p:nvSpPr>
        <p:spPr bwMode="auto">
          <a:xfrm>
            <a:off x="2339975" y="6165850"/>
            <a:ext cx="792163" cy="692150"/>
          </a:xfrm>
          <a:prstGeom prst="actionButtonHome">
            <a:avLst/>
          </a:prstGeom>
          <a:solidFill>
            <a:srgbClr val="CC99FF"/>
          </a:solidFill>
          <a:ln w="9525">
            <a:noFill/>
            <a:miter lim="800000"/>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192"/>
                                        </p:tgtEl>
                                        <p:attrNameLst>
                                          <p:attrName>style.visibility</p:attrName>
                                        </p:attrNameLst>
                                      </p:cBhvr>
                                      <p:to>
                                        <p:strVal val="visible"/>
                                      </p:to>
                                    </p:set>
                                    <p:set>
                                      <p:cBhvr>
                                        <p:cTn id="7" dur="228" fill="hold">
                                          <p:stCondLst>
                                            <p:cond delay="0"/>
                                          </p:stCondLst>
                                        </p:cTn>
                                        <p:tgtEl>
                                          <p:spTgt spid="7192"/>
                                        </p:tgtEl>
                                        <p:attrNameLst>
                                          <p:attrName>style.rotation</p:attrName>
                                        </p:attrNameLst>
                                      </p:cBhvr>
                                      <p:to>
                                        <p:strVal val="-45.0"/>
                                      </p:to>
                                    </p:set>
                                    <p:anim calcmode="lin" valueType="num">
                                      <p:cBhvr>
                                        <p:cTn id="8" dur="228" fill="hold">
                                          <p:stCondLst>
                                            <p:cond delay="228"/>
                                          </p:stCondLst>
                                        </p:cTn>
                                        <p:tgtEl>
                                          <p:spTgt spid="719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19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19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19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7194"/>
                                        </p:tgtEl>
                                        <p:attrNameLst>
                                          <p:attrName>style.visibility</p:attrName>
                                        </p:attrNameLst>
                                      </p:cBhvr>
                                      <p:to>
                                        <p:strVal val="visible"/>
                                      </p:to>
                                    </p:set>
                                    <p:animEffect transition="in" filter="wheel(4)">
                                      <p:cBhvr>
                                        <p:cTn id="16" dur="2000"/>
                                        <p:tgtEl>
                                          <p:spTgt spid="7194"/>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7193"/>
                                        </p:tgtEl>
                                        <p:attrNameLst>
                                          <p:attrName>style.visibility</p:attrName>
                                        </p:attrNameLst>
                                      </p:cBhvr>
                                      <p:to>
                                        <p:strVal val="visible"/>
                                      </p:to>
                                    </p:set>
                                    <p:anim calcmode="lin" valueType="num">
                                      <p:cBhvr additive="base">
                                        <p:cTn id="21" dur="2000" fill="hold"/>
                                        <p:tgtEl>
                                          <p:spTgt spid="7193"/>
                                        </p:tgtEl>
                                        <p:attrNameLst>
                                          <p:attrName>ppt_x</p:attrName>
                                        </p:attrNameLst>
                                      </p:cBhvr>
                                      <p:tavLst>
                                        <p:tav tm="0">
                                          <p:val>
                                            <p:strVal val="#ppt_x"/>
                                          </p:val>
                                        </p:tav>
                                        <p:tav tm="100000">
                                          <p:val>
                                            <p:strVal val="#ppt_x"/>
                                          </p:val>
                                        </p:tav>
                                      </p:tavLst>
                                    </p:anim>
                                    <p:anim calcmode="lin" valueType="num">
                                      <p:cBhvr additive="base">
                                        <p:cTn id="22" dur="2000" fill="hold"/>
                                        <p:tgtEl>
                                          <p:spTgt spid="719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8" presetClass="emph" presetSubtype="0" fill="hold" grpId="1" nodeType="afterEffect">
                                  <p:stCondLst>
                                    <p:cond delay="0"/>
                                  </p:stCondLst>
                                  <p:childTnLst>
                                    <p:animRot by="21600000">
                                      <p:cBhvr>
                                        <p:cTn id="25" dur="2000" fill="hold"/>
                                        <p:tgtEl>
                                          <p:spTgt spid="71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p:bldP spid="7193" grpId="0"/>
      <p:bldP spid="719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ChangeArrowheads="1"/>
          </p:cNvSpPr>
          <p:nvPr/>
        </p:nvSpPr>
        <p:spPr bwMode="auto">
          <a:xfrm>
            <a:off x="539750" y="404813"/>
            <a:ext cx="8135938" cy="519112"/>
          </a:xfrm>
          <a:prstGeom prst="rect">
            <a:avLst/>
          </a:prstGeom>
          <a:noFill/>
          <a:ln w="9525">
            <a:noFill/>
            <a:miter lim="800000"/>
            <a:headEnd/>
            <a:tailEnd/>
          </a:ln>
        </p:spPr>
        <p:txBody>
          <a:bodyPr>
            <a:spAutoFit/>
          </a:bodyPr>
          <a:lstStyle/>
          <a:p>
            <a:pPr algn="ctr"/>
            <a:r>
              <a:rPr lang="it-IT" sz="2800">
                <a:solidFill>
                  <a:srgbClr val="FF6600"/>
                </a:solidFill>
                <a:latin typeface="Times New Roman" pitchFamily="18" charset="0"/>
              </a:rPr>
              <a:t>II TEORIA SCIENTIFICA</a:t>
            </a:r>
          </a:p>
        </p:txBody>
      </p:sp>
      <p:sp>
        <p:nvSpPr>
          <p:cNvPr id="84998" name="Rectangle 6"/>
          <p:cNvSpPr>
            <a:spLocks noChangeArrowheads="1"/>
          </p:cNvSpPr>
          <p:nvPr/>
        </p:nvSpPr>
        <p:spPr bwMode="auto">
          <a:xfrm>
            <a:off x="395288" y="3573463"/>
            <a:ext cx="8353425" cy="2563812"/>
          </a:xfrm>
          <a:prstGeom prst="rect">
            <a:avLst/>
          </a:prstGeom>
          <a:noFill/>
          <a:ln w="9525">
            <a:noFill/>
            <a:miter lim="800000"/>
            <a:headEnd/>
            <a:tailEnd/>
          </a:ln>
        </p:spPr>
        <p:txBody>
          <a:bodyPr anchor="ctr">
            <a:spAutoFit/>
          </a:bodyPr>
          <a:lstStyle/>
          <a:p>
            <a:pPr eaLnBrk="1" hangingPunct="1"/>
            <a:r>
              <a:rPr lang="it-IT">
                <a:solidFill>
                  <a:schemeClr val="bg1"/>
                </a:solidFill>
                <a:latin typeface="Times New Roman" pitchFamily="18" charset="0"/>
              </a:rPr>
              <a:t>“La teoria del </a:t>
            </a:r>
            <a:r>
              <a:rPr lang="it-IT" i="1">
                <a:solidFill>
                  <a:schemeClr val="bg1"/>
                </a:solidFill>
                <a:latin typeface="Times New Roman" pitchFamily="18" charset="0"/>
              </a:rPr>
              <a:t>Big Bang</a:t>
            </a:r>
            <a:r>
              <a:rPr lang="it-IT">
                <a:solidFill>
                  <a:schemeClr val="bg1"/>
                </a:solidFill>
                <a:latin typeface="Times New Roman" pitchFamily="18" charset="0"/>
              </a:rPr>
              <a:t> è, naturalmente, un modello matematico. C’e un grande quantità di dati osservativi a sostegno dell’idea di un’improvvisa origine esplosiva del cosmo circa 15 miliardi di anni fa, e non penso che lo scenario di base sia posto in dubbio. </a:t>
            </a:r>
          </a:p>
          <a:p>
            <a:pPr eaLnBrk="1" hangingPunct="1"/>
            <a:r>
              <a:rPr lang="it-IT">
                <a:solidFill>
                  <a:schemeClr val="bg1"/>
                </a:solidFill>
                <a:latin typeface="Times New Roman" pitchFamily="18" charset="0"/>
              </a:rPr>
              <a:t>In laboratorio è possibile ricreare le condizioni presenti all’incirca un miliardesimo di miliardi di secondo dopo il </a:t>
            </a:r>
            <a:r>
              <a:rPr lang="it-IT" i="1">
                <a:solidFill>
                  <a:schemeClr val="bg1"/>
                </a:solidFill>
                <a:latin typeface="Times New Roman" pitchFamily="18" charset="0"/>
              </a:rPr>
              <a:t>Big Bang</a:t>
            </a:r>
            <a:r>
              <a:rPr lang="it-IT">
                <a:solidFill>
                  <a:schemeClr val="bg1"/>
                </a:solidFill>
                <a:latin typeface="Times New Roman" pitchFamily="18" charset="0"/>
              </a:rPr>
              <a:t>, ma abbiamo bisogno di un altro tipo di fisica per spiegare l’inizio dello spazio e del tempo. Ma questo non importa! Il punto chiave è che noi possiamo avere idea di come l’universo avrebbe potuto generarsi dal nulla, senza violare alcuna legge fisica. Non è necessario un particolare evento soprannaturale perché l’universo prenda l’avvio.” </a:t>
            </a:r>
          </a:p>
        </p:txBody>
      </p:sp>
      <p:pic>
        <p:nvPicPr>
          <p:cNvPr id="84999" name="Picture 7" descr="Una rappresentazione artistica dell'espansione dell'universo. Per ovvie esigenze grafiche, l'universo è raffigurato solo in 3 dimensioni (2 di spazio e una di tempo), anziché in 4 (3 di spazio e una di tempo), cioè è &quot;piatto&quot;."/>
          <p:cNvPicPr>
            <a:picLocks noChangeAspect="1" noChangeArrowheads="1"/>
          </p:cNvPicPr>
          <p:nvPr/>
        </p:nvPicPr>
        <p:blipFill>
          <a:blip r:embed="rId3" cstate="print"/>
          <a:srcRect/>
          <a:stretch>
            <a:fillRect/>
          </a:stretch>
        </p:blipFill>
        <p:spPr bwMode="auto">
          <a:xfrm>
            <a:off x="3276600" y="908050"/>
            <a:ext cx="2592388" cy="2628900"/>
          </a:xfrm>
          <a:prstGeom prst="rect">
            <a:avLst/>
          </a:prstGeom>
          <a:noFill/>
          <a:ln w="9525">
            <a:noFill/>
            <a:miter lim="800000"/>
            <a:headEnd/>
            <a:tailEnd/>
          </a:ln>
        </p:spPr>
      </p:pic>
      <p:sp>
        <p:nvSpPr>
          <p:cNvPr id="6149" name="AutoShape 8">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6150" name="AutoShape 9">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6151" name="AutoShape 10">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6152" name="AutoShape 11">
            <a:hlinkClick r:id="" action="ppaction://hlinkshowjump?jump=endshow" highlightClick="1"/>
          </p:cNvPr>
          <p:cNvSpPr>
            <a:spLocks noChangeArrowheads="1"/>
          </p:cNvSpPr>
          <p:nvPr/>
        </p:nvSpPr>
        <p:spPr bwMode="auto">
          <a:xfrm>
            <a:off x="3132138"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6153" name="AutoShape 12">
            <a:hlinkClick r:id="rId4" action="ppaction://hlinksldjump" highlightClick="1"/>
          </p:cNvPr>
          <p:cNvSpPr>
            <a:spLocks noChangeArrowheads="1"/>
          </p:cNvSpPr>
          <p:nvPr/>
        </p:nvSpPr>
        <p:spPr bwMode="auto">
          <a:xfrm>
            <a:off x="2339975" y="6165850"/>
            <a:ext cx="792163" cy="692150"/>
          </a:xfrm>
          <a:prstGeom prst="actionButtonHome">
            <a:avLst/>
          </a:prstGeom>
          <a:solidFill>
            <a:srgbClr val="CC99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blinds(horizontal)">
                                      <p:cBhvr>
                                        <p:cTn id="7" dur="500"/>
                                        <p:tgtEl>
                                          <p:spTgt spid="8499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4999"/>
                                        </p:tgtEl>
                                        <p:attrNameLst>
                                          <p:attrName>style.visibility</p:attrName>
                                        </p:attrNameLst>
                                      </p:cBhvr>
                                      <p:to>
                                        <p:strVal val="visible"/>
                                      </p:to>
                                    </p:set>
                                    <p:animEffect transition="in" filter="checkerboard(across)">
                                      <p:cBhvr>
                                        <p:cTn id="12" dur="500"/>
                                        <p:tgtEl>
                                          <p:spTgt spid="8499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4998"/>
                                        </p:tgtEl>
                                        <p:attrNameLst>
                                          <p:attrName>style.visibility</p:attrName>
                                        </p:attrNameLst>
                                      </p:cBhvr>
                                      <p:to>
                                        <p:strVal val="visible"/>
                                      </p:to>
                                    </p:set>
                                    <p:animEffect transition="in" filter="wedge">
                                      <p:cBhvr>
                                        <p:cTn id="17" dur="2000"/>
                                        <p:tgtEl>
                                          <p:spTgt spid="84998"/>
                                        </p:tgtEl>
                                      </p:cBhvr>
                                    </p:animEffect>
                                  </p:childTnLst>
                                </p:cTn>
                              </p:par>
                            </p:childTnLst>
                          </p:cTn>
                        </p:par>
                        <p:par>
                          <p:cTn id="18" fill="hold">
                            <p:stCondLst>
                              <p:cond delay="2000"/>
                            </p:stCondLst>
                            <p:childTnLst>
                              <p:par>
                                <p:cTn id="19" presetID="32" presetClass="emph" presetSubtype="0" fill="hold" nodeType="afterEffect">
                                  <p:stCondLst>
                                    <p:cond delay="0"/>
                                  </p:stCondLst>
                                  <p:childTnLst>
                                    <p:animClr clrSpc="rgb" dir="cw">
                                      <p:cBhvr override="childStyle">
                                        <p:cTn id="20" dur="100" fill="hold"/>
                                        <p:tgtEl>
                                          <p:spTgt spid="84999"/>
                                        </p:tgtEl>
                                        <p:attrNameLst>
                                          <p:attrName>style.color</p:attrName>
                                        </p:attrNameLst>
                                      </p:cBhvr>
                                      <p:to>
                                        <a:schemeClr val="accent2"/>
                                      </p:to>
                                    </p:animClr>
                                    <p:animClr clrSpc="rgb" dir="cw">
                                      <p:cBhvr>
                                        <p:cTn id="21" dur="100" fill="hold"/>
                                        <p:tgtEl>
                                          <p:spTgt spid="84999"/>
                                        </p:tgtEl>
                                        <p:attrNameLst>
                                          <p:attrName>fillcolor</p:attrName>
                                        </p:attrNameLst>
                                      </p:cBhvr>
                                      <p:to>
                                        <a:schemeClr val="accent2"/>
                                      </p:to>
                                    </p:animClr>
                                    <p:set>
                                      <p:cBhvr>
                                        <p:cTn id="22" dur="100" fill="hold"/>
                                        <p:tgtEl>
                                          <p:spTgt spid="84999"/>
                                        </p:tgtEl>
                                        <p:attrNameLst>
                                          <p:attrName>fill.type</p:attrName>
                                        </p:attrNameLst>
                                      </p:cBhvr>
                                      <p:to>
                                        <p:strVal val="solid"/>
                                      </p:to>
                                    </p:set>
                                    <p:set>
                                      <p:cBhvr>
                                        <p:cTn id="23" dur="100" fill="hold"/>
                                        <p:tgtEl>
                                          <p:spTgt spid="84999"/>
                                        </p:tgtEl>
                                        <p:attrNameLst>
                                          <p:attrName>fill.on</p:attrName>
                                        </p:attrNameLst>
                                      </p:cBhvr>
                                      <p:to>
                                        <p:strVal val="true"/>
                                      </p:to>
                                    </p:set>
                                    <p:animRot by="120000">
                                      <p:cBhvr>
                                        <p:cTn id="24" dur="100" fill="hold">
                                          <p:stCondLst>
                                            <p:cond delay="0"/>
                                          </p:stCondLst>
                                        </p:cTn>
                                        <p:tgtEl>
                                          <p:spTgt spid="84999"/>
                                        </p:tgtEl>
                                        <p:attrNameLst>
                                          <p:attrName>r</p:attrName>
                                        </p:attrNameLst>
                                      </p:cBhvr>
                                    </p:animRot>
                                    <p:animRot by="-240000">
                                      <p:cBhvr>
                                        <p:cTn id="25" dur="200" fill="hold">
                                          <p:stCondLst>
                                            <p:cond delay="200"/>
                                          </p:stCondLst>
                                        </p:cTn>
                                        <p:tgtEl>
                                          <p:spTgt spid="84999"/>
                                        </p:tgtEl>
                                        <p:attrNameLst>
                                          <p:attrName>r</p:attrName>
                                        </p:attrNameLst>
                                      </p:cBhvr>
                                    </p:animRot>
                                    <p:animRot by="240000">
                                      <p:cBhvr>
                                        <p:cTn id="26" dur="200" fill="hold">
                                          <p:stCondLst>
                                            <p:cond delay="400"/>
                                          </p:stCondLst>
                                        </p:cTn>
                                        <p:tgtEl>
                                          <p:spTgt spid="84999"/>
                                        </p:tgtEl>
                                        <p:attrNameLst>
                                          <p:attrName>r</p:attrName>
                                        </p:attrNameLst>
                                      </p:cBhvr>
                                    </p:animRot>
                                    <p:animRot by="-240000">
                                      <p:cBhvr>
                                        <p:cTn id="27" dur="200" fill="hold">
                                          <p:stCondLst>
                                            <p:cond delay="600"/>
                                          </p:stCondLst>
                                        </p:cTn>
                                        <p:tgtEl>
                                          <p:spTgt spid="84999"/>
                                        </p:tgtEl>
                                        <p:attrNameLst>
                                          <p:attrName>r</p:attrName>
                                        </p:attrNameLst>
                                      </p:cBhvr>
                                    </p:animRot>
                                    <p:animRot by="120000">
                                      <p:cBhvr>
                                        <p:cTn id="28" dur="200" fill="hold">
                                          <p:stCondLst>
                                            <p:cond delay="800"/>
                                          </p:stCondLst>
                                        </p:cTn>
                                        <p:tgtEl>
                                          <p:spTgt spid="849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49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ChangeArrowheads="1"/>
          </p:cNvSpPr>
          <p:nvPr/>
        </p:nvSpPr>
        <p:spPr bwMode="auto">
          <a:xfrm>
            <a:off x="323850" y="404813"/>
            <a:ext cx="8353425" cy="519112"/>
          </a:xfrm>
          <a:prstGeom prst="rect">
            <a:avLst/>
          </a:prstGeom>
          <a:noFill/>
          <a:ln w="9525">
            <a:noFill/>
            <a:miter lim="800000"/>
            <a:headEnd/>
            <a:tailEnd/>
          </a:ln>
        </p:spPr>
        <p:txBody>
          <a:bodyPr>
            <a:spAutoFit/>
          </a:bodyPr>
          <a:lstStyle/>
          <a:p>
            <a:pPr algn="ctr"/>
            <a:r>
              <a:rPr lang="it-IT" sz="2800">
                <a:solidFill>
                  <a:srgbClr val="FF6600"/>
                </a:solidFill>
                <a:latin typeface="Times New Roman" pitchFamily="18" charset="0"/>
              </a:rPr>
              <a:t>III TEORIA SCIENTIFICA</a:t>
            </a:r>
          </a:p>
        </p:txBody>
      </p:sp>
      <p:sp>
        <p:nvSpPr>
          <p:cNvPr id="86021" name="Text Box 5"/>
          <p:cNvSpPr txBox="1">
            <a:spLocks noChangeArrowheads="1"/>
          </p:cNvSpPr>
          <p:nvPr/>
        </p:nvSpPr>
        <p:spPr bwMode="auto">
          <a:xfrm>
            <a:off x="611188" y="3933825"/>
            <a:ext cx="8064500" cy="2014538"/>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“Il secondo avvertimento è che il modello del </a:t>
            </a:r>
            <a:r>
              <a:rPr lang="it-IT" i="1">
                <a:solidFill>
                  <a:schemeClr val="bg1"/>
                </a:solidFill>
                <a:latin typeface="Times New Roman" pitchFamily="18" charset="0"/>
              </a:rPr>
              <a:t>Big Bang</a:t>
            </a:r>
            <a:r>
              <a:rPr lang="it-IT">
                <a:solidFill>
                  <a:schemeClr val="bg1"/>
                </a:solidFill>
                <a:latin typeface="Times New Roman" pitchFamily="18" charset="0"/>
              </a:rPr>
              <a:t> che ho illustrato potrebbe essere, nell’insieme, troppo semplice. Potrebbero esserci stati molti “bang”, e quello che noi chiamiamo “l’universo” potrebbe essere in realtà soltanto una bolla di spazio-tempo nel mezzo di un vasta classe di universi separati e tra i quali è impossibile la comunicazione — un multiverso se si vuole.” Quindi, anche nel nostro universo, potrebbero essersi formati altri universi che noi però non possiamo osservare perché non esiste un metodo di comunicazione.</a:t>
            </a:r>
          </a:p>
        </p:txBody>
      </p:sp>
      <p:sp>
        <p:nvSpPr>
          <p:cNvPr id="7172" name="AutoShape 7">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7173" name="AutoShape 8">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7174" name="AutoShape 9">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7175" name="AutoShape 10">
            <a:hlinkClick r:id="" action="ppaction://hlinkshowjump?jump=endshow" highlightClick="1"/>
          </p:cNvPr>
          <p:cNvSpPr>
            <a:spLocks noChangeArrowheads="1"/>
          </p:cNvSpPr>
          <p:nvPr/>
        </p:nvSpPr>
        <p:spPr bwMode="auto">
          <a:xfrm>
            <a:off x="3132138"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pic>
        <p:nvPicPr>
          <p:cNvPr id="86028" name="Picture 12"/>
          <p:cNvPicPr>
            <a:picLocks noChangeAspect="1" noChangeArrowheads="1"/>
          </p:cNvPicPr>
          <p:nvPr/>
        </p:nvPicPr>
        <p:blipFill>
          <a:blip r:embed="rId3" cstate="print"/>
          <a:srcRect/>
          <a:stretch>
            <a:fillRect/>
          </a:stretch>
        </p:blipFill>
        <p:spPr bwMode="auto">
          <a:xfrm>
            <a:off x="1835150" y="981075"/>
            <a:ext cx="5613400" cy="2828925"/>
          </a:xfrm>
          <a:prstGeom prst="rect">
            <a:avLst/>
          </a:prstGeom>
          <a:noFill/>
          <a:ln w="9525">
            <a:noFill/>
            <a:miter lim="800000"/>
            <a:headEnd/>
            <a:tailEnd/>
          </a:ln>
        </p:spPr>
      </p:pic>
      <p:sp>
        <p:nvSpPr>
          <p:cNvPr id="7177" name="AutoShape 13">
            <a:hlinkClick r:id="rId4" action="ppaction://hlinksldjump" highlightClick="1"/>
          </p:cNvPr>
          <p:cNvSpPr>
            <a:spLocks noChangeArrowheads="1"/>
          </p:cNvSpPr>
          <p:nvPr/>
        </p:nvSpPr>
        <p:spPr bwMode="auto">
          <a:xfrm>
            <a:off x="2339975" y="6165850"/>
            <a:ext cx="792163" cy="692150"/>
          </a:xfrm>
          <a:prstGeom prst="actionButtonHome">
            <a:avLst/>
          </a:prstGeom>
          <a:solidFill>
            <a:srgbClr val="CC99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down)">
                                      <p:cBhvr>
                                        <p:cTn id="7" dur="580">
                                          <p:stCondLst>
                                            <p:cond delay="0"/>
                                          </p:stCondLst>
                                        </p:cTn>
                                        <p:tgtEl>
                                          <p:spTgt spid="86020"/>
                                        </p:tgtEl>
                                      </p:cBhvr>
                                    </p:animEffect>
                                    <p:anim calcmode="lin" valueType="num">
                                      <p:cBhvr>
                                        <p:cTn id="8" dur="1822" tmFilter="0,0; 0.14,0.36; 0.43,0.73; 0.71,0.91; 1.0,1.0">
                                          <p:stCondLst>
                                            <p:cond delay="0"/>
                                          </p:stCondLst>
                                        </p:cTn>
                                        <p:tgtEl>
                                          <p:spTgt spid="860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60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60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60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6020"/>
                                        </p:tgtEl>
                                        <p:attrNameLst>
                                          <p:attrName>ppt_y</p:attrName>
                                        </p:attrNameLst>
                                      </p:cBhvr>
                                      <p:tavLst>
                                        <p:tav tm="0" fmla="#ppt_y-sin(pi*$)/81">
                                          <p:val>
                                            <p:fltVal val="0"/>
                                          </p:val>
                                        </p:tav>
                                        <p:tav tm="100000">
                                          <p:val>
                                            <p:fltVal val="1"/>
                                          </p:val>
                                        </p:tav>
                                      </p:tavLst>
                                    </p:anim>
                                    <p:animScale>
                                      <p:cBhvr>
                                        <p:cTn id="13" dur="26">
                                          <p:stCondLst>
                                            <p:cond delay="650"/>
                                          </p:stCondLst>
                                        </p:cTn>
                                        <p:tgtEl>
                                          <p:spTgt spid="86020"/>
                                        </p:tgtEl>
                                      </p:cBhvr>
                                      <p:to x="100000" y="60000"/>
                                    </p:animScale>
                                    <p:animScale>
                                      <p:cBhvr>
                                        <p:cTn id="14" dur="166" decel="50000">
                                          <p:stCondLst>
                                            <p:cond delay="676"/>
                                          </p:stCondLst>
                                        </p:cTn>
                                        <p:tgtEl>
                                          <p:spTgt spid="86020"/>
                                        </p:tgtEl>
                                      </p:cBhvr>
                                      <p:to x="100000" y="100000"/>
                                    </p:animScale>
                                    <p:animScale>
                                      <p:cBhvr>
                                        <p:cTn id="15" dur="26">
                                          <p:stCondLst>
                                            <p:cond delay="1312"/>
                                          </p:stCondLst>
                                        </p:cTn>
                                        <p:tgtEl>
                                          <p:spTgt spid="86020"/>
                                        </p:tgtEl>
                                      </p:cBhvr>
                                      <p:to x="100000" y="80000"/>
                                    </p:animScale>
                                    <p:animScale>
                                      <p:cBhvr>
                                        <p:cTn id="16" dur="166" decel="50000">
                                          <p:stCondLst>
                                            <p:cond delay="1338"/>
                                          </p:stCondLst>
                                        </p:cTn>
                                        <p:tgtEl>
                                          <p:spTgt spid="86020"/>
                                        </p:tgtEl>
                                      </p:cBhvr>
                                      <p:to x="100000" y="100000"/>
                                    </p:animScale>
                                    <p:animScale>
                                      <p:cBhvr>
                                        <p:cTn id="17" dur="26">
                                          <p:stCondLst>
                                            <p:cond delay="1642"/>
                                          </p:stCondLst>
                                        </p:cTn>
                                        <p:tgtEl>
                                          <p:spTgt spid="86020"/>
                                        </p:tgtEl>
                                      </p:cBhvr>
                                      <p:to x="100000" y="90000"/>
                                    </p:animScale>
                                    <p:animScale>
                                      <p:cBhvr>
                                        <p:cTn id="18" dur="166" decel="50000">
                                          <p:stCondLst>
                                            <p:cond delay="1668"/>
                                          </p:stCondLst>
                                        </p:cTn>
                                        <p:tgtEl>
                                          <p:spTgt spid="86020"/>
                                        </p:tgtEl>
                                      </p:cBhvr>
                                      <p:to x="100000" y="100000"/>
                                    </p:animScale>
                                    <p:animScale>
                                      <p:cBhvr>
                                        <p:cTn id="19" dur="26">
                                          <p:stCondLst>
                                            <p:cond delay="1808"/>
                                          </p:stCondLst>
                                        </p:cTn>
                                        <p:tgtEl>
                                          <p:spTgt spid="86020"/>
                                        </p:tgtEl>
                                      </p:cBhvr>
                                      <p:to x="100000" y="95000"/>
                                    </p:animScale>
                                    <p:animScale>
                                      <p:cBhvr>
                                        <p:cTn id="20" dur="166" decel="50000">
                                          <p:stCondLst>
                                            <p:cond delay="1834"/>
                                          </p:stCondLst>
                                        </p:cTn>
                                        <p:tgtEl>
                                          <p:spTgt spid="860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6028"/>
                                        </p:tgtEl>
                                        <p:attrNameLst>
                                          <p:attrName>style.visibility</p:attrName>
                                        </p:attrNameLst>
                                      </p:cBhvr>
                                      <p:to>
                                        <p:strVal val="visible"/>
                                      </p:to>
                                    </p:set>
                                    <p:animEffect transition="in" filter="dissolve">
                                      <p:cBhvr>
                                        <p:cTn id="25" dur="500"/>
                                        <p:tgtEl>
                                          <p:spTgt spid="8602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6021"/>
                                        </p:tgtEl>
                                        <p:attrNameLst>
                                          <p:attrName>style.visibility</p:attrName>
                                        </p:attrNameLst>
                                      </p:cBhvr>
                                      <p:to>
                                        <p:strVal val="visible"/>
                                      </p:to>
                                    </p:set>
                                    <p:anim calcmode="lin" valueType="num">
                                      <p:cBhvr>
                                        <p:cTn id="30" dur="500" fill="hold"/>
                                        <p:tgtEl>
                                          <p:spTgt spid="86021"/>
                                        </p:tgtEl>
                                        <p:attrNameLst>
                                          <p:attrName>ppt_w</p:attrName>
                                        </p:attrNameLst>
                                      </p:cBhvr>
                                      <p:tavLst>
                                        <p:tav tm="0">
                                          <p:val>
                                            <p:fltVal val="0"/>
                                          </p:val>
                                        </p:tav>
                                        <p:tav tm="100000">
                                          <p:val>
                                            <p:strVal val="#ppt_w"/>
                                          </p:val>
                                        </p:tav>
                                      </p:tavLst>
                                    </p:anim>
                                    <p:anim calcmode="lin" valueType="num">
                                      <p:cBhvr>
                                        <p:cTn id="31" dur="500" fill="hold"/>
                                        <p:tgtEl>
                                          <p:spTgt spid="860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Rectangle 6"/>
          <p:cNvSpPr>
            <a:spLocks noChangeArrowheads="1"/>
          </p:cNvSpPr>
          <p:nvPr/>
        </p:nvSpPr>
        <p:spPr bwMode="auto">
          <a:xfrm>
            <a:off x="250825" y="404813"/>
            <a:ext cx="8424863" cy="519112"/>
          </a:xfrm>
          <a:prstGeom prst="rect">
            <a:avLst/>
          </a:prstGeom>
          <a:noFill/>
          <a:ln w="9525">
            <a:noFill/>
            <a:miter lim="800000"/>
            <a:headEnd/>
            <a:tailEnd/>
          </a:ln>
        </p:spPr>
        <p:txBody>
          <a:bodyPr>
            <a:spAutoFit/>
          </a:bodyPr>
          <a:lstStyle/>
          <a:p>
            <a:pPr algn="ctr"/>
            <a:r>
              <a:rPr lang="it-IT" sz="2800">
                <a:solidFill>
                  <a:srgbClr val="FF6600"/>
                </a:solidFill>
                <a:latin typeface="Times New Roman" pitchFamily="18" charset="0"/>
              </a:rPr>
              <a:t>  IV TEORIA SCIENTIFICA</a:t>
            </a:r>
          </a:p>
        </p:txBody>
      </p:sp>
      <p:sp>
        <p:nvSpPr>
          <p:cNvPr id="102407" name="Text Box 7"/>
          <p:cNvSpPr txBox="1">
            <a:spLocks noChangeArrowheads="1"/>
          </p:cNvSpPr>
          <p:nvPr/>
        </p:nvSpPr>
        <p:spPr bwMode="auto">
          <a:xfrm>
            <a:off x="611188" y="4581525"/>
            <a:ext cx="8137525" cy="1465263"/>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Il nostro sarebbe un universo creato in un laboratorio da scienziati di un altro universo. Sia la nostra dimensione sia quella dei nostri creatori sarebbero contenute in un multiverso. Gli scienziati che hanno attuato l’esperimento avrebbero voluto scoprire proprio che cosa ci fosse prima del Big Bang. I buchi neri servirebbero per uscire da un universo e i buchi bianchi per entrare in un altro.</a:t>
            </a:r>
          </a:p>
        </p:txBody>
      </p:sp>
      <p:sp>
        <p:nvSpPr>
          <p:cNvPr id="8196" name="AutoShape 8">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8197" name="AutoShape 9">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8198" name="AutoShape 10">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8199" name="AutoShape 11">
            <a:hlinkClick r:id="" action="ppaction://hlinkshowjump?jump=endshow" highlightClick="1"/>
          </p:cNvPr>
          <p:cNvSpPr>
            <a:spLocks noChangeArrowheads="1"/>
          </p:cNvSpPr>
          <p:nvPr/>
        </p:nvSpPr>
        <p:spPr bwMode="auto">
          <a:xfrm>
            <a:off x="3132138"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pic>
        <p:nvPicPr>
          <p:cNvPr id="102413" name="Picture 13"/>
          <p:cNvPicPr>
            <a:picLocks noChangeAspect="1" noChangeArrowheads="1"/>
          </p:cNvPicPr>
          <p:nvPr/>
        </p:nvPicPr>
        <p:blipFill>
          <a:blip r:embed="rId3" cstate="print"/>
          <a:srcRect/>
          <a:stretch>
            <a:fillRect/>
          </a:stretch>
        </p:blipFill>
        <p:spPr bwMode="auto">
          <a:xfrm>
            <a:off x="2555875" y="1052513"/>
            <a:ext cx="3887788" cy="3446462"/>
          </a:xfrm>
          <a:prstGeom prst="rect">
            <a:avLst/>
          </a:prstGeom>
          <a:noFill/>
          <a:ln w="9525">
            <a:noFill/>
            <a:miter lim="800000"/>
            <a:headEnd/>
            <a:tailEnd/>
          </a:ln>
        </p:spPr>
      </p:pic>
      <p:sp>
        <p:nvSpPr>
          <p:cNvPr id="8202" name="AutoShape 14">
            <a:hlinkClick r:id="rId4" action="ppaction://hlinksldjump" highlightClick="1"/>
          </p:cNvPr>
          <p:cNvSpPr>
            <a:spLocks noChangeArrowheads="1"/>
          </p:cNvSpPr>
          <p:nvPr/>
        </p:nvSpPr>
        <p:spPr bwMode="auto">
          <a:xfrm>
            <a:off x="2339975" y="6165850"/>
            <a:ext cx="792163" cy="692150"/>
          </a:xfrm>
          <a:prstGeom prst="actionButtonHome">
            <a:avLst/>
          </a:prstGeom>
          <a:solidFill>
            <a:srgbClr val="CC99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circle(in)">
                                      <p:cBhvr>
                                        <p:cTn id="7" dur="2000"/>
                                        <p:tgtEl>
                                          <p:spTgt spid="10240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413"/>
                                        </p:tgtEl>
                                        <p:attrNameLst>
                                          <p:attrName>style.visibility</p:attrName>
                                        </p:attrNameLst>
                                      </p:cBhvr>
                                      <p:to>
                                        <p:strVal val="visible"/>
                                      </p:to>
                                    </p:set>
                                    <p:animEffect transition="in" filter="strips(downLeft)">
                                      <p:cBhvr>
                                        <p:cTn id="12" dur="500"/>
                                        <p:tgtEl>
                                          <p:spTgt spid="1024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type="wd">
                                    <p:tmPct val="0"/>
                                  </p:iterate>
                                  <p:childTnLst>
                                    <p:set>
                                      <p:cBhvr>
                                        <p:cTn id="16" dur="1" fill="hold">
                                          <p:stCondLst>
                                            <p:cond delay="0"/>
                                          </p:stCondLst>
                                        </p:cTn>
                                        <p:tgtEl>
                                          <p:spTgt spid="102407"/>
                                        </p:tgtEl>
                                        <p:attrNameLst>
                                          <p:attrName>style.visibility</p:attrName>
                                        </p:attrNameLst>
                                      </p:cBhvr>
                                      <p:to>
                                        <p:strVal val="visible"/>
                                      </p:to>
                                    </p:set>
                                    <p:animEffect transition="in" filter="blinds(horizontal)">
                                      <p:cBhvr>
                                        <p:cTn id="17" dur="500"/>
                                        <p:tgtEl>
                                          <p:spTgt spid="102407"/>
                                        </p:tgtEl>
                                      </p:cBhvr>
                                    </p:animEffect>
                                  </p:childTnLst>
                                </p:cTn>
                              </p:par>
                            </p:childTnLst>
                          </p:cTn>
                        </p:par>
                        <p:par>
                          <p:cTn id="18" fill="hold">
                            <p:stCondLst>
                              <p:cond delay="500"/>
                            </p:stCondLst>
                            <p:childTnLst>
                              <p:par>
                                <p:cTn id="19" presetID="36" presetClass="emph" presetSubtype="0" fill="hold" grpId="1" nodeType="afterEffect">
                                  <p:stCondLst>
                                    <p:cond delay="0"/>
                                  </p:stCondLst>
                                  <p:iterate type="wd">
                                    <p:tmPct val="10000"/>
                                  </p:iterate>
                                  <p:childTnLst>
                                    <p:animScale>
                                      <p:cBhvr>
                                        <p:cTn id="20" dur="250" autoRev="1" fill="hold">
                                          <p:stCondLst>
                                            <p:cond delay="0"/>
                                          </p:stCondLst>
                                        </p:cTn>
                                        <p:tgtEl>
                                          <p:spTgt spid="102407"/>
                                        </p:tgtEl>
                                      </p:cBhvr>
                                      <p:to x="80000" y="100000"/>
                                    </p:animScale>
                                    <p:anim by="(#ppt_w*0.10)" calcmode="lin" valueType="num">
                                      <p:cBhvr>
                                        <p:cTn id="21" dur="250" autoRev="1" fill="hold">
                                          <p:stCondLst>
                                            <p:cond delay="0"/>
                                          </p:stCondLst>
                                        </p:cTn>
                                        <p:tgtEl>
                                          <p:spTgt spid="102407"/>
                                        </p:tgtEl>
                                        <p:attrNameLst>
                                          <p:attrName>ppt_x</p:attrName>
                                        </p:attrNameLst>
                                      </p:cBhvr>
                                    </p:anim>
                                    <p:anim by="(-#ppt_w*0.10)" calcmode="lin" valueType="num">
                                      <p:cBhvr>
                                        <p:cTn id="22" dur="250" autoRev="1" fill="hold">
                                          <p:stCondLst>
                                            <p:cond delay="0"/>
                                          </p:stCondLst>
                                        </p:cTn>
                                        <p:tgtEl>
                                          <p:spTgt spid="102407"/>
                                        </p:tgtEl>
                                        <p:attrNameLst>
                                          <p:attrName>ppt_y</p:attrName>
                                        </p:attrNameLst>
                                      </p:cBhvr>
                                    </p:anim>
                                    <p:animRot by="-480000">
                                      <p:cBhvr>
                                        <p:cTn id="23" dur="250" autoRev="1" fill="hold">
                                          <p:stCondLst>
                                            <p:cond delay="0"/>
                                          </p:stCondLst>
                                        </p:cTn>
                                        <p:tgtEl>
                                          <p:spTgt spid="1024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P spid="102407" grpId="0"/>
      <p:bldP spid="10240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539750" y="404813"/>
            <a:ext cx="8135938" cy="519112"/>
          </a:xfrm>
          <a:prstGeom prst="rect">
            <a:avLst/>
          </a:prstGeom>
          <a:noFill/>
          <a:ln w="9525">
            <a:noFill/>
            <a:miter lim="800000"/>
            <a:headEnd/>
            <a:tailEnd/>
          </a:ln>
        </p:spPr>
        <p:txBody>
          <a:bodyPr>
            <a:spAutoFit/>
          </a:bodyPr>
          <a:lstStyle/>
          <a:p>
            <a:pPr algn="ctr">
              <a:spcBef>
                <a:spcPct val="50000"/>
              </a:spcBef>
            </a:pPr>
            <a:r>
              <a:rPr lang="it-IT" sz="2800">
                <a:solidFill>
                  <a:srgbClr val="FF6600"/>
                </a:solidFill>
                <a:latin typeface="Times New Roman" pitchFamily="18" charset="0"/>
              </a:rPr>
              <a:t>I TEORIE RELIGIOSE-ORIENTALI</a:t>
            </a:r>
          </a:p>
        </p:txBody>
      </p:sp>
      <p:sp>
        <p:nvSpPr>
          <p:cNvPr id="103429" name="Text Box 5"/>
          <p:cNvSpPr txBox="1">
            <a:spLocks noChangeArrowheads="1"/>
          </p:cNvSpPr>
          <p:nvPr/>
        </p:nvSpPr>
        <p:spPr bwMode="auto">
          <a:xfrm>
            <a:off x="4859338" y="908050"/>
            <a:ext cx="3887787" cy="1878013"/>
          </a:xfrm>
          <a:prstGeom prst="rect">
            <a:avLst/>
          </a:prstGeom>
          <a:noFill/>
          <a:ln w="9525">
            <a:noFill/>
            <a:miter lim="800000"/>
            <a:headEnd/>
            <a:tailEnd/>
          </a:ln>
        </p:spPr>
        <p:txBody>
          <a:bodyPr>
            <a:spAutoFit/>
          </a:bodyPr>
          <a:lstStyle/>
          <a:p>
            <a:pPr>
              <a:spcBef>
                <a:spcPct val="50000"/>
              </a:spcBef>
            </a:pPr>
            <a:r>
              <a:rPr lang="it-IT">
                <a:solidFill>
                  <a:srgbClr val="F7F72D"/>
                </a:solidFill>
                <a:latin typeface="Times New Roman" pitchFamily="18" charset="0"/>
              </a:rPr>
              <a:t>TEORIA BUDDISTA</a:t>
            </a:r>
            <a:r>
              <a:rPr lang="it-IT">
                <a:solidFill>
                  <a:schemeClr val="bg1"/>
                </a:solidFill>
                <a:latin typeface="Times New Roman" pitchFamily="18" charset="0"/>
              </a:rPr>
              <a:t> (V secolo a.C.)</a:t>
            </a:r>
          </a:p>
          <a:p>
            <a:pPr>
              <a:spcBef>
                <a:spcPct val="50000"/>
              </a:spcBef>
            </a:pPr>
            <a:r>
              <a:rPr lang="it-IT">
                <a:solidFill>
                  <a:schemeClr val="bg1"/>
                </a:solidFill>
                <a:latin typeface="Times New Roman" pitchFamily="18" charset="0"/>
              </a:rPr>
              <a:t>La materia è eterna e ogni cosa deve la propria esistenza alla materia, che segue leggi meccaniche senza alcun intervento divino. L’universo quindi esiste da sempre.</a:t>
            </a:r>
          </a:p>
        </p:txBody>
      </p:sp>
      <p:sp>
        <p:nvSpPr>
          <p:cNvPr id="103430" name="Text Box 6"/>
          <p:cNvSpPr txBox="1">
            <a:spLocks noChangeArrowheads="1"/>
          </p:cNvSpPr>
          <p:nvPr/>
        </p:nvSpPr>
        <p:spPr bwMode="auto">
          <a:xfrm>
            <a:off x="4716463" y="3500438"/>
            <a:ext cx="3671887" cy="2152650"/>
          </a:xfrm>
          <a:prstGeom prst="rect">
            <a:avLst/>
          </a:prstGeom>
          <a:noFill/>
          <a:ln w="9525">
            <a:noFill/>
            <a:miter lim="800000"/>
            <a:headEnd/>
            <a:tailEnd/>
          </a:ln>
        </p:spPr>
        <p:txBody>
          <a:bodyPr>
            <a:spAutoFit/>
          </a:bodyPr>
          <a:lstStyle/>
          <a:p>
            <a:pPr>
              <a:spcBef>
                <a:spcPct val="50000"/>
              </a:spcBef>
            </a:pPr>
            <a:r>
              <a:rPr lang="it-IT">
                <a:solidFill>
                  <a:srgbClr val="F7F72D"/>
                </a:solidFill>
                <a:latin typeface="Times New Roman" pitchFamily="18" charset="0"/>
              </a:rPr>
              <a:t>FILOSOFIE INDUISTE</a:t>
            </a:r>
            <a:r>
              <a:rPr lang="it-IT">
                <a:solidFill>
                  <a:schemeClr val="bg1"/>
                </a:solidFill>
                <a:latin typeface="Times New Roman" pitchFamily="18" charset="0"/>
              </a:rPr>
              <a:t> (XX secolo a.C)</a:t>
            </a:r>
          </a:p>
          <a:p>
            <a:pPr>
              <a:spcBef>
                <a:spcPct val="50000"/>
              </a:spcBef>
            </a:pPr>
            <a:r>
              <a:rPr lang="it-IT">
                <a:solidFill>
                  <a:schemeClr val="bg1"/>
                </a:solidFill>
                <a:latin typeface="Times New Roman" pitchFamily="18" charset="0"/>
              </a:rPr>
              <a:t>L’universo è sempre esistito, e non ha un significato teologico (cioè non è stato creato per uno scopo) Inoltre, è una pura apparizione. La sola realtà è Brahman, la consapevolezza infinita.</a:t>
            </a:r>
          </a:p>
        </p:txBody>
      </p:sp>
      <p:sp>
        <p:nvSpPr>
          <p:cNvPr id="103431" name="Text Box 7"/>
          <p:cNvSpPr txBox="1">
            <a:spLocks noChangeArrowheads="1"/>
          </p:cNvSpPr>
          <p:nvPr/>
        </p:nvSpPr>
        <p:spPr bwMode="auto">
          <a:xfrm>
            <a:off x="684213" y="4581525"/>
            <a:ext cx="3816350" cy="1603375"/>
          </a:xfrm>
          <a:prstGeom prst="rect">
            <a:avLst/>
          </a:prstGeom>
          <a:noFill/>
          <a:ln w="9525">
            <a:noFill/>
            <a:miter lim="800000"/>
            <a:headEnd/>
            <a:tailEnd/>
          </a:ln>
        </p:spPr>
        <p:txBody>
          <a:bodyPr>
            <a:spAutoFit/>
          </a:bodyPr>
          <a:lstStyle/>
          <a:p>
            <a:pPr>
              <a:spcBef>
                <a:spcPct val="50000"/>
              </a:spcBef>
            </a:pPr>
            <a:r>
              <a:rPr lang="it-IT">
                <a:solidFill>
                  <a:srgbClr val="F7F72D"/>
                </a:solidFill>
                <a:latin typeface="Times New Roman" pitchFamily="18" charset="0"/>
              </a:rPr>
              <a:t>TEORIA TAOISTA</a:t>
            </a:r>
            <a:r>
              <a:rPr lang="it-IT">
                <a:solidFill>
                  <a:schemeClr val="bg1"/>
                </a:solidFill>
                <a:latin typeface="Times New Roman" pitchFamily="18" charset="0"/>
              </a:rPr>
              <a:t> (VI secolo a.C.)</a:t>
            </a:r>
          </a:p>
          <a:p>
            <a:pPr>
              <a:spcBef>
                <a:spcPct val="50000"/>
              </a:spcBef>
            </a:pPr>
            <a:r>
              <a:rPr lang="it-IT">
                <a:solidFill>
                  <a:schemeClr val="bg1"/>
                </a:solidFill>
                <a:latin typeface="Times New Roman" pitchFamily="18" charset="0"/>
              </a:rPr>
              <a:t>Ogni cosa è nata a sé e l’universo è eterno. In esso tutto si muove armoniosamente, grazie alla forza del Tao, in base a leggi proprie.</a:t>
            </a:r>
          </a:p>
        </p:txBody>
      </p:sp>
      <p:pic>
        <p:nvPicPr>
          <p:cNvPr id="103432" name="Picture 8"/>
          <p:cNvPicPr>
            <a:picLocks noChangeAspect="1" noChangeArrowheads="1"/>
          </p:cNvPicPr>
          <p:nvPr/>
        </p:nvPicPr>
        <p:blipFill>
          <a:blip r:embed="rId3" cstate="print"/>
          <a:srcRect/>
          <a:stretch>
            <a:fillRect/>
          </a:stretch>
        </p:blipFill>
        <p:spPr bwMode="auto">
          <a:xfrm>
            <a:off x="684213" y="908050"/>
            <a:ext cx="3455987" cy="3313113"/>
          </a:xfrm>
          <a:prstGeom prst="rect">
            <a:avLst/>
          </a:prstGeom>
          <a:noFill/>
          <a:ln w="9525">
            <a:noFill/>
            <a:miter lim="800000"/>
            <a:headEnd/>
            <a:tailEnd/>
          </a:ln>
        </p:spPr>
      </p:pic>
      <p:sp>
        <p:nvSpPr>
          <p:cNvPr id="9223" name="AutoShape 9">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9224" name="AutoShape 10">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9225" name="AutoShape 11">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9226" name="AutoShape 12">
            <a:hlinkClick r:id="" action="ppaction://hlinkshowjump?jump=endshow" highlightClick="1"/>
          </p:cNvPr>
          <p:cNvSpPr>
            <a:spLocks noChangeArrowheads="1"/>
          </p:cNvSpPr>
          <p:nvPr/>
        </p:nvSpPr>
        <p:spPr bwMode="auto">
          <a:xfrm>
            <a:off x="3132138"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9227" name="AutoShape 13">
            <a:hlinkClick r:id="rId4" action="ppaction://hlinksldjump" highlightClick="1"/>
          </p:cNvPr>
          <p:cNvSpPr>
            <a:spLocks noChangeArrowheads="1"/>
          </p:cNvSpPr>
          <p:nvPr/>
        </p:nvSpPr>
        <p:spPr bwMode="auto">
          <a:xfrm>
            <a:off x="2339975" y="6165850"/>
            <a:ext cx="790575" cy="692150"/>
          </a:xfrm>
          <a:prstGeom prst="actionButtonHome">
            <a:avLst/>
          </a:prstGeom>
          <a:solidFill>
            <a:srgbClr val="969696"/>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3428"/>
                                        </p:tgtEl>
                                        <p:attrNameLst>
                                          <p:attrName>style.visibility</p:attrName>
                                        </p:attrNameLst>
                                      </p:cBhvr>
                                      <p:to>
                                        <p:strVal val="visible"/>
                                      </p:to>
                                    </p:set>
                                    <p:anim by="(-#ppt_w*2)" calcmode="lin" valueType="num">
                                      <p:cBhvr rctx="PPT">
                                        <p:cTn id="7" dur="500" autoRev="1" fill="hold">
                                          <p:stCondLst>
                                            <p:cond delay="0"/>
                                          </p:stCondLst>
                                        </p:cTn>
                                        <p:tgtEl>
                                          <p:spTgt spid="103428"/>
                                        </p:tgtEl>
                                        <p:attrNameLst>
                                          <p:attrName>ppt_w</p:attrName>
                                        </p:attrNameLst>
                                      </p:cBhvr>
                                    </p:anim>
                                    <p:anim by="(#ppt_w*0.50)" calcmode="lin" valueType="num">
                                      <p:cBhvr>
                                        <p:cTn id="8" dur="500" decel="50000" autoRev="1" fill="hold">
                                          <p:stCondLst>
                                            <p:cond delay="0"/>
                                          </p:stCondLst>
                                        </p:cTn>
                                        <p:tgtEl>
                                          <p:spTgt spid="103428"/>
                                        </p:tgtEl>
                                        <p:attrNameLst>
                                          <p:attrName>ppt_x</p:attrName>
                                        </p:attrNameLst>
                                      </p:cBhvr>
                                    </p:anim>
                                    <p:anim from="(-#ppt_h/2)" to="(#ppt_y)" calcmode="lin" valueType="num">
                                      <p:cBhvr>
                                        <p:cTn id="9" dur="1000" fill="hold">
                                          <p:stCondLst>
                                            <p:cond delay="0"/>
                                          </p:stCondLst>
                                        </p:cTn>
                                        <p:tgtEl>
                                          <p:spTgt spid="103428"/>
                                        </p:tgtEl>
                                        <p:attrNameLst>
                                          <p:attrName>ppt_y</p:attrName>
                                        </p:attrNameLst>
                                      </p:cBhvr>
                                    </p:anim>
                                    <p:animRot by="21600000">
                                      <p:cBhvr>
                                        <p:cTn id="10" dur="1000" fill="hold">
                                          <p:stCondLst>
                                            <p:cond delay="0"/>
                                          </p:stCondLst>
                                        </p:cTn>
                                        <p:tgtEl>
                                          <p:spTgt spid="1034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103432"/>
                                        </p:tgtEl>
                                        <p:attrNameLst>
                                          <p:attrName>style.visibility</p:attrName>
                                        </p:attrNameLst>
                                      </p:cBhvr>
                                      <p:to>
                                        <p:strVal val="visible"/>
                                      </p:to>
                                    </p:set>
                                    <p:anim calcmode="lin" valueType="num">
                                      <p:cBhvr>
                                        <p:cTn id="15" dur="2000" fill="hold"/>
                                        <p:tgtEl>
                                          <p:spTgt spid="103432"/>
                                        </p:tgtEl>
                                        <p:attrNameLst>
                                          <p:attrName>ppt_w</p:attrName>
                                        </p:attrNameLst>
                                      </p:cBhvr>
                                      <p:tavLst>
                                        <p:tav tm="0">
                                          <p:val>
                                            <p:strVal val="#ppt_w*0.05"/>
                                          </p:val>
                                        </p:tav>
                                        <p:tav tm="100000">
                                          <p:val>
                                            <p:strVal val="#ppt_w"/>
                                          </p:val>
                                        </p:tav>
                                      </p:tavLst>
                                    </p:anim>
                                    <p:anim calcmode="lin" valueType="num">
                                      <p:cBhvr>
                                        <p:cTn id="16" dur="2000" fill="hold"/>
                                        <p:tgtEl>
                                          <p:spTgt spid="103432"/>
                                        </p:tgtEl>
                                        <p:attrNameLst>
                                          <p:attrName>ppt_h</p:attrName>
                                        </p:attrNameLst>
                                      </p:cBhvr>
                                      <p:tavLst>
                                        <p:tav tm="0">
                                          <p:val>
                                            <p:strVal val="#ppt_h"/>
                                          </p:val>
                                        </p:tav>
                                        <p:tav tm="100000">
                                          <p:val>
                                            <p:strVal val="#ppt_h"/>
                                          </p:val>
                                        </p:tav>
                                      </p:tavLst>
                                    </p:anim>
                                    <p:anim calcmode="lin" valueType="num">
                                      <p:cBhvr>
                                        <p:cTn id="17" dur="2000" fill="hold"/>
                                        <p:tgtEl>
                                          <p:spTgt spid="103432"/>
                                        </p:tgtEl>
                                        <p:attrNameLst>
                                          <p:attrName>ppt_x</p:attrName>
                                        </p:attrNameLst>
                                      </p:cBhvr>
                                      <p:tavLst>
                                        <p:tav tm="0">
                                          <p:val>
                                            <p:strVal val="#ppt_x-.2"/>
                                          </p:val>
                                        </p:tav>
                                        <p:tav tm="100000">
                                          <p:val>
                                            <p:strVal val="#ppt_x"/>
                                          </p:val>
                                        </p:tav>
                                      </p:tavLst>
                                    </p:anim>
                                    <p:anim calcmode="lin" valueType="num">
                                      <p:cBhvr>
                                        <p:cTn id="18" dur="2000" fill="hold"/>
                                        <p:tgtEl>
                                          <p:spTgt spid="103432"/>
                                        </p:tgtEl>
                                        <p:attrNameLst>
                                          <p:attrName>ppt_y</p:attrName>
                                        </p:attrNameLst>
                                      </p:cBhvr>
                                      <p:tavLst>
                                        <p:tav tm="0">
                                          <p:val>
                                            <p:strVal val="#ppt_y"/>
                                          </p:val>
                                        </p:tav>
                                        <p:tav tm="100000">
                                          <p:val>
                                            <p:strVal val="#ppt_y"/>
                                          </p:val>
                                        </p:tav>
                                      </p:tavLst>
                                    </p:anim>
                                    <p:animEffect transition="in" filter="fade">
                                      <p:cBhvr>
                                        <p:cTn id="19" dur="2000"/>
                                        <p:tgtEl>
                                          <p:spTgt spid="103432"/>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3429"/>
                                        </p:tgtEl>
                                        <p:attrNameLst>
                                          <p:attrName>style.visibility</p:attrName>
                                        </p:attrNameLst>
                                      </p:cBhvr>
                                      <p:to>
                                        <p:strVal val="visible"/>
                                      </p:to>
                                    </p:set>
                                    <p:animEffect transition="in" filter="fade">
                                      <p:cBhvr>
                                        <p:cTn id="24" dur="1000"/>
                                        <p:tgtEl>
                                          <p:spTgt spid="103429"/>
                                        </p:tgtEl>
                                      </p:cBhvr>
                                    </p:animEffect>
                                    <p:anim calcmode="lin" valueType="num">
                                      <p:cBhvr>
                                        <p:cTn id="25" dur="1000" fill="hold"/>
                                        <p:tgtEl>
                                          <p:spTgt spid="103429"/>
                                        </p:tgtEl>
                                        <p:attrNameLst>
                                          <p:attrName>ppt_x</p:attrName>
                                        </p:attrNameLst>
                                      </p:cBhvr>
                                      <p:tavLst>
                                        <p:tav tm="0">
                                          <p:val>
                                            <p:strVal val="#ppt_x"/>
                                          </p:val>
                                        </p:tav>
                                        <p:tav tm="100000">
                                          <p:val>
                                            <p:strVal val="#ppt_x"/>
                                          </p:val>
                                        </p:tav>
                                      </p:tavLst>
                                    </p:anim>
                                    <p:anim calcmode="lin" valueType="num">
                                      <p:cBhvr>
                                        <p:cTn id="26" dur="1000" fill="hold"/>
                                        <p:tgtEl>
                                          <p:spTgt spid="1034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03430"/>
                                        </p:tgtEl>
                                        <p:attrNameLst>
                                          <p:attrName>style.visibility</p:attrName>
                                        </p:attrNameLst>
                                      </p:cBhvr>
                                      <p:to>
                                        <p:strVal val="visible"/>
                                      </p:to>
                                    </p:set>
                                    <p:anim calcmode="lin" valueType="num">
                                      <p:cBhvr>
                                        <p:cTn id="31" dur="1000" fill="hold"/>
                                        <p:tgtEl>
                                          <p:spTgt spid="103430"/>
                                        </p:tgtEl>
                                        <p:attrNameLst>
                                          <p:attrName>ppt_w</p:attrName>
                                        </p:attrNameLst>
                                      </p:cBhvr>
                                      <p:tavLst>
                                        <p:tav tm="0">
                                          <p:val>
                                            <p:strVal val="#ppt_w*0.70"/>
                                          </p:val>
                                        </p:tav>
                                        <p:tav tm="100000">
                                          <p:val>
                                            <p:strVal val="#ppt_w"/>
                                          </p:val>
                                        </p:tav>
                                      </p:tavLst>
                                    </p:anim>
                                    <p:anim calcmode="lin" valueType="num">
                                      <p:cBhvr>
                                        <p:cTn id="32" dur="1000" fill="hold"/>
                                        <p:tgtEl>
                                          <p:spTgt spid="103430"/>
                                        </p:tgtEl>
                                        <p:attrNameLst>
                                          <p:attrName>ppt_h</p:attrName>
                                        </p:attrNameLst>
                                      </p:cBhvr>
                                      <p:tavLst>
                                        <p:tav tm="0">
                                          <p:val>
                                            <p:strVal val="#ppt_h"/>
                                          </p:val>
                                        </p:tav>
                                        <p:tav tm="100000">
                                          <p:val>
                                            <p:strVal val="#ppt_h"/>
                                          </p:val>
                                        </p:tav>
                                      </p:tavLst>
                                    </p:anim>
                                    <p:animEffect transition="in" filter="fade">
                                      <p:cBhvr>
                                        <p:cTn id="33" dur="1000"/>
                                        <p:tgtEl>
                                          <p:spTgt spid="10343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iterate type="lt">
                                    <p:tmPct val="0"/>
                                  </p:iterate>
                                  <p:childTnLst>
                                    <p:set>
                                      <p:cBhvr>
                                        <p:cTn id="37" dur="1" fill="hold">
                                          <p:stCondLst>
                                            <p:cond delay="0"/>
                                          </p:stCondLst>
                                        </p:cTn>
                                        <p:tgtEl>
                                          <p:spTgt spid="103431"/>
                                        </p:tgtEl>
                                        <p:attrNameLst>
                                          <p:attrName>style.visibility</p:attrName>
                                        </p:attrNameLst>
                                      </p:cBhvr>
                                      <p:to>
                                        <p:strVal val="visible"/>
                                      </p:to>
                                    </p:set>
                                    <p:animEffect transition="in" filter="fade">
                                      <p:cBhvr>
                                        <p:cTn id="38" dur="1000"/>
                                        <p:tgtEl>
                                          <p:spTgt spid="103431"/>
                                        </p:tgtEl>
                                      </p:cBhvr>
                                    </p:animEffect>
                                    <p:anim calcmode="lin" valueType="num">
                                      <p:cBhvr>
                                        <p:cTn id="39" dur="1000" fill="hold"/>
                                        <p:tgtEl>
                                          <p:spTgt spid="103431"/>
                                        </p:tgtEl>
                                        <p:attrNameLst>
                                          <p:attrName>ppt_x</p:attrName>
                                        </p:attrNameLst>
                                      </p:cBhvr>
                                      <p:tavLst>
                                        <p:tav tm="0">
                                          <p:val>
                                            <p:strVal val="#ppt_x"/>
                                          </p:val>
                                        </p:tav>
                                        <p:tav tm="100000">
                                          <p:val>
                                            <p:strVal val="#ppt_x"/>
                                          </p:val>
                                        </p:tav>
                                      </p:tavLst>
                                    </p:anim>
                                    <p:anim calcmode="lin" valueType="num">
                                      <p:cBhvr>
                                        <p:cTn id="40" dur="1000" fill="hold"/>
                                        <p:tgtEl>
                                          <p:spTgt spid="1034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29" grpId="0"/>
      <p:bldP spid="103430" grpId="0"/>
      <p:bldP spid="1034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250825" y="333375"/>
            <a:ext cx="8569325" cy="519113"/>
          </a:xfrm>
          <a:prstGeom prst="rect">
            <a:avLst/>
          </a:prstGeom>
          <a:noFill/>
          <a:ln w="9525">
            <a:noFill/>
            <a:miter lim="800000"/>
            <a:headEnd/>
            <a:tailEnd/>
          </a:ln>
        </p:spPr>
        <p:txBody>
          <a:bodyPr>
            <a:spAutoFit/>
          </a:bodyPr>
          <a:lstStyle/>
          <a:p>
            <a:pPr algn="ctr"/>
            <a:r>
              <a:rPr lang="it-IT" sz="2800">
                <a:solidFill>
                  <a:srgbClr val="FF6600"/>
                </a:solidFill>
                <a:latin typeface="Times New Roman" pitchFamily="18" charset="0"/>
              </a:rPr>
              <a:t>II TEORIA RELIGIOSA-SCIENTIFICA</a:t>
            </a:r>
          </a:p>
        </p:txBody>
      </p:sp>
      <p:sp>
        <p:nvSpPr>
          <p:cNvPr id="10243" name="AutoShape 5">
            <a:hlinkClick r:id="" action="ppaction://hlinkshowjump?jump=previousslide" highlightClick="1"/>
          </p:cNvPr>
          <p:cNvSpPr>
            <a:spLocks noChangeArrowheads="1"/>
          </p:cNvSpPr>
          <p:nvPr/>
        </p:nvSpPr>
        <p:spPr bwMode="auto">
          <a:xfrm>
            <a:off x="0" y="6165850"/>
            <a:ext cx="755650" cy="692150"/>
          </a:xfrm>
          <a:prstGeom prst="actionButtonBackPrevious">
            <a:avLst/>
          </a:prstGeom>
          <a:solidFill>
            <a:srgbClr val="0000FF"/>
          </a:solidFill>
          <a:ln w="9525">
            <a:noFill/>
            <a:miter lim="800000"/>
            <a:headEnd/>
            <a:tailEnd/>
          </a:ln>
        </p:spPr>
        <p:txBody>
          <a:bodyPr wrap="none" anchor="ctr"/>
          <a:lstStyle/>
          <a:p>
            <a:endParaRPr lang="it-IT"/>
          </a:p>
        </p:txBody>
      </p:sp>
      <p:sp>
        <p:nvSpPr>
          <p:cNvPr id="10244" name="AutoShape 6">
            <a:hlinkClick r:id="" action="ppaction://hlinkshowjump?jump=nextslide" highlightClick="1"/>
          </p:cNvPr>
          <p:cNvSpPr>
            <a:spLocks noChangeArrowheads="1"/>
          </p:cNvSpPr>
          <p:nvPr/>
        </p:nvSpPr>
        <p:spPr bwMode="auto">
          <a:xfrm>
            <a:off x="755650" y="6165850"/>
            <a:ext cx="792163" cy="692150"/>
          </a:xfrm>
          <a:prstGeom prst="actionButtonForwardNext">
            <a:avLst/>
          </a:prstGeom>
          <a:solidFill>
            <a:srgbClr val="FF0000"/>
          </a:solidFill>
          <a:ln w="9525">
            <a:noFill/>
            <a:miter lim="800000"/>
            <a:headEnd/>
            <a:tailEnd/>
          </a:ln>
        </p:spPr>
        <p:txBody>
          <a:bodyPr wrap="none" anchor="ctr"/>
          <a:lstStyle/>
          <a:p>
            <a:endParaRPr lang="it-IT"/>
          </a:p>
        </p:txBody>
      </p:sp>
      <p:sp>
        <p:nvSpPr>
          <p:cNvPr id="10245" name="AutoShape 7">
            <a:hlinkClick r:id="" action="ppaction://hlinkshowjump?jump=firstslide" highlightClick="1"/>
          </p:cNvPr>
          <p:cNvSpPr>
            <a:spLocks noChangeArrowheads="1"/>
          </p:cNvSpPr>
          <p:nvPr/>
        </p:nvSpPr>
        <p:spPr bwMode="auto">
          <a:xfrm>
            <a:off x="1547813" y="6165850"/>
            <a:ext cx="792162" cy="692150"/>
          </a:xfrm>
          <a:prstGeom prst="actionButtonHome">
            <a:avLst/>
          </a:prstGeom>
          <a:solidFill>
            <a:srgbClr val="008000"/>
          </a:solidFill>
          <a:ln w="9525">
            <a:noFill/>
            <a:miter lim="800000"/>
            <a:headEnd/>
            <a:tailEnd/>
          </a:ln>
        </p:spPr>
        <p:txBody>
          <a:bodyPr wrap="none" anchor="ctr"/>
          <a:lstStyle/>
          <a:p>
            <a:endParaRPr lang="it-IT"/>
          </a:p>
        </p:txBody>
      </p:sp>
      <p:sp>
        <p:nvSpPr>
          <p:cNvPr id="91144" name="Text Box 8"/>
          <p:cNvSpPr txBox="1">
            <a:spLocks noChangeArrowheads="1"/>
          </p:cNvSpPr>
          <p:nvPr/>
        </p:nvSpPr>
        <p:spPr bwMode="auto">
          <a:xfrm>
            <a:off x="2987675" y="981075"/>
            <a:ext cx="5761038" cy="1739900"/>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“Hawking, infatti, stava affermando poco più di quanto fatto da s. Agostino il quale, nel quinto secolo, aveva già concluso che «il mondo fu fatto con il tempo e non nel tempo». Agostino voleva eliminare l’idea di un Dio ingenuo che crea e opera miracoli nel corso del tempo e poi sta a contemplare il proprio operato. </a:t>
            </a:r>
          </a:p>
        </p:txBody>
      </p:sp>
      <p:pic>
        <p:nvPicPr>
          <p:cNvPr id="91145" name="Picture 9"/>
          <p:cNvPicPr>
            <a:picLocks noChangeAspect="1" noChangeArrowheads="1"/>
          </p:cNvPicPr>
          <p:nvPr/>
        </p:nvPicPr>
        <p:blipFill>
          <a:blip r:embed="rId3" cstate="print"/>
          <a:srcRect/>
          <a:stretch>
            <a:fillRect/>
          </a:stretch>
        </p:blipFill>
        <p:spPr bwMode="auto">
          <a:xfrm>
            <a:off x="827088" y="1052513"/>
            <a:ext cx="1944687" cy="1584325"/>
          </a:xfrm>
          <a:prstGeom prst="rect">
            <a:avLst/>
          </a:prstGeom>
          <a:noFill/>
          <a:ln w="9525">
            <a:noFill/>
            <a:miter lim="800000"/>
            <a:headEnd/>
            <a:tailEnd/>
          </a:ln>
        </p:spPr>
      </p:pic>
      <p:sp>
        <p:nvSpPr>
          <p:cNvPr id="91146" name="Text Box 10"/>
          <p:cNvSpPr txBox="1">
            <a:spLocks noChangeArrowheads="1"/>
          </p:cNvSpPr>
          <p:nvPr/>
        </p:nvSpPr>
        <p:spPr bwMode="auto">
          <a:xfrm>
            <a:off x="827088" y="2852738"/>
            <a:ext cx="7921625" cy="1190625"/>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Sorprendentemente, Albert Einstein giunse più o meno alla stessa conclusione 1500 anni più tardi. La sua teoria della relatività chiarisce che il tempo è inseparabile dallo spazio e dalla materia. La domanda «Che cosa accadde prima del </a:t>
            </a:r>
            <a:r>
              <a:rPr lang="it-IT" i="1">
                <a:solidFill>
                  <a:schemeClr val="bg1"/>
                </a:solidFill>
                <a:latin typeface="Times New Roman" pitchFamily="18" charset="0"/>
              </a:rPr>
              <a:t>Big Bang</a:t>
            </a:r>
            <a:r>
              <a:rPr lang="it-IT">
                <a:solidFill>
                  <a:schemeClr val="bg1"/>
                </a:solidFill>
                <a:latin typeface="Times New Roman" pitchFamily="18" charset="0"/>
              </a:rPr>
              <a:t>?» è semplicemente senza senso nel contesto della teoria generale della relatività.</a:t>
            </a:r>
          </a:p>
        </p:txBody>
      </p:sp>
      <p:sp>
        <p:nvSpPr>
          <p:cNvPr id="91147" name="Text Box 11"/>
          <p:cNvSpPr txBox="1">
            <a:spLocks noChangeArrowheads="1"/>
          </p:cNvSpPr>
          <p:nvPr/>
        </p:nvSpPr>
        <p:spPr bwMode="auto">
          <a:xfrm>
            <a:off x="827088" y="4005263"/>
            <a:ext cx="7561262" cy="2014537"/>
          </a:xfrm>
          <a:prstGeom prst="rect">
            <a:avLst/>
          </a:prstGeom>
          <a:noFill/>
          <a:ln w="9525">
            <a:noFill/>
            <a:miter lim="800000"/>
            <a:headEnd/>
            <a:tailEnd/>
          </a:ln>
        </p:spPr>
        <p:txBody>
          <a:bodyPr>
            <a:spAutoFit/>
          </a:bodyPr>
          <a:lstStyle/>
          <a:p>
            <a:pPr>
              <a:spcBef>
                <a:spcPct val="50000"/>
              </a:spcBef>
            </a:pPr>
            <a:r>
              <a:rPr lang="it-IT">
                <a:solidFill>
                  <a:schemeClr val="bg1"/>
                </a:solidFill>
                <a:latin typeface="Times New Roman" pitchFamily="18" charset="0"/>
              </a:rPr>
              <a:t>Come Stephen Hawking spiega, è un po’ come chiedere che cosa ci sia a nord del Polo Nord. La risposta è “nulla”, non perché vi sia lì qualche misteriosa Terra del Nulla, ma perché non c’è alcun posto a “nord del Polo Nord”. Allo stesso modo, non c’è alcun tempo “prima del </a:t>
            </a:r>
            <a:r>
              <a:rPr lang="it-IT" i="1">
                <a:solidFill>
                  <a:schemeClr val="bg1"/>
                </a:solidFill>
                <a:latin typeface="Times New Roman" pitchFamily="18" charset="0"/>
              </a:rPr>
              <a:t>Big Bang</a:t>
            </a:r>
            <a:r>
              <a:rPr lang="it-IT">
                <a:solidFill>
                  <a:schemeClr val="bg1"/>
                </a:solidFill>
                <a:latin typeface="Times New Roman" pitchFamily="18" charset="0"/>
              </a:rPr>
              <a:t>”. La teoria del </a:t>
            </a:r>
            <a:r>
              <a:rPr lang="it-IT" i="1">
                <a:solidFill>
                  <a:schemeClr val="bg1"/>
                </a:solidFill>
                <a:latin typeface="Times New Roman" pitchFamily="18" charset="0"/>
              </a:rPr>
              <a:t>Big Bang</a:t>
            </a:r>
            <a:r>
              <a:rPr lang="it-IT">
                <a:solidFill>
                  <a:schemeClr val="bg1"/>
                </a:solidFill>
                <a:latin typeface="Times New Roman" pitchFamily="18" charset="0"/>
              </a:rPr>
              <a:t> descrive come l’universo si sia originato dal nulla — proprio nulla, nemmeno lo spazio e tempo — in pieno accordo con le leggi della fisica. Agostino avrebbe capito perfettamente.”</a:t>
            </a:r>
          </a:p>
        </p:txBody>
      </p:sp>
      <p:sp>
        <p:nvSpPr>
          <p:cNvPr id="10250" name="AutoShape 12">
            <a:hlinkClick r:id="" action="ppaction://hlinkshowjump?jump=endshow" highlightClick="1"/>
          </p:cNvPr>
          <p:cNvSpPr>
            <a:spLocks noChangeArrowheads="1"/>
          </p:cNvSpPr>
          <p:nvPr/>
        </p:nvSpPr>
        <p:spPr bwMode="auto">
          <a:xfrm>
            <a:off x="3132138" y="6165850"/>
            <a:ext cx="936625" cy="692150"/>
          </a:xfrm>
          <a:prstGeom prst="actionButtonBlank">
            <a:avLst/>
          </a:prstGeom>
          <a:solidFill>
            <a:srgbClr val="FFCC00"/>
          </a:solidFill>
          <a:ln w="9525">
            <a:noFill/>
            <a:miter lim="800000"/>
            <a:headEnd/>
            <a:tailEnd/>
          </a:ln>
        </p:spPr>
        <p:txBody>
          <a:bodyPr wrap="none" anchor="ctr"/>
          <a:lstStyle/>
          <a:p>
            <a:pPr algn="ctr"/>
            <a:r>
              <a:rPr lang="it-IT"/>
              <a:t>Ritorno</a:t>
            </a:r>
          </a:p>
        </p:txBody>
      </p:sp>
      <p:sp>
        <p:nvSpPr>
          <p:cNvPr id="10252" name="AutoShape 15">
            <a:hlinkClick r:id="rId4" action="ppaction://hlinksldjump" highlightClick="1"/>
          </p:cNvPr>
          <p:cNvSpPr>
            <a:spLocks noChangeArrowheads="1"/>
          </p:cNvSpPr>
          <p:nvPr/>
        </p:nvSpPr>
        <p:spPr bwMode="auto">
          <a:xfrm>
            <a:off x="2339975" y="6165850"/>
            <a:ext cx="790575" cy="692150"/>
          </a:xfrm>
          <a:prstGeom prst="actionButtonHome">
            <a:avLst/>
          </a:prstGeom>
          <a:solidFill>
            <a:srgbClr val="969696"/>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1140"/>
                                        </p:tgtEl>
                                        <p:attrNameLst>
                                          <p:attrName>style.visibility</p:attrName>
                                        </p:attrNameLst>
                                      </p:cBhvr>
                                      <p:to>
                                        <p:strVal val="visible"/>
                                      </p:to>
                                    </p:set>
                                    <p:animEffect transition="in" filter="fade">
                                      <p:cBhvr>
                                        <p:cTn id="7" dur="1000"/>
                                        <p:tgtEl>
                                          <p:spTgt spid="91140"/>
                                        </p:tgtEl>
                                      </p:cBhvr>
                                    </p:animEffect>
                                    <p:anim calcmode="lin" valueType="num">
                                      <p:cBhvr>
                                        <p:cTn id="8" dur="1000" fill="hold"/>
                                        <p:tgtEl>
                                          <p:spTgt spid="91140"/>
                                        </p:tgtEl>
                                        <p:attrNameLst>
                                          <p:attrName>ppt_x</p:attrName>
                                        </p:attrNameLst>
                                      </p:cBhvr>
                                      <p:tavLst>
                                        <p:tav tm="0">
                                          <p:val>
                                            <p:strVal val="#ppt_x-.1"/>
                                          </p:val>
                                        </p:tav>
                                        <p:tav tm="100000">
                                          <p:val>
                                            <p:strVal val="#ppt_x"/>
                                          </p:val>
                                        </p:tav>
                                      </p:tavLst>
                                    </p:anim>
                                    <p:anim calcmode="lin" valueType="num">
                                      <p:cBhvr>
                                        <p:cTn id="9" dur="1000" fill="hold"/>
                                        <p:tgtEl>
                                          <p:spTgt spid="9114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91145"/>
                                        </p:tgtEl>
                                        <p:attrNameLst>
                                          <p:attrName>style.visibility</p:attrName>
                                        </p:attrNameLst>
                                      </p:cBhvr>
                                      <p:to>
                                        <p:strVal val="visible"/>
                                      </p:to>
                                    </p:set>
                                    <p:anim calcmode="lin" valueType="num">
                                      <p:cBhvr>
                                        <p:cTn id="14" dur="1000" fill="hold"/>
                                        <p:tgtEl>
                                          <p:spTgt spid="91145"/>
                                        </p:tgtEl>
                                        <p:attrNameLst>
                                          <p:attrName>ppt_w</p:attrName>
                                        </p:attrNameLst>
                                      </p:cBhvr>
                                      <p:tavLst>
                                        <p:tav tm="0">
                                          <p:val>
                                            <p:fltVal val="0"/>
                                          </p:val>
                                        </p:tav>
                                        <p:tav tm="100000">
                                          <p:val>
                                            <p:strVal val="#ppt_w"/>
                                          </p:val>
                                        </p:tav>
                                      </p:tavLst>
                                    </p:anim>
                                    <p:anim calcmode="lin" valueType="num">
                                      <p:cBhvr>
                                        <p:cTn id="15" dur="1000" fill="hold"/>
                                        <p:tgtEl>
                                          <p:spTgt spid="91145"/>
                                        </p:tgtEl>
                                        <p:attrNameLst>
                                          <p:attrName>ppt_h</p:attrName>
                                        </p:attrNameLst>
                                      </p:cBhvr>
                                      <p:tavLst>
                                        <p:tav tm="0">
                                          <p:val>
                                            <p:fltVal val="0"/>
                                          </p:val>
                                        </p:tav>
                                        <p:tav tm="100000">
                                          <p:val>
                                            <p:strVal val="#ppt_h"/>
                                          </p:val>
                                        </p:tav>
                                      </p:tavLst>
                                    </p:anim>
                                    <p:anim calcmode="lin" valueType="num">
                                      <p:cBhvr>
                                        <p:cTn id="16" dur="1000" fill="hold"/>
                                        <p:tgtEl>
                                          <p:spTgt spid="91145"/>
                                        </p:tgtEl>
                                        <p:attrNameLst>
                                          <p:attrName>style.rotation</p:attrName>
                                        </p:attrNameLst>
                                      </p:cBhvr>
                                      <p:tavLst>
                                        <p:tav tm="0">
                                          <p:val>
                                            <p:fltVal val="90"/>
                                          </p:val>
                                        </p:tav>
                                        <p:tav tm="100000">
                                          <p:val>
                                            <p:fltVal val="0"/>
                                          </p:val>
                                        </p:tav>
                                      </p:tavLst>
                                    </p:anim>
                                    <p:animEffect transition="in" filter="fade">
                                      <p:cBhvr>
                                        <p:cTn id="17" dur="1000"/>
                                        <p:tgtEl>
                                          <p:spTgt spid="9114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1144"/>
                                        </p:tgtEl>
                                        <p:attrNameLst>
                                          <p:attrName>style.visibility</p:attrName>
                                        </p:attrNameLst>
                                      </p:cBhvr>
                                      <p:to>
                                        <p:strVal val="visible"/>
                                      </p:to>
                                    </p:set>
                                    <p:animEffect transition="in" filter="strips(downLeft)">
                                      <p:cBhvr>
                                        <p:cTn id="22" dur="500"/>
                                        <p:tgtEl>
                                          <p:spTgt spid="9114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1146"/>
                                        </p:tgtEl>
                                        <p:attrNameLst>
                                          <p:attrName>style.visibility</p:attrName>
                                        </p:attrNameLst>
                                      </p:cBhvr>
                                      <p:to>
                                        <p:strVal val="visible"/>
                                      </p:to>
                                    </p:set>
                                    <p:animEffect transition="in" filter="dissolve">
                                      <p:cBhvr>
                                        <p:cTn id="27" dur="500"/>
                                        <p:tgtEl>
                                          <p:spTgt spid="91146"/>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91147"/>
                                        </p:tgtEl>
                                        <p:attrNameLst>
                                          <p:attrName>style.visibility</p:attrName>
                                        </p:attrNameLst>
                                      </p:cBhvr>
                                      <p:to>
                                        <p:strVal val="visible"/>
                                      </p:to>
                                    </p:set>
                                    <p:animEffect transition="in" filter="fade">
                                      <p:cBhvr>
                                        <p:cTn id="32" dur="2000"/>
                                        <p:tgtEl>
                                          <p:spTgt spid="91147"/>
                                        </p:tgtEl>
                                      </p:cBhvr>
                                    </p:animEffect>
                                    <p:anim calcmode="lin" valueType="num">
                                      <p:cBhvr>
                                        <p:cTn id="33" dur="2000" fill="hold"/>
                                        <p:tgtEl>
                                          <p:spTgt spid="91147"/>
                                        </p:tgtEl>
                                        <p:attrNameLst>
                                          <p:attrName>style.rotation</p:attrName>
                                        </p:attrNameLst>
                                      </p:cBhvr>
                                      <p:tavLst>
                                        <p:tav tm="0">
                                          <p:val>
                                            <p:fltVal val="720"/>
                                          </p:val>
                                        </p:tav>
                                        <p:tav tm="100000">
                                          <p:val>
                                            <p:fltVal val="0"/>
                                          </p:val>
                                        </p:tav>
                                      </p:tavLst>
                                    </p:anim>
                                    <p:anim calcmode="lin" valueType="num">
                                      <p:cBhvr>
                                        <p:cTn id="34" dur="2000" fill="hold"/>
                                        <p:tgtEl>
                                          <p:spTgt spid="91147"/>
                                        </p:tgtEl>
                                        <p:attrNameLst>
                                          <p:attrName>ppt_h</p:attrName>
                                        </p:attrNameLst>
                                      </p:cBhvr>
                                      <p:tavLst>
                                        <p:tav tm="0">
                                          <p:val>
                                            <p:fltVal val="0"/>
                                          </p:val>
                                        </p:tav>
                                        <p:tav tm="100000">
                                          <p:val>
                                            <p:strVal val="#ppt_h"/>
                                          </p:val>
                                        </p:tav>
                                      </p:tavLst>
                                    </p:anim>
                                    <p:anim calcmode="lin" valueType="num">
                                      <p:cBhvr>
                                        <p:cTn id="35" dur="2000" fill="hold"/>
                                        <p:tgtEl>
                                          <p:spTgt spid="9114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4" grpId="0"/>
      <p:bldP spid="91146" grpId="0"/>
      <p:bldP spid="91147"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1367</Words>
  <Application>Microsoft Office PowerPoint</Application>
  <PresentationFormat>Presentazione su schermo (4:3)</PresentationFormat>
  <Paragraphs>79</Paragraphs>
  <Slides>13</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Times New Roman</vt:lpstr>
      <vt:lpstr>Wingdings</vt: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Enrico</cp:lastModifiedBy>
  <cp:revision>77</cp:revision>
  <dcterms:created xsi:type="dcterms:W3CDTF">2008-05-07T19:25:56Z</dcterms:created>
  <dcterms:modified xsi:type="dcterms:W3CDTF">2013-08-22T20:44:13Z</dcterms:modified>
</cp:coreProperties>
</file>