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0"/>
  </p:notesMasterIdLst>
  <p:sldIdLst>
    <p:sldId id="256" r:id="rId2"/>
    <p:sldId id="257" r:id="rId3"/>
    <p:sldId id="259" r:id="rId4"/>
    <p:sldId id="258" r:id="rId5"/>
    <p:sldId id="260" r:id="rId6"/>
    <p:sldId id="283" r:id="rId7"/>
    <p:sldId id="284" r:id="rId8"/>
    <p:sldId id="261" r:id="rId9"/>
    <p:sldId id="262" r:id="rId10"/>
    <p:sldId id="263" r:id="rId11"/>
    <p:sldId id="286" r:id="rId12"/>
    <p:sldId id="264" r:id="rId13"/>
    <p:sldId id="265" r:id="rId14"/>
    <p:sldId id="266" r:id="rId15"/>
    <p:sldId id="267" r:id="rId16"/>
    <p:sldId id="268" r:id="rId17"/>
    <p:sldId id="269" r:id="rId18"/>
    <p:sldId id="270" r:id="rId19"/>
    <p:sldId id="271" r:id="rId20"/>
    <p:sldId id="272" r:id="rId21"/>
    <p:sldId id="273" r:id="rId22"/>
    <p:sldId id="274" r:id="rId23"/>
    <p:sldId id="287" r:id="rId24"/>
    <p:sldId id="288" r:id="rId25"/>
    <p:sldId id="275" r:id="rId26"/>
    <p:sldId id="277" r:id="rId27"/>
    <p:sldId id="281" r:id="rId28"/>
    <p:sldId id="289"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FF"/>
    <a:srgbClr val="0066CC"/>
    <a:srgbClr val="3333FF"/>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1"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DE810D3-E4E1-4ABD-B36E-F73CF2A7ACD8}" type="datetimeFigureOut">
              <a:rPr lang="it-IT"/>
              <a:pPr>
                <a:defRPr/>
              </a:pPr>
              <a:t>18/08/2013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ADBAB57-BBF2-483E-A167-AA13075EF34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17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ACF10-6E81-41DC-B815-50EEC549D620}"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0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6BEFC-CCC1-42F8-9BC0-0EBC66EACE71}"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1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0697EF-1310-4AFF-B27B-9455C537E0B6}"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30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CEAE3B-70EC-4474-A177-7E35E90D5658}"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40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787B17-AE90-4D8A-822C-93B753734319}" type="slidenum">
              <a:rPr lang="it-IT" smtClean="0"/>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50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F5194E-7EF8-46C7-93E3-90C23C432C48}" type="slidenum">
              <a:rPr lang="it-IT" smtClean="0"/>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840D42-0A12-4D49-B14A-9F6AC14BCD40}" type="slidenum">
              <a:rPr lang="it-IT" smtClean="0"/>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71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202248-2E28-4642-A89E-5195F8744187}" type="slidenum">
              <a:rPr lang="it-IT" smtClean="0"/>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81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AEFDE2-2285-4133-AC17-01866D55E3D6}" type="slidenum">
              <a:rPr lang="it-IT" smtClean="0"/>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D64778-8517-4296-B8C6-5F7F7BF78C60}" type="slidenum">
              <a:rPr lang="it-IT" smtClean="0"/>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01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C82F5A-98C6-49F6-9011-3C44D14EF41C}" type="slidenum">
              <a:rPr lang="it-IT" smtClean="0"/>
              <a:pPr/>
              <a:t>19</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27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F0085-93FE-4186-81F9-BA3865DBA3D3}" type="slidenum">
              <a:rPr lang="it-IT" smtClean="0"/>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12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57C7D-3E0D-4CD2-9AA0-212C9BEE8607}" type="slidenum">
              <a:rPr lang="it-IT" smtClean="0"/>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22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C86D9F-A5D2-4D7A-9BB4-E4BDC35313C9}" type="slidenum">
              <a:rPr lang="it-IT" smtClean="0"/>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32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179007-8D64-4BFE-BA93-A1C6DBCAFD64}" type="slidenum">
              <a:rPr lang="it-IT" smtClean="0"/>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4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468B71-CEDD-496F-90BC-034FA6AC226A}" type="slidenum">
              <a:rPr lang="it-IT" smtClean="0"/>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53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17907-69DD-4E75-B64B-C4028160541E}" type="slidenum">
              <a:rPr lang="it-IT" smtClean="0"/>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63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7483E-735B-4493-A2F0-D5E1E577C363}" type="slidenum">
              <a:rPr lang="it-IT" smtClean="0"/>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73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CD7027-D53A-478D-B926-C6842BD5DDBB}" type="slidenum">
              <a:rPr lang="it-IT" smtClean="0"/>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83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588D80-F2B8-49C7-AC75-D47E1057778F}" type="slidenum">
              <a:rPr lang="it-IT" smtClean="0"/>
              <a:pPr/>
              <a:t>27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93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030ED-3262-41F3-938E-CEA2176F3262}" type="slidenum">
              <a:rPr lang="it-IT" smtClean="0"/>
              <a:pPr/>
              <a:t>28</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3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90BF74-5746-4DD4-9EDD-BDA3F3EE0009}"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4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25D011-DC84-4507-8F0A-875EAA7EA142}" type="slidenum">
              <a:rPr lang="it-IT" smtClean="0"/>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D61704-B995-4568-9B15-BE9874AD0076}"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6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428C2D-BAFC-4F34-94E8-4DF9A43A6CD2}"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7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CF963-A5B8-4890-AFEA-A35F632099A3}"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89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3179AC-990D-4281-9D69-50CB437EA5F3}"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99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558A0-0FD8-4707-A5F0-A8EF9A3FAC72}"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23906" name="Rectangle 2"/>
          <p:cNvSpPr>
            <a:spLocks noGrp="1" noRot="1" noChangeArrowheads="1"/>
          </p:cNvSpPr>
          <p:nvPr>
            <p:ph type="ctrTitle"/>
          </p:nvPr>
        </p:nvSpPr>
        <p:spPr>
          <a:xfrm>
            <a:off x="685800" y="1981200"/>
            <a:ext cx="7772400" cy="1600200"/>
          </a:xfrm>
        </p:spPr>
        <p:txBody>
          <a:bodyPr/>
          <a:lstStyle>
            <a:lvl1pPr>
              <a:defRPr/>
            </a:lvl1pPr>
          </a:lstStyle>
          <a:p>
            <a:r>
              <a:rPr lang="it-IT"/>
              <a:t>Fare clic per modificare lo stile del titolo</a:t>
            </a:r>
          </a:p>
        </p:txBody>
      </p:sp>
      <p:sp>
        <p:nvSpPr>
          <p:cNvPr id="12390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0756543-E81F-463F-8961-4CA9E669FBF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FA64FAD-DB9E-4666-A64F-167D1433F78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F7541F-3276-4236-9523-06A7B566C03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3E94D29-9DE1-4A1A-837B-D61C9D170A2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617FFAF-1350-47FB-9A89-B977CE42798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5014B3E-520E-4D1E-8305-9CE6481F7F7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DEF069C-3321-47BA-9A76-634B077F7F5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14BFB94-AAB5-473F-B842-2E00B548196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C2CC421-BC03-48D1-B64B-0AD89A7B827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651562F-3FCD-437B-8D8F-3492A9DE095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7759EB6-F86D-4F97-828F-D11359DE0AC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88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288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it-IT"/>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it-IT"/>
          </a:p>
        </p:txBody>
      </p:sp>
      <p:sp>
        <p:nvSpPr>
          <p:cNvPr id="12288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BA1CD841-25E2-4A0F-AF37-34BB09CC8375}"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t.wikipedia.org/wiki/File:MTBE_production.sv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hyperlink" Target="http://it.wikipedia.org/wiki/File:Biodiesel.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http://upload.wikimedia.org/wikipedia/commons/thumb/e/e9/Biodiesel.JPG/220px-Biodiesel.JPG"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http://upload.wikimedia.org/wikipedia/commons/thumb/f/fc/Soybeanvarieties.jpg/180px-Soybeanvarieties.jpg"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it.wikipedia.org/wiki/File:Turbina_idroelettrica.jpg" TargetMode="Externa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hyperlink" Target="http://it.wikipedia.org/wiki/File:Metallic_bond_Cu.svg" TargetMode="External"/><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it.wikipedia.org/wiki/File:Isolator-metal.sv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2.jpe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258888" y="333375"/>
            <a:ext cx="70580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FONTI DI ENERGIA</a:t>
            </a:r>
          </a:p>
        </p:txBody>
      </p:sp>
      <p:sp>
        <p:nvSpPr>
          <p:cNvPr id="2053" name="Text Box 5"/>
          <p:cNvSpPr txBox="1">
            <a:spLocks noChangeArrowheads="1"/>
          </p:cNvSpPr>
          <p:nvPr/>
        </p:nvSpPr>
        <p:spPr bwMode="auto">
          <a:xfrm>
            <a:off x="611188" y="908050"/>
            <a:ext cx="7921625" cy="119062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Il biodiesel non può essere considerato né una fonte di energia rinnovabile, né una fonte di energia esauribile. Il glicerolo è un sottoprodotto del biodiesel. Prima però di analizzare le caratteristiche di questo biocarburante, distinguiamo le fonti di energia in rinnovabili ed esauribili:</a:t>
            </a:r>
          </a:p>
        </p:txBody>
      </p:sp>
      <p:sp>
        <p:nvSpPr>
          <p:cNvPr id="2054" name="Text Box 6"/>
          <p:cNvSpPr txBox="1">
            <a:spLocks noChangeArrowheads="1"/>
          </p:cNvSpPr>
          <p:nvPr/>
        </p:nvSpPr>
        <p:spPr bwMode="auto">
          <a:xfrm>
            <a:off x="539750" y="2060575"/>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3" action="ppaction://hlinksldjump"/>
              </a:rPr>
              <a:t>fonti rinnovabili</a:t>
            </a:r>
            <a:r>
              <a:rPr lang="it-IT">
                <a:latin typeface="Times New Roman" pitchFamily="18" charset="0"/>
              </a:rPr>
              <a:t>: sono energie pulite, cioè che non inquinano e pressochè inesauribili;</a:t>
            </a:r>
          </a:p>
        </p:txBody>
      </p:sp>
      <p:sp>
        <p:nvSpPr>
          <p:cNvPr id="2055" name="Text Box 7"/>
          <p:cNvSpPr txBox="1">
            <a:spLocks noChangeArrowheads="1"/>
          </p:cNvSpPr>
          <p:nvPr/>
        </p:nvSpPr>
        <p:spPr bwMode="auto">
          <a:xfrm>
            <a:off x="539750" y="26368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4" action="ppaction://hlinksldjump"/>
              </a:rPr>
              <a:t>fonti esauribili</a:t>
            </a:r>
            <a:r>
              <a:rPr lang="it-IT">
                <a:latin typeface="Times New Roman" pitchFamily="18" charset="0"/>
              </a:rPr>
              <a:t>: sono energie inquinanti destinate prima o poi a finire.</a:t>
            </a:r>
          </a:p>
        </p:txBody>
      </p:sp>
      <p:pic>
        <p:nvPicPr>
          <p:cNvPr id="2057" name="Picture 9" descr="Petrolio2"/>
          <p:cNvPicPr>
            <a:picLocks noChangeAspect="1" noChangeArrowheads="1"/>
          </p:cNvPicPr>
          <p:nvPr/>
        </p:nvPicPr>
        <p:blipFill>
          <a:blip r:embed="rId5" cstate="print"/>
          <a:srcRect/>
          <a:stretch>
            <a:fillRect/>
          </a:stretch>
        </p:blipFill>
        <p:spPr bwMode="auto">
          <a:xfrm>
            <a:off x="5292725" y="3644900"/>
            <a:ext cx="2309813" cy="2663825"/>
          </a:xfrm>
          <a:prstGeom prst="rect">
            <a:avLst/>
          </a:prstGeom>
          <a:noFill/>
          <a:ln w="9525">
            <a:noFill/>
            <a:miter lim="800000"/>
            <a:headEnd/>
            <a:tailEnd/>
          </a:ln>
        </p:spPr>
      </p:pic>
      <p:pic>
        <p:nvPicPr>
          <p:cNvPr id="2060" name="Picture 12" descr="Sole"/>
          <p:cNvPicPr>
            <a:picLocks noChangeAspect="1" noChangeArrowheads="1"/>
          </p:cNvPicPr>
          <p:nvPr/>
        </p:nvPicPr>
        <p:blipFill>
          <a:blip r:embed="rId6" cstate="print"/>
          <a:srcRect/>
          <a:stretch>
            <a:fillRect/>
          </a:stretch>
        </p:blipFill>
        <p:spPr bwMode="auto">
          <a:xfrm>
            <a:off x="1403350" y="3644900"/>
            <a:ext cx="2593975" cy="2652713"/>
          </a:xfrm>
          <a:prstGeom prst="rect">
            <a:avLst/>
          </a:prstGeom>
          <a:noFill/>
          <a:ln w="9525">
            <a:noFill/>
            <a:miter lim="800000"/>
            <a:headEnd/>
            <a:tailEnd/>
          </a:ln>
        </p:spPr>
      </p:pic>
      <p:sp>
        <p:nvSpPr>
          <p:cNvPr id="2056" name="AutoShape 14">
            <a:hlinkClick r:id="" action="ppaction://hlinkshowjump?jump=nextslide" highlightClick="1"/>
          </p:cNvPr>
          <p:cNvSpPr>
            <a:spLocks noChangeArrowheads="1"/>
          </p:cNvSpPr>
          <p:nvPr/>
        </p:nvSpPr>
        <p:spPr bwMode="auto">
          <a:xfrm>
            <a:off x="0" y="6453188"/>
            <a:ext cx="468313" cy="404812"/>
          </a:xfrm>
          <a:prstGeom prst="actionButtonForwardNext">
            <a:avLst/>
          </a:prstGeom>
          <a:solidFill>
            <a:srgbClr val="008080"/>
          </a:solidFill>
          <a:ln w="9525">
            <a:no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3000" fill="hold"/>
                                        <p:tgtEl>
                                          <p:spTgt spid="2052"/>
                                        </p:tgtEl>
                                        <p:attrNameLst>
                                          <p:attrName>ppt_x</p:attrName>
                                        </p:attrNameLst>
                                      </p:cBhvr>
                                      <p:tavLst>
                                        <p:tav tm="0">
                                          <p:val>
                                            <p:strVal val="#ppt_x"/>
                                          </p:val>
                                        </p:tav>
                                        <p:tav tm="100000">
                                          <p:val>
                                            <p:strVal val="#ppt_x"/>
                                          </p:val>
                                        </p:tav>
                                      </p:tavLst>
                                    </p:anim>
                                    <p:anim calcmode="lin" valueType="num">
                                      <p:cBhvr additive="base">
                                        <p:cTn id="8" dur="3000" fill="hold"/>
                                        <p:tgtEl>
                                          <p:spTgt spid="205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0" fill="hold"/>
                                        <p:tgtEl>
                                          <p:spTgt spid="2053"/>
                                        </p:tgtEl>
                                        <p:attrNameLst>
                                          <p:attrName>ppt_x</p:attrName>
                                        </p:attrNameLst>
                                      </p:cBhvr>
                                      <p:tavLst>
                                        <p:tav tm="0">
                                          <p:val>
                                            <p:strVal val="0-#ppt_w/2"/>
                                          </p:val>
                                        </p:tav>
                                        <p:tav tm="100000">
                                          <p:val>
                                            <p:strVal val="#ppt_x"/>
                                          </p:val>
                                        </p:tav>
                                      </p:tavLst>
                                    </p:anim>
                                    <p:anim calcmode="lin" valueType="num">
                                      <p:cBhvr additive="base">
                                        <p:cTn id="13" dur="5000" fill="hold"/>
                                        <p:tgtEl>
                                          <p:spTgt spid="2053"/>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7" presetClass="entr" presetSubtype="2" fill="hold" grpId="0"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0" fill="hold"/>
                                        <p:tgtEl>
                                          <p:spTgt spid="2054"/>
                                        </p:tgtEl>
                                        <p:attrNameLst>
                                          <p:attrName>ppt_x</p:attrName>
                                        </p:attrNameLst>
                                      </p:cBhvr>
                                      <p:tavLst>
                                        <p:tav tm="0">
                                          <p:val>
                                            <p:strVal val="1+#ppt_w/2"/>
                                          </p:val>
                                        </p:tav>
                                        <p:tav tm="100000">
                                          <p:val>
                                            <p:strVal val="#ppt_x"/>
                                          </p:val>
                                        </p:tav>
                                      </p:tavLst>
                                    </p:anim>
                                    <p:anim calcmode="lin" valueType="num">
                                      <p:cBhvr additive="base">
                                        <p:cTn id="18" dur="5000" fill="hold"/>
                                        <p:tgtEl>
                                          <p:spTgt spid="2054"/>
                                        </p:tgtEl>
                                        <p:attrNameLst>
                                          <p:attrName>ppt_y</p:attrName>
                                        </p:attrNameLst>
                                      </p:cBhvr>
                                      <p:tavLst>
                                        <p:tav tm="0">
                                          <p:val>
                                            <p:strVal val="#ppt_y"/>
                                          </p:val>
                                        </p:tav>
                                        <p:tav tm="100000">
                                          <p:val>
                                            <p:strVal val="#ppt_y"/>
                                          </p:val>
                                        </p:tav>
                                      </p:tavLst>
                                    </p:anim>
                                  </p:childTnLst>
                                </p:cTn>
                              </p:par>
                            </p:childTnLst>
                          </p:cTn>
                        </p:par>
                        <p:par>
                          <p:cTn id="19" fill="hold">
                            <p:stCondLst>
                              <p:cond delay="13000"/>
                            </p:stCondLst>
                            <p:childTnLst>
                              <p:par>
                                <p:cTn id="20" presetID="7" presetClass="entr" presetSubtype="2" fill="hold" grpId="0" nodeType="afterEffect">
                                  <p:stCondLst>
                                    <p:cond delay="0"/>
                                  </p:stCondLst>
                                  <p:childTnLst>
                                    <p:set>
                                      <p:cBhvr>
                                        <p:cTn id="21" dur="1" fill="hold">
                                          <p:stCondLst>
                                            <p:cond delay="0"/>
                                          </p:stCondLst>
                                        </p:cTn>
                                        <p:tgtEl>
                                          <p:spTgt spid="2055"/>
                                        </p:tgtEl>
                                        <p:attrNameLst>
                                          <p:attrName>style.visibility</p:attrName>
                                        </p:attrNameLst>
                                      </p:cBhvr>
                                      <p:to>
                                        <p:strVal val="visible"/>
                                      </p:to>
                                    </p:set>
                                    <p:anim calcmode="lin" valueType="num">
                                      <p:cBhvr additive="base">
                                        <p:cTn id="22" dur="3000" fill="hold"/>
                                        <p:tgtEl>
                                          <p:spTgt spid="2055"/>
                                        </p:tgtEl>
                                        <p:attrNameLst>
                                          <p:attrName>ppt_x</p:attrName>
                                        </p:attrNameLst>
                                      </p:cBhvr>
                                      <p:tavLst>
                                        <p:tav tm="0">
                                          <p:val>
                                            <p:strVal val="1+#ppt_w/2"/>
                                          </p:val>
                                        </p:tav>
                                        <p:tav tm="100000">
                                          <p:val>
                                            <p:strVal val="#ppt_x"/>
                                          </p:val>
                                        </p:tav>
                                      </p:tavLst>
                                    </p:anim>
                                    <p:anim calcmode="lin" valueType="num">
                                      <p:cBhvr additive="base">
                                        <p:cTn id="23" dur="3000" fill="hold"/>
                                        <p:tgtEl>
                                          <p:spTgt spid="2055"/>
                                        </p:tgtEl>
                                        <p:attrNameLst>
                                          <p:attrName>ppt_y</p:attrName>
                                        </p:attrNameLst>
                                      </p:cBhvr>
                                      <p:tavLst>
                                        <p:tav tm="0">
                                          <p:val>
                                            <p:strVal val="#ppt_y"/>
                                          </p:val>
                                        </p:tav>
                                        <p:tav tm="100000">
                                          <p:val>
                                            <p:strVal val="#ppt_y"/>
                                          </p:val>
                                        </p:tav>
                                      </p:tavLst>
                                    </p:anim>
                                  </p:childTnLst>
                                </p:cTn>
                              </p:par>
                            </p:childTnLst>
                          </p:cTn>
                        </p:par>
                        <p:par>
                          <p:cTn id="24" fill="hold">
                            <p:stCondLst>
                              <p:cond delay="16000"/>
                            </p:stCondLst>
                            <p:childTnLst>
                              <p:par>
                                <p:cTn id="25" presetID="13" presetClass="entr" presetSubtype="32" fill="hold" nodeType="after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plus(out)">
                                      <p:cBhvr>
                                        <p:cTn id="27" dur="3000"/>
                                        <p:tgtEl>
                                          <p:spTgt spid="2060"/>
                                        </p:tgtEl>
                                      </p:cBhvr>
                                    </p:animEffect>
                                  </p:childTnLst>
                                </p:cTn>
                              </p:par>
                            </p:childTnLst>
                          </p:cTn>
                        </p:par>
                        <p:par>
                          <p:cTn id="28" fill="hold">
                            <p:stCondLst>
                              <p:cond delay="19000"/>
                            </p:stCondLst>
                            <p:childTnLst>
                              <p:par>
                                <p:cTn id="29" presetID="8" presetClass="entr" presetSubtype="32" fill="hold" nodeType="after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diamond(out)">
                                      <p:cBhvr>
                                        <p:cTn id="31" dur="3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BENZINA</a:t>
            </a:r>
          </a:p>
        </p:txBody>
      </p:sp>
      <p:sp>
        <p:nvSpPr>
          <p:cNvPr id="128006" name="Text Box 6"/>
          <p:cNvSpPr txBox="1">
            <a:spLocks noChangeArrowheads="1"/>
          </p:cNvSpPr>
          <p:nvPr/>
        </p:nvSpPr>
        <p:spPr bwMode="auto">
          <a:xfrm>
            <a:off x="684213" y="1125538"/>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La benzina è un prodotto distillato dal petrolio a una temperatura tra i 60 e i 100°C ed è una miscela di idrocarburi alifatici, olefine e aromatici:</a:t>
            </a:r>
          </a:p>
        </p:txBody>
      </p:sp>
      <p:sp>
        <p:nvSpPr>
          <p:cNvPr id="128008" name="Text Box 8"/>
          <p:cNvSpPr txBox="1">
            <a:spLocks noChangeArrowheads="1"/>
          </p:cNvSpPr>
          <p:nvPr/>
        </p:nvSpPr>
        <p:spPr bwMode="auto">
          <a:xfrm>
            <a:off x="611188" y="1700213"/>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gli idrocarburi alifatici sono composti caratterizzati dalla presenza continua di atomi di carbonio legati fra loro e disposti in catena aperta;</a:t>
            </a:r>
          </a:p>
        </p:txBody>
      </p:sp>
      <p:sp>
        <p:nvSpPr>
          <p:cNvPr id="128010" name="Text Box 10"/>
          <p:cNvSpPr txBox="1">
            <a:spLocks noChangeArrowheads="1"/>
          </p:cNvSpPr>
          <p:nvPr/>
        </p:nvSpPr>
        <p:spPr bwMode="auto">
          <a:xfrm>
            <a:off x="611188" y="2349500"/>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gli idrocarburi olefine, appartenenti agli idrocarburi alifatici, sono sempre composti da atomi di carbonio, ma sono più instabili  dei primi;</a:t>
            </a:r>
          </a:p>
        </p:txBody>
      </p:sp>
      <p:sp>
        <p:nvSpPr>
          <p:cNvPr id="128011" name="Text Box 11"/>
          <p:cNvSpPr txBox="1">
            <a:spLocks noChangeArrowheads="1"/>
          </p:cNvSpPr>
          <p:nvPr/>
        </p:nvSpPr>
        <p:spPr bwMode="auto">
          <a:xfrm>
            <a:off x="611188" y="2924175"/>
            <a:ext cx="7921625" cy="119062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gli idrocarburi aromatici sono composti caratterizzati dalla presenza di uno o più anelli aromatici, cioè catene di atomi di carbonio chiuse ad anello. Il nome aromatici è dovuto al fatto che questi composti presentano di solito un gradevole odore.</a:t>
            </a:r>
          </a:p>
        </p:txBody>
      </p:sp>
      <p:sp>
        <p:nvSpPr>
          <p:cNvPr id="11271"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1272"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1273"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1274"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additive="base">
                                        <p:cTn id="7" dur="5000" fill="hold"/>
                                        <p:tgtEl>
                                          <p:spTgt spid="128004"/>
                                        </p:tgtEl>
                                        <p:attrNameLst>
                                          <p:attrName>ppt_x</p:attrName>
                                        </p:attrNameLst>
                                      </p:cBhvr>
                                      <p:tavLst>
                                        <p:tav tm="0">
                                          <p:val>
                                            <p:strVal val="#ppt_x"/>
                                          </p:val>
                                        </p:tav>
                                        <p:tav tm="100000">
                                          <p:val>
                                            <p:strVal val="#ppt_x"/>
                                          </p:val>
                                        </p:tav>
                                      </p:tavLst>
                                    </p:anim>
                                    <p:anim calcmode="lin" valueType="num">
                                      <p:cBhvr additive="base">
                                        <p:cTn id="8" dur="5000" fill="hold"/>
                                        <p:tgtEl>
                                          <p:spTgt spid="12800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128006"/>
                                        </p:tgtEl>
                                        <p:attrNameLst>
                                          <p:attrName>style.visibility</p:attrName>
                                        </p:attrNameLst>
                                      </p:cBhvr>
                                      <p:to>
                                        <p:strVal val="visible"/>
                                      </p:to>
                                    </p:set>
                                    <p:anim calcmode="lin" valueType="num">
                                      <p:cBhvr additive="base">
                                        <p:cTn id="12" dur="5000" fill="hold"/>
                                        <p:tgtEl>
                                          <p:spTgt spid="128006"/>
                                        </p:tgtEl>
                                        <p:attrNameLst>
                                          <p:attrName>ppt_x</p:attrName>
                                        </p:attrNameLst>
                                      </p:cBhvr>
                                      <p:tavLst>
                                        <p:tav tm="0">
                                          <p:val>
                                            <p:strVal val="0-#ppt_w/2"/>
                                          </p:val>
                                        </p:tav>
                                        <p:tav tm="100000">
                                          <p:val>
                                            <p:strVal val="#ppt_x"/>
                                          </p:val>
                                        </p:tav>
                                      </p:tavLst>
                                    </p:anim>
                                    <p:anim calcmode="lin" valueType="num">
                                      <p:cBhvr additive="base">
                                        <p:cTn id="13" dur="5000" fill="hold"/>
                                        <p:tgtEl>
                                          <p:spTgt spid="12800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128008"/>
                                        </p:tgtEl>
                                        <p:attrNameLst>
                                          <p:attrName>style.visibility</p:attrName>
                                        </p:attrNameLst>
                                      </p:cBhvr>
                                      <p:to>
                                        <p:strVal val="visible"/>
                                      </p:to>
                                    </p:set>
                                    <p:anim calcmode="lin" valueType="num">
                                      <p:cBhvr additive="base">
                                        <p:cTn id="17" dur="5000" fill="hold"/>
                                        <p:tgtEl>
                                          <p:spTgt spid="128008"/>
                                        </p:tgtEl>
                                        <p:attrNameLst>
                                          <p:attrName>ppt_x</p:attrName>
                                        </p:attrNameLst>
                                      </p:cBhvr>
                                      <p:tavLst>
                                        <p:tav tm="0">
                                          <p:val>
                                            <p:strVal val="1+#ppt_w/2"/>
                                          </p:val>
                                        </p:tav>
                                        <p:tav tm="100000">
                                          <p:val>
                                            <p:strVal val="#ppt_x"/>
                                          </p:val>
                                        </p:tav>
                                      </p:tavLst>
                                    </p:anim>
                                    <p:anim calcmode="lin" valueType="num">
                                      <p:cBhvr additive="base">
                                        <p:cTn id="18" dur="5000" fill="hold"/>
                                        <p:tgtEl>
                                          <p:spTgt spid="128008"/>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128010"/>
                                        </p:tgtEl>
                                        <p:attrNameLst>
                                          <p:attrName>style.visibility</p:attrName>
                                        </p:attrNameLst>
                                      </p:cBhvr>
                                      <p:to>
                                        <p:strVal val="visible"/>
                                      </p:to>
                                    </p:set>
                                    <p:anim calcmode="lin" valueType="num">
                                      <p:cBhvr additive="base">
                                        <p:cTn id="22" dur="5000" fill="hold"/>
                                        <p:tgtEl>
                                          <p:spTgt spid="128010"/>
                                        </p:tgtEl>
                                        <p:attrNameLst>
                                          <p:attrName>ppt_x</p:attrName>
                                        </p:attrNameLst>
                                      </p:cBhvr>
                                      <p:tavLst>
                                        <p:tav tm="0">
                                          <p:val>
                                            <p:strVal val="1+#ppt_w/2"/>
                                          </p:val>
                                        </p:tav>
                                        <p:tav tm="100000">
                                          <p:val>
                                            <p:strVal val="#ppt_x"/>
                                          </p:val>
                                        </p:tav>
                                      </p:tavLst>
                                    </p:anim>
                                    <p:anim calcmode="lin" valueType="num">
                                      <p:cBhvr additive="base">
                                        <p:cTn id="23" dur="5000" fill="hold"/>
                                        <p:tgtEl>
                                          <p:spTgt spid="128010"/>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7" presetClass="entr" presetSubtype="2" fill="hold" grpId="0" nodeType="afterEffect">
                                  <p:stCondLst>
                                    <p:cond delay="0"/>
                                  </p:stCondLst>
                                  <p:childTnLst>
                                    <p:set>
                                      <p:cBhvr>
                                        <p:cTn id="26" dur="1" fill="hold">
                                          <p:stCondLst>
                                            <p:cond delay="0"/>
                                          </p:stCondLst>
                                        </p:cTn>
                                        <p:tgtEl>
                                          <p:spTgt spid="128011"/>
                                        </p:tgtEl>
                                        <p:attrNameLst>
                                          <p:attrName>style.visibility</p:attrName>
                                        </p:attrNameLst>
                                      </p:cBhvr>
                                      <p:to>
                                        <p:strVal val="visible"/>
                                      </p:to>
                                    </p:set>
                                    <p:anim calcmode="lin" valueType="num">
                                      <p:cBhvr additive="base">
                                        <p:cTn id="27" dur="5000" fill="hold"/>
                                        <p:tgtEl>
                                          <p:spTgt spid="128011"/>
                                        </p:tgtEl>
                                        <p:attrNameLst>
                                          <p:attrName>ppt_x</p:attrName>
                                        </p:attrNameLst>
                                      </p:cBhvr>
                                      <p:tavLst>
                                        <p:tav tm="0">
                                          <p:val>
                                            <p:strVal val="1+#ppt_w/2"/>
                                          </p:val>
                                        </p:tav>
                                        <p:tav tm="100000">
                                          <p:val>
                                            <p:strVal val="#ppt_x"/>
                                          </p:val>
                                        </p:tav>
                                      </p:tavLst>
                                    </p:anim>
                                    <p:anim calcmode="lin" valueType="num">
                                      <p:cBhvr additive="base">
                                        <p:cTn id="28" dur="5000" fill="hold"/>
                                        <p:tgtEl>
                                          <p:spTgt spid="128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utoUpdateAnimBg="0"/>
      <p:bldP spid="128006" grpId="0" autoUpdateAnimBg="0"/>
      <p:bldP spid="128008" grpId="0" autoUpdateAnimBg="0"/>
      <p:bldP spid="128010" grpId="0" autoUpdateAnimBg="0"/>
      <p:bldP spid="1280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LA COMBUSTIONE DELLA BENZINA</a:t>
            </a:r>
          </a:p>
        </p:txBody>
      </p:sp>
      <p:sp>
        <p:nvSpPr>
          <p:cNvPr id="4" name="Text Box 12"/>
          <p:cNvSpPr txBox="1">
            <a:spLocks noChangeArrowheads="1"/>
          </p:cNvSpPr>
          <p:nvPr/>
        </p:nvSpPr>
        <p:spPr bwMode="auto">
          <a:xfrm>
            <a:off x="684213" y="1052513"/>
            <a:ext cx="7921625" cy="1477962"/>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Da un punto di vista chimico, la benzina è di norma una miscela di idrocarburi paraffinici tra C</a:t>
            </a:r>
            <a:r>
              <a:rPr lang="it-IT" baseline="-25000">
                <a:latin typeface="Times New Roman" pitchFamily="18" charset="0"/>
                <a:cs typeface="Times New Roman" pitchFamily="18" charset="0"/>
              </a:rPr>
              <a:t>6</a:t>
            </a:r>
            <a:r>
              <a:rPr lang="it-IT">
                <a:latin typeface="Times New Roman" pitchFamily="18" charset="0"/>
                <a:cs typeface="Times New Roman" pitchFamily="18" charset="0"/>
              </a:rPr>
              <a:t>H</a:t>
            </a:r>
            <a:r>
              <a:rPr lang="it-IT" baseline="-25000">
                <a:latin typeface="Times New Roman" pitchFamily="18" charset="0"/>
                <a:cs typeface="Times New Roman" pitchFamily="18" charset="0"/>
              </a:rPr>
              <a:t>14</a:t>
            </a:r>
            <a:r>
              <a:rPr lang="it-IT">
                <a:latin typeface="Times New Roman" pitchFamily="18" charset="0"/>
                <a:cs typeface="Times New Roman" pitchFamily="18" charset="0"/>
              </a:rPr>
              <a:t> (esano) e C</a:t>
            </a:r>
            <a:r>
              <a:rPr lang="it-IT" baseline="-25000">
                <a:latin typeface="Times New Roman" pitchFamily="18" charset="0"/>
                <a:cs typeface="Times New Roman" pitchFamily="18" charset="0"/>
              </a:rPr>
              <a:t>8</a:t>
            </a:r>
            <a:r>
              <a:rPr lang="it-IT">
                <a:latin typeface="Times New Roman" pitchFamily="18" charset="0"/>
                <a:cs typeface="Times New Roman" pitchFamily="18" charset="0"/>
              </a:rPr>
              <a:t>H</a:t>
            </a:r>
            <a:r>
              <a:rPr lang="it-IT" baseline="-25000">
                <a:latin typeface="Times New Roman" pitchFamily="18" charset="0"/>
                <a:cs typeface="Times New Roman" pitchFamily="18" charset="0"/>
              </a:rPr>
              <a:t>18</a:t>
            </a:r>
            <a:r>
              <a:rPr lang="it-IT">
                <a:latin typeface="Times New Roman" pitchFamily="18" charset="0"/>
                <a:cs typeface="Times New Roman" pitchFamily="18" charset="0"/>
              </a:rPr>
              <a:t> (ottano) in proporzione variabile; vengono aggiunti additivi come appunto l'MTBE ed altri con funzione essenzialmente detergente. T</a:t>
            </a:r>
            <a:r>
              <a:rPr lang="it-IT">
                <a:latin typeface="Times New Roman" pitchFamily="18" charset="0"/>
              </a:rPr>
              <a:t>utti questi composti contengono un numero di atomi di carbonio variabile da 3 a 12.</a:t>
            </a:r>
          </a:p>
        </p:txBody>
      </p:sp>
      <p:pic>
        <p:nvPicPr>
          <p:cNvPr id="12292" name="Picture 18" descr="MTBE production.svg">
            <a:hlinkClick r:id="rId3"/>
          </p:cNvPr>
          <p:cNvPicPr>
            <a:picLocks noChangeAspect="1" noChangeArrowheads="1"/>
          </p:cNvPicPr>
          <p:nvPr/>
        </p:nvPicPr>
        <p:blipFill>
          <a:blip r:embed="rId4" cstate="print"/>
          <a:srcRect/>
          <a:stretch>
            <a:fillRect/>
          </a:stretch>
        </p:blipFill>
        <p:spPr bwMode="auto">
          <a:xfrm>
            <a:off x="3059113" y="2708275"/>
            <a:ext cx="3333750" cy="1333500"/>
          </a:xfrm>
          <a:prstGeom prst="rect">
            <a:avLst/>
          </a:prstGeom>
          <a:solidFill>
            <a:schemeClr val="tx1"/>
          </a:solidFill>
          <a:ln w="9525">
            <a:noFill/>
            <a:miter lim="800000"/>
            <a:headEnd/>
            <a:tailEnd/>
          </a:ln>
        </p:spPr>
      </p:pic>
      <p:sp>
        <p:nvSpPr>
          <p:cNvPr id="6" name="Text Box 12"/>
          <p:cNvSpPr txBox="1">
            <a:spLocks noChangeArrowheads="1"/>
          </p:cNvSpPr>
          <p:nvPr/>
        </p:nvSpPr>
        <p:spPr bwMode="auto">
          <a:xfrm>
            <a:off x="684213" y="4365625"/>
            <a:ext cx="7921625" cy="161607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Essendo la benzina un composto organico, la sua combustione è identica a quella di tutte le altre molecole organiche. Ovviamente essa è più complessa poiché coinvolge tantissime molecole differenti. Possiamo comunque scrivere un esempio di combustione, quella dell’esano:</a:t>
            </a:r>
          </a:p>
          <a:p>
            <a:pPr algn="ctr">
              <a:spcBef>
                <a:spcPct val="50000"/>
              </a:spcBef>
            </a:pPr>
            <a:r>
              <a:rPr lang="it-IT">
                <a:latin typeface="Times New Roman" pitchFamily="18" charset="0"/>
                <a:cs typeface="Times New Roman" pitchFamily="18" charset="0"/>
              </a:rPr>
              <a:t>2C</a:t>
            </a:r>
            <a:r>
              <a:rPr lang="it-IT" baseline="-25000">
                <a:latin typeface="Times New Roman" pitchFamily="18" charset="0"/>
                <a:cs typeface="Times New Roman" pitchFamily="18" charset="0"/>
              </a:rPr>
              <a:t>6</a:t>
            </a:r>
            <a:r>
              <a:rPr lang="it-IT">
                <a:latin typeface="Times New Roman" pitchFamily="18" charset="0"/>
                <a:cs typeface="Times New Roman" pitchFamily="18" charset="0"/>
              </a:rPr>
              <a:t>H</a:t>
            </a:r>
            <a:r>
              <a:rPr lang="it-IT" baseline="-25000">
                <a:latin typeface="Times New Roman" pitchFamily="18" charset="0"/>
                <a:cs typeface="Times New Roman" pitchFamily="18" charset="0"/>
              </a:rPr>
              <a:t>14 </a:t>
            </a:r>
            <a:r>
              <a:rPr lang="it-IT">
                <a:latin typeface="Times New Roman" pitchFamily="18" charset="0"/>
                <a:cs typeface="Times New Roman" pitchFamily="18" charset="0"/>
              </a:rPr>
              <a:t> + 19O</a:t>
            </a:r>
            <a:r>
              <a:rPr lang="it-IT" baseline="-25000">
                <a:latin typeface="Times New Roman" pitchFamily="18" charset="0"/>
                <a:cs typeface="Times New Roman" pitchFamily="18" charset="0"/>
              </a:rPr>
              <a:t>2</a:t>
            </a:r>
            <a:r>
              <a:rPr lang="it-IT">
                <a:latin typeface="Times New Roman" pitchFamily="18" charset="0"/>
                <a:cs typeface="Times New Roman" pitchFamily="18" charset="0"/>
              </a:rPr>
              <a:t> =&gt; 12CO</a:t>
            </a:r>
            <a:r>
              <a:rPr lang="it-IT" baseline="-25000">
                <a:latin typeface="Times New Roman" pitchFamily="18" charset="0"/>
                <a:cs typeface="Times New Roman" pitchFamily="18" charset="0"/>
              </a:rPr>
              <a:t>2</a:t>
            </a:r>
            <a:r>
              <a:rPr lang="it-IT">
                <a:latin typeface="Times New Roman" pitchFamily="18" charset="0"/>
                <a:cs typeface="Times New Roman" pitchFamily="18" charset="0"/>
              </a:rPr>
              <a:t> + 14H</a:t>
            </a:r>
            <a:r>
              <a:rPr lang="it-IT" baseline="-25000">
                <a:latin typeface="Times New Roman" pitchFamily="18" charset="0"/>
                <a:cs typeface="Times New Roman" pitchFamily="18" charset="0"/>
              </a:rPr>
              <a:t>2</a:t>
            </a:r>
            <a:r>
              <a:rPr lang="it-IT">
                <a:latin typeface="Times New Roman" pitchFamily="18" charset="0"/>
                <a:cs typeface="Times New Roman" pitchFamily="18" charset="0"/>
              </a:rPr>
              <a:t>O</a:t>
            </a:r>
            <a:endParaRPr lang="it-IT">
              <a:latin typeface="Times New Roman" pitchFamily="18" charset="0"/>
            </a:endParaRPr>
          </a:p>
        </p:txBody>
      </p:sp>
      <p:sp>
        <p:nvSpPr>
          <p:cNvPr id="12294"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2295"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2296"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2297" name="AutoShape 12">
            <a:hlinkClick r:id="rId5"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1+#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14" presetClass="entr" presetSubtype="10" fill="hold" nodeType="after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randombar(horizontal)">
                                      <p:cBhvr>
                                        <p:cTn id="17" dur="500"/>
                                        <p:tgtEl>
                                          <p:spTgt spid="12292"/>
                                        </p:tgtEl>
                                      </p:cBhvr>
                                    </p:animEffect>
                                  </p:childTnLst>
                                </p:cTn>
                              </p:par>
                            </p:childTnLst>
                          </p:cTn>
                        </p:par>
                        <p:par>
                          <p:cTn id="18" fill="hold">
                            <p:stCondLst>
                              <p:cond delay="8500"/>
                            </p:stCondLst>
                            <p:childTnLst>
                              <p:par>
                                <p:cTn id="19" presetID="7"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0" fill="hold"/>
                                        <p:tgtEl>
                                          <p:spTgt spid="6"/>
                                        </p:tgtEl>
                                        <p:attrNameLst>
                                          <p:attrName>ppt_x</p:attrName>
                                        </p:attrNameLst>
                                      </p:cBhvr>
                                      <p:tavLst>
                                        <p:tav tm="0">
                                          <p:val>
                                            <p:strVal val="#ppt_x"/>
                                          </p:val>
                                        </p:tav>
                                        <p:tav tm="100000">
                                          <p:val>
                                            <p:strVal val="#ppt_x"/>
                                          </p:val>
                                        </p:tav>
                                      </p:tavLst>
                                    </p:anim>
                                    <p:anim calcmode="lin" valueType="num">
                                      <p:cBhvr additive="base">
                                        <p:cTn id="2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GASOLIO</a:t>
            </a:r>
          </a:p>
        </p:txBody>
      </p:sp>
      <p:sp>
        <p:nvSpPr>
          <p:cNvPr id="13315" name="AutoShape 5">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3316" name="AutoShape 6">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3317" name="AutoShape 7">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3318" name="AutoShape 8">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
        <p:nvSpPr>
          <p:cNvPr id="129033" name="Text Box 9"/>
          <p:cNvSpPr txBox="1">
            <a:spLocks noChangeArrowheads="1"/>
          </p:cNvSpPr>
          <p:nvPr/>
        </p:nvSpPr>
        <p:spPr bwMode="auto">
          <a:xfrm>
            <a:off x="684213" y="1125538"/>
            <a:ext cx="7921625" cy="2014537"/>
          </a:xfrm>
          <a:prstGeom prst="rect">
            <a:avLst/>
          </a:prstGeom>
          <a:noFill/>
          <a:ln w="9525">
            <a:noFill/>
            <a:miter lim="800000"/>
            <a:headEnd/>
            <a:tailEnd/>
          </a:ln>
        </p:spPr>
        <p:txBody>
          <a:bodyPr>
            <a:spAutoFit/>
          </a:bodyPr>
          <a:lstStyle/>
          <a:p>
            <a:pPr algn="just"/>
            <a:r>
              <a:rPr lang="it-IT">
                <a:latin typeface="Times New Roman" pitchFamily="18" charset="0"/>
              </a:rPr>
              <a:t>Il gasolio è usato come combustibile nei motori diesel. Come la benzina, deriva dal petrolio, ma si ottiene a temperature maggiori ed è composto da idrocarburi alifatici, olefine e aromatici. La lunghezza delle catene carobiniose arriva però fino a 25 atomi di carbonio.</a:t>
            </a:r>
          </a:p>
          <a:p>
            <a:pPr algn="just"/>
            <a:r>
              <a:rPr lang="it-IT">
                <a:latin typeface="Times New Roman" pitchFamily="18" charset="0"/>
              </a:rPr>
              <a:t>Rientra nella categoria degli oli combustibili leggeri, pur non possedendo caratteristiche proprie degli oli. La temperatura media d'uscita del gasolio dalla torre di frazionamento è di circa 350 ° 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3000" fill="hold"/>
                                        <p:tgtEl>
                                          <p:spTgt spid="129028"/>
                                        </p:tgtEl>
                                        <p:attrNameLst>
                                          <p:attrName>ppt_x</p:attrName>
                                        </p:attrNameLst>
                                      </p:cBhvr>
                                      <p:tavLst>
                                        <p:tav tm="0">
                                          <p:val>
                                            <p:strVal val="#ppt_x"/>
                                          </p:val>
                                        </p:tav>
                                        <p:tav tm="100000">
                                          <p:val>
                                            <p:strVal val="#ppt_x"/>
                                          </p:val>
                                        </p:tav>
                                      </p:tavLst>
                                    </p:anim>
                                    <p:anim calcmode="lin" valueType="num">
                                      <p:cBhvr additive="base">
                                        <p:cTn id="8" dur="3000" fill="hold"/>
                                        <p:tgtEl>
                                          <p:spTgt spid="129028"/>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29033"/>
                                        </p:tgtEl>
                                        <p:attrNameLst>
                                          <p:attrName>style.visibility</p:attrName>
                                        </p:attrNameLst>
                                      </p:cBhvr>
                                      <p:to>
                                        <p:strVal val="visible"/>
                                      </p:to>
                                    </p:set>
                                    <p:anim calcmode="lin" valueType="num">
                                      <p:cBhvr additive="base">
                                        <p:cTn id="12" dur="3000" fill="hold"/>
                                        <p:tgtEl>
                                          <p:spTgt spid="129033"/>
                                        </p:tgtEl>
                                        <p:attrNameLst>
                                          <p:attrName>ppt_x</p:attrName>
                                        </p:attrNameLst>
                                      </p:cBhvr>
                                      <p:tavLst>
                                        <p:tav tm="0">
                                          <p:val>
                                            <p:strVal val="#ppt_x"/>
                                          </p:val>
                                        </p:tav>
                                        <p:tav tm="100000">
                                          <p:val>
                                            <p:strVal val="#ppt_x"/>
                                          </p:val>
                                        </p:tav>
                                      </p:tavLst>
                                    </p:anim>
                                    <p:anim calcmode="lin" valueType="num">
                                      <p:cBhvr additive="base">
                                        <p:cTn id="13" dur="3000" fill="hold"/>
                                        <p:tgtEl>
                                          <p:spTgt spid="129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MEGLIO BENZINA O GASOLIO?</a:t>
            </a:r>
          </a:p>
        </p:txBody>
      </p:sp>
      <p:sp>
        <p:nvSpPr>
          <p:cNvPr id="130054" name="Text Box 6"/>
          <p:cNvSpPr txBox="1">
            <a:spLocks noChangeArrowheads="1"/>
          </p:cNvSpPr>
          <p:nvPr/>
        </p:nvSpPr>
        <p:spPr bwMode="auto">
          <a:xfrm>
            <a:off x="684213" y="1125538"/>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Oggi in Italia più del 60% delle auto consumano gasolio. Sul piano ambientale, il gasolio ha numerosi vantaggi:</a:t>
            </a:r>
          </a:p>
        </p:txBody>
      </p:sp>
      <p:sp>
        <p:nvSpPr>
          <p:cNvPr id="130055" name="Text Box 7"/>
          <p:cNvSpPr txBox="1">
            <a:spLocks noChangeArrowheads="1"/>
          </p:cNvSpPr>
          <p:nvPr/>
        </p:nvSpPr>
        <p:spPr bwMode="auto">
          <a:xfrm>
            <a:off x="611188" y="1700213"/>
            <a:ext cx="7921625" cy="366712"/>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emette molto più ossigeno (10-15%) rispetto alle normali auto a benzina (0.2-2%);</a:t>
            </a:r>
          </a:p>
        </p:txBody>
      </p:sp>
      <p:sp>
        <p:nvSpPr>
          <p:cNvPr id="130056" name="Text Box 8"/>
          <p:cNvSpPr txBox="1">
            <a:spLocks noChangeArrowheads="1"/>
          </p:cNvSpPr>
          <p:nvPr/>
        </p:nvSpPr>
        <p:spPr bwMode="auto">
          <a:xfrm>
            <a:off x="611188" y="2060575"/>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emette meno anidride carbonica: 7% rispetto al 10-13.5% delle normali automobili;</a:t>
            </a:r>
          </a:p>
        </p:txBody>
      </p:sp>
      <p:sp>
        <p:nvSpPr>
          <p:cNvPr id="130057" name="Text Box 9"/>
          <p:cNvSpPr txBox="1">
            <a:spLocks noChangeArrowheads="1"/>
          </p:cNvSpPr>
          <p:nvPr/>
        </p:nvSpPr>
        <p:spPr bwMode="auto">
          <a:xfrm>
            <a:off x="611188" y="2636838"/>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 un motore diesel permette inoltre di risparmiare il 40% di carburante rispetto al motore a benzina.</a:t>
            </a:r>
          </a:p>
        </p:txBody>
      </p:sp>
      <p:sp>
        <p:nvSpPr>
          <p:cNvPr id="130058" name="Rectangle 10"/>
          <p:cNvSpPr>
            <a:spLocks noChangeArrowheads="1"/>
          </p:cNvSpPr>
          <p:nvPr/>
        </p:nvSpPr>
        <p:spPr bwMode="auto">
          <a:xfrm>
            <a:off x="684213" y="3213100"/>
            <a:ext cx="8235950" cy="1739900"/>
          </a:xfrm>
          <a:prstGeom prst="rect">
            <a:avLst/>
          </a:prstGeom>
          <a:noFill/>
          <a:ln w="9525">
            <a:noFill/>
            <a:miter lim="800000"/>
            <a:headEnd/>
            <a:tailEnd/>
          </a:ln>
        </p:spPr>
        <p:txBody>
          <a:bodyPr>
            <a:spAutoFit/>
          </a:bodyPr>
          <a:lstStyle/>
          <a:p>
            <a:pPr algn="just"/>
            <a:r>
              <a:rPr lang="it-IT">
                <a:latin typeface="Times New Roman" pitchFamily="18" charset="0"/>
              </a:rPr>
              <a:t>Un motore diesel però emette 65 mg/m</a:t>
            </a:r>
            <a:r>
              <a:rPr lang="it-IT" baseline="30000">
                <a:latin typeface="Times New Roman" pitchFamily="18" charset="0"/>
              </a:rPr>
              <a:t>3</a:t>
            </a:r>
            <a:r>
              <a:rPr lang="it-IT">
                <a:latin typeface="Times New Roman" pitchFamily="18" charset="0"/>
              </a:rPr>
              <a:t> di polveri sottili. I normali autoveicoli a benzina invece non producono particolato (polveri sottili).</a:t>
            </a:r>
          </a:p>
          <a:p>
            <a:pPr algn="just"/>
            <a:r>
              <a:rPr lang="it-IT">
                <a:latin typeface="Times New Roman" pitchFamily="18" charset="0"/>
              </a:rPr>
              <a:t>Si può quindi concludere che sia il motore a gasolio e a benzina hanno vantaggi e svantaggi ed è conveniente che ci sia un parco auto (cioè tutte le auto circolanti) che comprenda entrambi i modelli. Sarebbe comunque opportuno trovare al più presto una soluzione radicale per ridurre le emissioni di gas serra che inquinano l’ambiente. </a:t>
            </a:r>
          </a:p>
        </p:txBody>
      </p:sp>
      <p:sp>
        <p:nvSpPr>
          <p:cNvPr id="14344" name="AutoShape 11">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4345" name="AutoShape 12">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4346" name="AutoShape 13">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4347" name="AutoShape 14">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3000" fill="hold"/>
                                        <p:tgtEl>
                                          <p:spTgt spid="130052"/>
                                        </p:tgtEl>
                                        <p:attrNameLst>
                                          <p:attrName>ppt_x</p:attrName>
                                        </p:attrNameLst>
                                      </p:cBhvr>
                                      <p:tavLst>
                                        <p:tav tm="0">
                                          <p:val>
                                            <p:strVal val="#ppt_x"/>
                                          </p:val>
                                        </p:tav>
                                        <p:tav tm="100000">
                                          <p:val>
                                            <p:strVal val="#ppt_x"/>
                                          </p:val>
                                        </p:tav>
                                      </p:tavLst>
                                    </p:anim>
                                    <p:anim calcmode="lin" valueType="num">
                                      <p:cBhvr additive="base">
                                        <p:cTn id="8" dur="3000" fill="hold"/>
                                        <p:tgtEl>
                                          <p:spTgt spid="13005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30054"/>
                                        </p:tgtEl>
                                        <p:attrNameLst>
                                          <p:attrName>style.visibility</p:attrName>
                                        </p:attrNameLst>
                                      </p:cBhvr>
                                      <p:to>
                                        <p:strVal val="visible"/>
                                      </p:to>
                                    </p:set>
                                    <p:anim calcmode="lin" valueType="num">
                                      <p:cBhvr additive="base">
                                        <p:cTn id="12" dur="3000" fill="hold"/>
                                        <p:tgtEl>
                                          <p:spTgt spid="130054"/>
                                        </p:tgtEl>
                                        <p:attrNameLst>
                                          <p:attrName>ppt_x</p:attrName>
                                        </p:attrNameLst>
                                      </p:cBhvr>
                                      <p:tavLst>
                                        <p:tav tm="0">
                                          <p:val>
                                            <p:strVal val="0-#ppt_w/2"/>
                                          </p:val>
                                        </p:tav>
                                        <p:tav tm="100000">
                                          <p:val>
                                            <p:strVal val="#ppt_x"/>
                                          </p:val>
                                        </p:tav>
                                      </p:tavLst>
                                    </p:anim>
                                    <p:anim calcmode="lin" valueType="num">
                                      <p:cBhvr additive="base">
                                        <p:cTn id="13" dur="3000" fill="hold"/>
                                        <p:tgtEl>
                                          <p:spTgt spid="130054"/>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30055"/>
                                        </p:tgtEl>
                                        <p:attrNameLst>
                                          <p:attrName>style.visibility</p:attrName>
                                        </p:attrNameLst>
                                      </p:cBhvr>
                                      <p:to>
                                        <p:strVal val="visible"/>
                                      </p:to>
                                    </p:set>
                                    <p:anim calcmode="lin" valueType="num">
                                      <p:cBhvr additive="base">
                                        <p:cTn id="17" dur="3000" fill="hold"/>
                                        <p:tgtEl>
                                          <p:spTgt spid="130055"/>
                                        </p:tgtEl>
                                        <p:attrNameLst>
                                          <p:attrName>ppt_x</p:attrName>
                                        </p:attrNameLst>
                                      </p:cBhvr>
                                      <p:tavLst>
                                        <p:tav tm="0">
                                          <p:val>
                                            <p:strVal val="1+#ppt_w/2"/>
                                          </p:val>
                                        </p:tav>
                                        <p:tav tm="100000">
                                          <p:val>
                                            <p:strVal val="#ppt_x"/>
                                          </p:val>
                                        </p:tav>
                                      </p:tavLst>
                                    </p:anim>
                                    <p:anim calcmode="lin" valueType="num">
                                      <p:cBhvr additive="base">
                                        <p:cTn id="18" dur="3000" fill="hold"/>
                                        <p:tgtEl>
                                          <p:spTgt spid="130055"/>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30056"/>
                                        </p:tgtEl>
                                        <p:attrNameLst>
                                          <p:attrName>style.visibility</p:attrName>
                                        </p:attrNameLst>
                                      </p:cBhvr>
                                      <p:to>
                                        <p:strVal val="visible"/>
                                      </p:to>
                                    </p:set>
                                    <p:anim calcmode="lin" valueType="num">
                                      <p:cBhvr additive="base">
                                        <p:cTn id="22" dur="3000" fill="hold"/>
                                        <p:tgtEl>
                                          <p:spTgt spid="130056"/>
                                        </p:tgtEl>
                                        <p:attrNameLst>
                                          <p:attrName>ppt_x</p:attrName>
                                        </p:attrNameLst>
                                      </p:cBhvr>
                                      <p:tavLst>
                                        <p:tav tm="0">
                                          <p:val>
                                            <p:strVal val="1+#ppt_w/2"/>
                                          </p:val>
                                        </p:tav>
                                        <p:tav tm="100000">
                                          <p:val>
                                            <p:strVal val="#ppt_x"/>
                                          </p:val>
                                        </p:tav>
                                      </p:tavLst>
                                    </p:anim>
                                    <p:anim calcmode="lin" valueType="num">
                                      <p:cBhvr additive="base">
                                        <p:cTn id="23" dur="3000" fill="hold"/>
                                        <p:tgtEl>
                                          <p:spTgt spid="130056"/>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30057"/>
                                        </p:tgtEl>
                                        <p:attrNameLst>
                                          <p:attrName>style.visibility</p:attrName>
                                        </p:attrNameLst>
                                      </p:cBhvr>
                                      <p:to>
                                        <p:strVal val="visible"/>
                                      </p:to>
                                    </p:set>
                                    <p:anim calcmode="lin" valueType="num">
                                      <p:cBhvr additive="base">
                                        <p:cTn id="27" dur="3000" fill="hold"/>
                                        <p:tgtEl>
                                          <p:spTgt spid="130057"/>
                                        </p:tgtEl>
                                        <p:attrNameLst>
                                          <p:attrName>ppt_x</p:attrName>
                                        </p:attrNameLst>
                                      </p:cBhvr>
                                      <p:tavLst>
                                        <p:tav tm="0">
                                          <p:val>
                                            <p:strVal val="1+#ppt_w/2"/>
                                          </p:val>
                                        </p:tav>
                                        <p:tav tm="100000">
                                          <p:val>
                                            <p:strVal val="#ppt_x"/>
                                          </p:val>
                                        </p:tav>
                                      </p:tavLst>
                                    </p:anim>
                                    <p:anim calcmode="lin" valueType="num">
                                      <p:cBhvr additive="base">
                                        <p:cTn id="28" dur="3000" fill="hold"/>
                                        <p:tgtEl>
                                          <p:spTgt spid="130057"/>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4" fill="hold" grpId="0" nodeType="afterEffect">
                                  <p:stCondLst>
                                    <p:cond delay="0"/>
                                  </p:stCondLst>
                                  <p:childTnLst>
                                    <p:set>
                                      <p:cBhvr>
                                        <p:cTn id="31" dur="1" fill="hold">
                                          <p:stCondLst>
                                            <p:cond delay="0"/>
                                          </p:stCondLst>
                                        </p:cTn>
                                        <p:tgtEl>
                                          <p:spTgt spid="130058"/>
                                        </p:tgtEl>
                                        <p:attrNameLst>
                                          <p:attrName>style.visibility</p:attrName>
                                        </p:attrNameLst>
                                      </p:cBhvr>
                                      <p:to>
                                        <p:strVal val="visible"/>
                                      </p:to>
                                    </p:set>
                                    <p:anim calcmode="lin" valueType="num">
                                      <p:cBhvr additive="base">
                                        <p:cTn id="32" dur="3000" fill="hold"/>
                                        <p:tgtEl>
                                          <p:spTgt spid="130058"/>
                                        </p:tgtEl>
                                        <p:attrNameLst>
                                          <p:attrName>ppt_x</p:attrName>
                                        </p:attrNameLst>
                                      </p:cBhvr>
                                      <p:tavLst>
                                        <p:tav tm="0">
                                          <p:val>
                                            <p:strVal val="#ppt_x"/>
                                          </p:val>
                                        </p:tav>
                                        <p:tav tm="100000">
                                          <p:val>
                                            <p:strVal val="#ppt_x"/>
                                          </p:val>
                                        </p:tav>
                                      </p:tavLst>
                                    </p:anim>
                                    <p:anim calcmode="lin" valueType="num">
                                      <p:cBhvr additive="base">
                                        <p:cTn id="33" dur="3000" fill="hold"/>
                                        <p:tgtEl>
                                          <p:spTgt spid="130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4" grpId="0"/>
      <p:bldP spid="130055" grpId="0"/>
      <p:bldP spid="130056" grpId="0"/>
      <p:bldP spid="130057" grpId="0"/>
      <p:bldP spid="1300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CARBONE</a:t>
            </a:r>
          </a:p>
        </p:txBody>
      </p:sp>
      <p:sp>
        <p:nvSpPr>
          <p:cNvPr id="131077" name="Text Box 5"/>
          <p:cNvSpPr txBox="1">
            <a:spLocks noChangeArrowheads="1"/>
          </p:cNvSpPr>
          <p:nvPr/>
        </p:nvSpPr>
        <p:spPr bwMode="auto">
          <a:xfrm>
            <a:off x="684213" y="1125538"/>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Esistono due principali tipi di carbone utilizzati per la produzione di energia elettrica nelle centrali termoelettriche:</a:t>
            </a:r>
          </a:p>
        </p:txBody>
      </p:sp>
      <p:sp>
        <p:nvSpPr>
          <p:cNvPr id="131078" name="Text Box 6"/>
          <p:cNvSpPr txBox="1">
            <a:spLocks noChangeArrowheads="1"/>
          </p:cNvSpPr>
          <p:nvPr/>
        </p:nvSpPr>
        <p:spPr bwMode="auto">
          <a:xfrm>
            <a:off x="611188" y="170021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antracite e litantrace, più antichi e calorici;</a:t>
            </a:r>
          </a:p>
        </p:txBody>
      </p:sp>
      <p:sp>
        <p:nvSpPr>
          <p:cNvPr id="131079" name="Text Box 7"/>
          <p:cNvSpPr txBox="1">
            <a:spLocks noChangeArrowheads="1"/>
          </p:cNvSpPr>
          <p:nvPr/>
        </p:nvSpPr>
        <p:spPr bwMode="auto">
          <a:xfrm>
            <a:off x="611188" y="20605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torba e lignite, più recenti e meno calorici.</a:t>
            </a:r>
          </a:p>
        </p:txBody>
      </p:sp>
      <p:pic>
        <p:nvPicPr>
          <p:cNvPr id="131080" name="Picture 8"/>
          <p:cNvPicPr>
            <a:picLocks noChangeAspect="1" noChangeArrowheads="1"/>
          </p:cNvPicPr>
          <p:nvPr/>
        </p:nvPicPr>
        <p:blipFill>
          <a:blip r:embed="rId3" cstate="print"/>
          <a:srcRect/>
          <a:stretch>
            <a:fillRect/>
          </a:stretch>
        </p:blipFill>
        <p:spPr bwMode="auto">
          <a:xfrm>
            <a:off x="3348038" y="3357563"/>
            <a:ext cx="2419350" cy="2011362"/>
          </a:xfrm>
          <a:prstGeom prst="rect">
            <a:avLst/>
          </a:prstGeom>
          <a:noFill/>
          <a:ln w="9525">
            <a:noFill/>
            <a:miter lim="800000"/>
            <a:headEnd/>
            <a:tailEnd/>
          </a:ln>
        </p:spPr>
      </p:pic>
      <p:sp>
        <p:nvSpPr>
          <p:cNvPr id="15367"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5368"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5369"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5370" name="AutoShape 12">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additive="base">
                                        <p:cTn id="7" dur="3000" fill="hold"/>
                                        <p:tgtEl>
                                          <p:spTgt spid="131076"/>
                                        </p:tgtEl>
                                        <p:attrNameLst>
                                          <p:attrName>ppt_x</p:attrName>
                                        </p:attrNameLst>
                                      </p:cBhvr>
                                      <p:tavLst>
                                        <p:tav tm="0">
                                          <p:val>
                                            <p:strVal val="#ppt_x"/>
                                          </p:val>
                                        </p:tav>
                                        <p:tav tm="100000">
                                          <p:val>
                                            <p:strVal val="#ppt_x"/>
                                          </p:val>
                                        </p:tav>
                                      </p:tavLst>
                                    </p:anim>
                                    <p:anim calcmode="lin" valueType="num">
                                      <p:cBhvr additive="base">
                                        <p:cTn id="8" dur="3000" fill="hold"/>
                                        <p:tgtEl>
                                          <p:spTgt spid="13107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31077"/>
                                        </p:tgtEl>
                                        <p:attrNameLst>
                                          <p:attrName>style.visibility</p:attrName>
                                        </p:attrNameLst>
                                      </p:cBhvr>
                                      <p:to>
                                        <p:strVal val="visible"/>
                                      </p:to>
                                    </p:set>
                                    <p:anim calcmode="lin" valueType="num">
                                      <p:cBhvr additive="base">
                                        <p:cTn id="12" dur="3000" fill="hold"/>
                                        <p:tgtEl>
                                          <p:spTgt spid="131077"/>
                                        </p:tgtEl>
                                        <p:attrNameLst>
                                          <p:attrName>ppt_x</p:attrName>
                                        </p:attrNameLst>
                                      </p:cBhvr>
                                      <p:tavLst>
                                        <p:tav tm="0">
                                          <p:val>
                                            <p:strVal val="0-#ppt_w/2"/>
                                          </p:val>
                                        </p:tav>
                                        <p:tav tm="100000">
                                          <p:val>
                                            <p:strVal val="#ppt_x"/>
                                          </p:val>
                                        </p:tav>
                                      </p:tavLst>
                                    </p:anim>
                                    <p:anim calcmode="lin" valueType="num">
                                      <p:cBhvr additive="base">
                                        <p:cTn id="13" dur="3000" fill="hold"/>
                                        <p:tgtEl>
                                          <p:spTgt spid="13107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31078"/>
                                        </p:tgtEl>
                                        <p:attrNameLst>
                                          <p:attrName>style.visibility</p:attrName>
                                        </p:attrNameLst>
                                      </p:cBhvr>
                                      <p:to>
                                        <p:strVal val="visible"/>
                                      </p:to>
                                    </p:set>
                                    <p:anim calcmode="lin" valueType="num">
                                      <p:cBhvr additive="base">
                                        <p:cTn id="17" dur="3000" fill="hold"/>
                                        <p:tgtEl>
                                          <p:spTgt spid="131078"/>
                                        </p:tgtEl>
                                        <p:attrNameLst>
                                          <p:attrName>ppt_x</p:attrName>
                                        </p:attrNameLst>
                                      </p:cBhvr>
                                      <p:tavLst>
                                        <p:tav tm="0">
                                          <p:val>
                                            <p:strVal val="1+#ppt_w/2"/>
                                          </p:val>
                                        </p:tav>
                                        <p:tav tm="100000">
                                          <p:val>
                                            <p:strVal val="#ppt_x"/>
                                          </p:val>
                                        </p:tav>
                                      </p:tavLst>
                                    </p:anim>
                                    <p:anim calcmode="lin" valueType="num">
                                      <p:cBhvr additive="base">
                                        <p:cTn id="18" dur="3000" fill="hold"/>
                                        <p:tgtEl>
                                          <p:spTgt spid="131078"/>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31079"/>
                                        </p:tgtEl>
                                        <p:attrNameLst>
                                          <p:attrName>style.visibility</p:attrName>
                                        </p:attrNameLst>
                                      </p:cBhvr>
                                      <p:to>
                                        <p:strVal val="visible"/>
                                      </p:to>
                                    </p:set>
                                    <p:anim calcmode="lin" valueType="num">
                                      <p:cBhvr additive="base">
                                        <p:cTn id="22" dur="3000" fill="hold"/>
                                        <p:tgtEl>
                                          <p:spTgt spid="131079"/>
                                        </p:tgtEl>
                                        <p:attrNameLst>
                                          <p:attrName>ppt_x</p:attrName>
                                        </p:attrNameLst>
                                      </p:cBhvr>
                                      <p:tavLst>
                                        <p:tav tm="0">
                                          <p:val>
                                            <p:strVal val="1+#ppt_w/2"/>
                                          </p:val>
                                        </p:tav>
                                        <p:tav tm="100000">
                                          <p:val>
                                            <p:strVal val="#ppt_x"/>
                                          </p:val>
                                        </p:tav>
                                      </p:tavLst>
                                    </p:anim>
                                    <p:anim calcmode="lin" valueType="num">
                                      <p:cBhvr additive="base">
                                        <p:cTn id="23" dur="3000" fill="hold"/>
                                        <p:tgtEl>
                                          <p:spTgt spid="131079"/>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9" presetClass="entr" presetSubtype="0" fill="hold" nodeType="afterEffect">
                                  <p:stCondLst>
                                    <p:cond delay="0"/>
                                  </p:stCondLst>
                                  <p:childTnLst>
                                    <p:set>
                                      <p:cBhvr>
                                        <p:cTn id="26" dur="1" fill="hold">
                                          <p:stCondLst>
                                            <p:cond delay="0"/>
                                          </p:stCondLst>
                                        </p:cTn>
                                        <p:tgtEl>
                                          <p:spTgt spid="131080"/>
                                        </p:tgtEl>
                                        <p:attrNameLst>
                                          <p:attrName>style.visibility</p:attrName>
                                        </p:attrNameLst>
                                      </p:cBhvr>
                                      <p:to>
                                        <p:strVal val="visible"/>
                                      </p:to>
                                    </p:set>
                                    <p:animEffect transition="in" filter="dissolve">
                                      <p:cBhvr>
                                        <p:cTn id="27" dur="2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P spid="131078" grpId="0"/>
      <p:bldP spid="1310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3" name="Text Box 7"/>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URANIO E REAZIONI NUCLEARI</a:t>
            </a:r>
          </a:p>
        </p:txBody>
      </p:sp>
      <p:sp>
        <p:nvSpPr>
          <p:cNvPr id="132104" name="Text Box 8"/>
          <p:cNvSpPr txBox="1">
            <a:spLocks noChangeArrowheads="1"/>
          </p:cNvSpPr>
          <p:nvPr/>
        </p:nvSpPr>
        <p:spPr bwMode="auto">
          <a:xfrm>
            <a:off x="684213" y="1125538"/>
            <a:ext cx="7921625" cy="28384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Per produrre energia dall’uranio si utilizza la scissione nucleare. Si bombarda cioè il nucleo della sostanza (di solito si usa l’uranio 235, così chiamato dalla sua massa molare. Gli isotopi dell’uranio hanno massa molare da 227 a 240 uma) con un neutrone. Il nucleo si divide e genera una reazione a catena dividendo anche i nuclei degli atomi più vicini, ed essi fanno la stessa cosa con i loro vicini, è così via. Dalla scissione fuoriesce calore, che viene trasformato in energia. Infatti sommando il volume delle parti divise si ottiene sempre una particella più piccola di quella iniziale perché manca il calore. La scissione è inquinante perché non si possono smaltire i noccioli radioattivi dannosi per la salute. Sarebbe preferibile utilizzare la fusione per produrre energia perché non dà scorie, ma ciò è ancora impossibile.</a:t>
            </a:r>
          </a:p>
        </p:txBody>
      </p:sp>
      <p:sp>
        <p:nvSpPr>
          <p:cNvPr id="16388"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6389"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6390"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6391" name="AutoShape 12">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pic>
        <p:nvPicPr>
          <p:cNvPr id="16392" name="Picture 8" descr="G:\img377.jpg"/>
          <p:cNvPicPr>
            <a:picLocks noChangeAspect="1" noChangeArrowheads="1"/>
          </p:cNvPicPr>
          <p:nvPr/>
        </p:nvPicPr>
        <p:blipFill>
          <a:blip r:embed="rId4" cstate="print"/>
          <a:srcRect/>
          <a:stretch>
            <a:fillRect/>
          </a:stretch>
        </p:blipFill>
        <p:spPr bwMode="auto">
          <a:xfrm>
            <a:off x="2627313" y="4437063"/>
            <a:ext cx="4179887"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2103"/>
                                        </p:tgtEl>
                                        <p:attrNameLst>
                                          <p:attrName>style.visibility</p:attrName>
                                        </p:attrNameLst>
                                      </p:cBhvr>
                                      <p:to>
                                        <p:strVal val="visible"/>
                                      </p:to>
                                    </p:set>
                                    <p:anim calcmode="lin" valueType="num">
                                      <p:cBhvr additive="base">
                                        <p:cTn id="7" dur="3000" fill="hold"/>
                                        <p:tgtEl>
                                          <p:spTgt spid="132103"/>
                                        </p:tgtEl>
                                        <p:attrNameLst>
                                          <p:attrName>ppt_x</p:attrName>
                                        </p:attrNameLst>
                                      </p:cBhvr>
                                      <p:tavLst>
                                        <p:tav tm="0">
                                          <p:val>
                                            <p:strVal val="#ppt_x"/>
                                          </p:val>
                                        </p:tav>
                                        <p:tav tm="100000">
                                          <p:val>
                                            <p:strVal val="#ppt_x"/>
                                          </p:val>
                                        </p:tav>
                                      </p:tavLst>
                                    </p:anim>
                                    <p:anim calcmode="lin" valueType="num">
                                      <p:cBhvr additive="base">
                                        <p:cTn id="8" dur="3000" fill="hold"/>
                                        <p:tgtEl>
                                          <p:spTgt spid="13210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additive="base">
                                        <p:cTn id="12" dur="3000" fill="hold"/>
                                        <p:tgtEl>
                                          <p:spTgt spid="132104"/>
                                        </p:tgtEl>
                                        <p:attrNameLst>
                                          <p:attrName>ppt_x</p:attrName>
                                        </p:attrNameLst>
                                      </p:cBhvr>
                                      <p:tavLst>
                                        <p:tav tm="0">
                                          <p:val>
                                            <p:strVal val="#ppt_x"/>
                                          </p:val>
                                        </p:tav>
                                        <p:tav tm="100000">
                                          <p:val>
                                            <p:strVal val="#ppt_x"/>
                                          </p:val>
                                        </p:tav>
                                      </p:tavLst>
                                    </p:anim>
                                    <p:anim calcmode="lin" valueType="num">
                                      <p:cBhvr additive="base">
                                        <p:cTn id="13" dur="3000" fill="hold"/>
                                        <p:tgtEl>
                                          <p:spTgt spid="132104"/>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1" presetClass="entr" presetSubtype="4" fill="hold" nodeType="after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wheel(4)">
                                      <p:cBhvr>
                                        <p:cTn id="17"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p:bldP spid="1321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827088" y="333375"/>
            <a:ext cx="7921625" cy="946150"/>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PRODUZIONE DI ENERGIA ELETTRICA DALLE FONTI ESAURIBILI</a:t>
            </a:r>
          </a:p>
        </p:txBody>
      </p:sp>
      <p:sp>
        <p:nvSpPr>
          <p:cNvPr id="136197" name="Text Box 5"/>
          <p:cNvSpPr txBox="1">
            <a:spLocks noChangeArrowheads="1"/>
          </p:cNvSpPr>
          <p:nvPr/>
        </p:nvSpPr>
        <p:spPr bwMode="auto">
          <a:xfrm>
            <a:off x="684213" y="1268413"/>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Ci sono due tipi di centrali che utilizzano le energie esauribili per produrre energia elettrica:</a:t>
            </a:r>
          </a:p>
        </p:txBody>
      </p:sp>
      <p:sp>
        <p:nvSpPr>
          <p:cNvPr id="136198" name="Text Box 6"/>
          <p:cNvSpPr txBox="1">
            <a:spLocks noChangeArrowheads="1"/>
          </p:cNvSpPr>
          <p:nvPr/>
        </p:nvSpPr>
        <p:spPr bwMode="auto">
          <a:xfrm>
            <a:off x="611188" y="1844675"/>
            <a:ext cx="7921625" cy="915988"/>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centrale termoelettrica: un combustibile (generalmente il petrolio o un suo derivato, anche se è possibile utilizzare carbone) scalda dell’acqua che diventa vapore;</a:t>
            </a:r>
          </a:p>
        </p:txBody>
      </p:sp>
      <p:sp>
        <p:nvSpPr>
          <p:cNvPr id="136199" name="Text Box 7"/>
          <p:cNvSpPr txBox="1">
            <a:spLocks noChangeArrowheads="1"/>
          </p:cNvSpPr>
          <p:nvPr/>
        </p:nvSpPr>
        <p:spPr bwMode="auto">
          <a:xfrm>
            <a:off x="611188" y="2708275"/>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centrale termonucleare: grazie alla scissione dell’atomo si produce energia. Non si possono però smaltire i noccioli e le scorie nucleari.</a:t>
            </a:r>
          </a:p>
        </p:txBody>
      </p:sp>
      <p:pic>
        <p:nvPicPr>
          <p:cNvPr id="136200" name="Picture 8"/>
          <p:cNvPicPr>
            <a:picLocks noChangeAspect="1" noChangeArrowheads="1"/>
          </p:cNvPicPr>
          <p:nvPr/>
        </p:nvPicPr>
        <p:blipFill>
          <a:blip r:embed="rId3" cstate="print"/>
          <a:srcRect/>
          <a:stretch>
            <a:fillRect/>
          </a:stretch>
        </p:blipFill>
        <p:spPr bwMode="auto">
          <a:xfrm>
            <a:off x="3419475" y="3933825"/>
            <a:ext cx="2343150" cy="1773238"/>
          </a:xfrm>
          <a:prstGeom prst="rect">
            <a:avLst/>
          </a:prstGeom>
          <a:noFill/>
          <a:ln w="9525">
            <a:noFill/>
            <a:miter lim="800000"/>
            <a:headEnd/>
            <a:tailEnd/>
          </a:ln>
        </p:spPr>
      </p:pic>
      <p:sp>
        <p:nvSpPr>
          <p:cNvPr id="17415"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7416"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7417"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7418" name="AutoShape 12">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additive="base">
                                        <p:cTn id="7" dur="3000" fill="hold"/>
                                        <p:tgtEl>
                                          <p:spTgt spid="136196"/>
                                        </p:tgtEl>
                                        <p:attrNameLst>
                                          <p:attrName>ppt_x</p:attrName>
                                        </p:attrNameLst>
                                      </p:cBhvr>
                                      <p:tavLst>
                                        <p:tav tm="0">
                                          <p:val>
                                            <p:strVal val="#ppt_x"/>
                                          </p:val>
                                        </p:tav>
                                        <p:tav tm="100000">
                                          <p:val>
                                            <p:strVal val="#ppt_x"/>
                                          </p:val>
                                        </p:tav>
                                      </p:tavLst>
                                    </p:anim>
                                    <p:anim calcmode="lin" valueType="num">
                                      <p:cBhvr additive="base">
                                        <p:cTn id="8" dur="3000" fill="hold"/>
                                        <p:tgtEl>
                                          <p:spTgt spid="13619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36197"/>
                                        </p:tgtEl>
                                        <p:attrNameLst>
                                          <p:attrName>style.visibility</p:attrName>
                                        </p:attrNameLst>
                                      </p:cBhvr>
                                      <p:to>
                                        <p:strVal val="visible"/>
                                      </p:to>
                                    </p:set>
                                    <p:anim calcmode="lin" valueType="num">
                                      <p:cBhvr additive="base">
                                        <p:cTn id="12" dur="3000" fill="hold"/>
                                        <p:tgtEl>
                                          <p:spTgt spid="136197"/>
                                        </p:tgtEl>
                                        <p:attrNameLst>
                                          <p:attrName>ppt_x</p:attrName>
                                        </p:attrNameLst>
                                      </p:cBhvr>
                                      <p:tavLst>
                                        <p:tav tm="0">
                                          <p:val>
                                            <p:strVal val="0-#ppt_w/2"/>
                                          </p:val>
                                        </p:tav>
                                        <p:tav tm="100000">
                                          <p:val>
                                            <p:strVal val="#ppt_x"/>
                                          </p:val>
                                        </p:tav>
                                      </p:tavLst>
                                    </p:anim>
                                    <p:anim calcmode="lin" valueType="num">
                                      <p:cBhvr additive="base">
                                        <p:cTn id="13" dur="3000" fill="hold"/>
                                        <p:tgtEl>
                                          <p:spTgt spid="13619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36198"/>
                                        </p:tgtEl>
                                        <p:attrNameLst>
                                          <p:attrName>style.visibility</p:attrName>
                                        </p:attrNameLst>
                                      </p:cBhvr>
                                      <p:to>
                                        <p:strVal val="visible"/>
                                      </p:to>
                                    </p:set>
                                    <p:anim calcmode="lin" valueType="num">
                                      <p:cBhvr additive="base">
                                        <p:cTn id="17" dur="3000" fill="hold"/>
                                        <p:tgtEl>
                                          <p:spTgt spid="136198"/>
                                        </p:tgtEl>
                                        <p:attrNameLst>
                                          <p:attrName>ppt_x</p:attrName>
                                        </p:attrNameLst>
                                      </p:cBhvr>
                                      <p:tavLst>
                                        <p:tav tm="0">
                                          <p:val>
                                            <p:strVal val="1+#ppt_w/2"/>
                                          </p:val>
                                        </p:tav>
                                        <p:tav tm="100000">
                                          <p:val>
                                            <p:strVal val="#ppt_x"/>
                                          </p:val>
                                        </p:tav>
                                      </p:tavLst>
                                    </p:anim>
                                    <p:anim calcmode="lin" valueType="num">
                                      <p:cBhvr additive="base">
                                        <p:cTn id="18" dur="3000" fill="hold"/>
                                        <p:tgtEl>
                                          <p:spTgt spid="136198"/>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36199"/>
                                        </p:tgtEl>
                                        <p:attrNameLst>
                                          <p:attrName>style.visibility</p:attrName>
                                        </p:attrNameLst>
                                      </p:cBhvr>
                                      <p:to>
                                        <p:strVal val="visible"/>
                                      </p:to>
                                    </p:set>
                                    <p:anim calcmode="lin" valueType="num">
                                      <p:cBhvr additive="base">
                                        <p:cTn id="22" dur="3000" fill="hold"/>
                                        <p:tgtEl>
                                          <p:spTgt spid="136199"/>
                                        </p:tgtEl>
                                        <p:attrNameLst>
                                          <p:attrName>ppt_x</p:attrName>
                                        </p:attrNameLst>
                                      </p:cBhvr>
                                      <p:tavLst>
                                        <p:tav tm="0">
                                          <p:val>
                                            <p:strVal val="1+#ppt_w/2"/>
                                          </p:val>
                                        </p:tav>
                                        <p:tav tm="100000">
                                          <p:val>
                                            <p:strVal val="#ppt_x"/>
                                          </p:val>
                                        </p:tav>
                                      </p:tavLst>
                                    </p:anim>
                                    <p:anim calcmode="lin" valueType="num">
                                      <p:cBhvr additive="base">
                                        <p:cTn id="23" dur="3000" fill="hold"/>
                                        <p:tgtEl>
                                          <p:spTgt spid="136199"/>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6" presetClass="entr" presetSubtype="32" fill="hold" nodeType="afterEffect">
                                  <p:stCondLst>
                                    <p:cond delay="0"/>
                                  </p:stCondLst>
                                  <p:childTnLst>
                                    <p:set>
                                      <p:cBhvr>
                                        <p:cTn id="26" dur="1" fill="hold">
                                          <p:stCondLst>
                                            <p:cond delay="0"/>
                                          </p:stCondLst>
                                        </p:cTn>
                                        <p:tgtEl>
                                          <p:spTgt spid="136200"/>
                                        </p:tgtEl>
                                        <p:attrNameLst>
                                          <p:attrName>style.visibility</p:attrName>
                                        </p:attrNameLst>
                                      </p:cBhvr>
                                      <p:to>
                                        <p:strVal val="visible"/>
                                      </p:to>
                                    </p:set>
                                    <p:animEffect transition="in" filter="circle(out)">
                                      <p:cBhvr>
                                        <p:cTn id="27" dur="30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7" grpId="0"/>
      <p:bldP spid="136198" grpId="0"/>
      <p:bldP spid="1361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AUTO ELETTRICHE</a:t>
            </a:r>
          </a:p>
        </p:txBody>
      </p:sp>
      <p:sp>
        <p:nvSpPr>
          <p:cNvPr id="137221" name="Text Box 5"/>
          <p:cNvSpPr txBox="1">
            <a:spLocks noChangeArrowheads="1"/>
          </p:cNvSpPr>
          <p:nvPr/>
        </p:nvSpPr>
        <p:spPr bwMode="auto">
          <a:xfrm>
            <a:off x="684213" y="1125538"/>
            <a:ext cx="7921625" cy="915987"/>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Una soluzione per risolvere i problemi dovuti alla emissioni di CO2 è quella di sostituire i veicoli con motore a combustibile con veicoli con motori a emissione zero, cioè motori elettrici.</a:t>
            </a:r>
          </a:p>
        </p:txBody>
      </p:sp>
      <p:sp>
        <p:nvSpPr>
          <p:cNvPr id="137222" name="Text Box 6"/>
          <p:cNvSpPr txBox="1">
            <a:spLocks noChangeArrowheads="1"/>
          </p:cNvSpPr>
          <p:nvPr/>
        </p:nvSpPr>
        <p:spPr bwMode="auto">
          <a:xfrm>
            <a:off x="684213" y="19891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L’auto elettrica ha alcuni vantaggi rispetto alle normali automobili:</a:t>
            </a:r>
          </a:p>
        </p:txBody>
      </p:sp>
      <p:sp>
        <p:nvSpPr>
          <p:cNvPr id="137223" name="Text Box 7"/>
          <p:cNvSpPr txBox="1">
            <a:spLocks noChangeArrowheads="1"/>
          </p:cNvSpPr>
          <p:nvPr/>
        </p:nvSpPr>
        <p:spPr bwMode="auto">
          <a:xfrm>
            <a:off x="611188" y="2349500"/>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il principale vantaggio è quello di non inquinare;</a:t>
            </a:r>
          </a:p>
        </p:txBody>
      </p:sp>
      <p:sp>
        <p:nvSpPr>
          <p:cNvPr id="137224" name="Text Box 8"/>
          <p:cNvSpPr txBox="1">
            <a:spLocks noChangeArrowheads="1"/>
          </p:cNvSpPr>
          <p:nvPr/>
        </p:nvSpPr>
        <p:spPr bwMode="auto">
          <a:xfrm>
            <a:off x="611188" y="2708275"/>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il motore elettrico non soffre di limitazioni di Carnot (cioè particolari restrizioni termiche), che invece colpiscono i normali motori;</a:t>
            </a:r>
          </a:p>
        </p:txBody>
      </p:sp>
      <p:sp>
        <p:nvSpPr>
          <p:cNvPr id="18439"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8440"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8441"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37229" name="Text Box 13"/>
          <p:cNvSpPr txBox="1">
            <a:spLocks noChangeArrowheads="1"/>
          </p:cNvSpPr>
          <p:nvPr/>
        </p:nvSpPr>
        <p:spPr bwMode="auto">
          <a:xfrm>
            <a:off x="611188" y="335756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è molto più silenziosa delle auto con motori normali.</a:t>
            </a:r>
          </a:p>
        </p:txBody>
      </p:sp>
      <p:pic>
        <p:nvPicPr>
          <p:cNvPr id="19467" name="Picture 14" descr="Auto elettrica"/>
          <p:cNvPicPr>
            <a:picLocks noChangeAspect="1" noChangeArrowheads="1"/>
          </p:cNvPicPr>
          <p:nvPr/>
        </p:nvPicPr>
        <p:blipFill>
          <a:blip r:embed="rId3" cstate="print"/>
          <a:srcRect/>
          <a:stretch>
            <a:fillRect/>
          </a:stretch>
        </p:blipFill>
        <p:spPr bwMode="auto">
          <a:xfrm>
            <a:off x="3419475" y="3860800"/>
            <a:ext cx="2376488" cy="2052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3000" fill="hold"/>
                                        <p:tgtEl>
                                          <p:spTgt spid="137220"/>
                                        </p:tgtEl>
                                        <p:attrNameLst>
                                          <p:attrName>ppt_x</p:attrName>
                                        </p:attrNameLst>
                                      </p:cBhvr>
                                      <p:tavLst>
                                        <p:tav tm="0">
                                          <p:val>
                                            <p:strVal val="#ppt_x"/>
                                          </p:val>
                                        </p:tav>
                                        <p:tav tm="100000">
                                          <p:val>
                                            <p:strVal val="#ppt_x"/>
                                          </p:val>
                                        </p:tav>
                                      </p:tavLst>
                                    </p:anim>
                                    <p:anim calcmode="lin" valueType="num">
                                      <p:cBhvr additive="base">
                                        <p:cTn id="8" dur="3000" fill="hold"/>
                                        <p:tgtEl>
                                          <p:spTgt spid="13722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37221"/>
                                        </p:tgtEl>
                                        <p:attrNameLst>
                                          <p:attrName>style.visibility</p:attrName>
                                        </p:attrNameLst>
                                      </p:cBhvr>
                                      <p:to>
                                        <p:strVal val="visible"/>
                                      </p:to>
                                    </p:set>
                                    <p:anim calcmode="lin" valueType="num">
                                      <p:cBhvr additive="base">
                                        <p:cTn id="12" dur="3000" fill="hold"/>
                                        <p:tgtEl>
                                          <p:spTgt spid="137221"/>
                                        </p:tgtEl>
                                        <p:attrNameLst>
                                          <p:attrName>ppt_x</p:attrName>
                                        </p:attrNameLst>
                                      </p:cBhvr>
                                      <p:tavLst>
                                        <p:tav tm="0">
                                          <p:val>
                                            <p:strVal val="0-#ppt_w/2"/>
                                          </p:val>
                                        </p:tav>
                                        <p:tav tm="100000">
                                          <p:val>
                                            <p:strVal val="#ppt_x"/>
                                          </p:val>
                                        </p:tav>
                                      </p:tavLst>
                                    </p:anim>
                                    <p:anim calcmode="lin" valueType="num">
                                      <p:cBhvr additive="base">
                                        <p:cTn id="13" dur="3000" fill="hold"/>
                                        <p:tgtEl>
                                          <p:spTgt spid="137221"/>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grpId="0" nodeType="afterEffect">
                                  <p:stCondLst>
                                    <p:cond delay="0"/>
                                  </p:stCondLst>
                                  <p:childTnLst>
                                    <p:set>
                                      <p:cBhvr>
                                        <p:cTn id="16" dur="1" fill="hold">
                                          <p:stCondLst>
                                            <p:cond delay="0"/>
                                          </p:stCondLst>
                                        </p:cTn>
                                        <p:tgtEl>
                                          <p:spTgt spid="137222"/>
                                        </p:tgtEl>
                                        <p:attrNameLst>
                                          <p:attrName>style.visibility</p:attrName>
                                        </p:attrNameLst>
                                      </p:cBhvr>
                                      <p:to>
                                        <p:strVal val="visible"/>
                                      </p:to>
                                    </p:set>
                                    <p:anim calcmode="lin" valueType="num">
                                      <p:cBhvr additive="base">
                                        <p:cTn id="17" dur="3000" fill="hold"/>
                                        <p:tgtEl>
                                          <p:spTgt spid="137222"/>
                                        </p:tgtEl>
                                        <p:attrNameLst>
                                          <p:attrName>ppt_x</p:attrName>
                                        </p:attrNameLst>
                                      </p:cBhvr>
                                      <p:tavLst>
                                        <p:tav tm="0">
                                          <p:val>
                                            <p:strVal val="0-#ppt_w/2"/>
                                          </p:val>
                                        </p:tav>
                                        <p:tav tm="100000">
                                          <p:val>
                                            <p:strVal val="#ppt_x"/>
                                          </p:val>
                                        </p:tav>
                                      </p:tavLst>
                                    </p:anim>
                                    <p:anim calcmode="lin" valueType="num">
                                      <p:cBhvr additive="base">
                                        <p:cTn id="18" dur="3000" fill="hold"/>
                                        <p:tgtEl>
                                          <p:spTgt spid="137222"/>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37223"/>
                                        </p:tgtEl>
                                        <p:attrNameLst>
                                          <p:attrName>style.visibility</p:attrName>
                                        </p:attrNameLst>
                                      </p:cBhvr>
                                      <p:to>
                                        <p:strVal val="visible"/>
                                      </p:to>
                                    </p:set>
                                    <p:anim calcmode="lin" valueType="num">
                                      <p:cBhvr additive="base">
                                        <p:cTn id="22" dur="3000" fill="hold"/>
                                        <p:tgtEl>
                                          <p:spTgt spid="137223"/>
                                        </p:tgtEl>
                                        <p:attrNameLst>
                                          <p:attrName>ppt_x</p:attrName>
                                        </p:attrNameLst>
                                      </p:cBhvr>
                                      <p:tavLst>
                                        <p:tav tm="0">
                                          <p:val>
                                            <p:strVal val="1+#ppt_w/2"/>
                                          </p:val>
                                        </p:tav>
                                        <p:tav tm="100000">
                                          <p:val>
                                            <p:strVal val="#ppt_x"/>
                                          </p:val>
                                        </p:tav>
                                      </p:tavLst>
                                    </p:anim>
                                    <p:anim calcmode="lin" valueType="num">
                                      <p:cBhvr additive="base">
                                        <p:cTn id="23" dur="3000" fill="hold"/>
                                        <p:tgtEl>
                                          <p:spTgt spid="137223"/>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37224"/>
                                        </p:tgtEl>
                                        <p:attrNameLst>
                                          <p:attrName>style.visibility</p:attrName>
                                        </p:attrNameLst>
                                      </p:cBhvr>
                                      <p:to>
                                        <p:strVal val="visible"/>
                                      </p:to>
                                    </p:set>
                                    <p:anim calcmode="lin" valueType="num">
                                      <p:cBhvr additive="base">
                                        <p:cTn id="27" dur="3000" fill="hold"/>
                                        <p:tgtEl>
                                          <p:spTgt spid="137224"/>
                                        </p:tgtEl>
                                        <p:attrNameLst>
                                          <p:attrName>ppt_x</p:attrName>
                                        </p:attrNameLst>
                                      </p:cBhvr>
                                      <p:tavLst>
                                        <p:tav tm="0">
                                          <p:val>
                                            <p:strVal val="1+#ppt_w/2"/>
                                          </p:val>
                                        </p:tav>
                                        <p:tav tm="100000">
                                          <p:val>
                                            <p:strVal val="#ppt_x"/>
                                          </p:val>
                                        </p:tav>
                                      </p:tavLst>
                                    </p:anim>
                                    <p:anim calcmode="lin" valueType="num">
                                      <p:cBhvr additive="base">
                                        <p:cTn id="28" dur="3000" fill="hold"/>
                                        <p:tgtEl>
                                          <p:spTgt spid="137224"/>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0" nodeType="afterEffect">
                                  <p:stCondLst>
                                    <p:cond delay="0"/>
                                  </p:stCondLst>
                                  <p:childTnLst>
                                    <p:set>
                                      <p:cBhvr>
                                        <p:cTn id="31" dur="1" fill="hold">
                                          <p:stCondLst>
                                            <p:cond delay="0"/>
                                          </p:stCondLst>
                                        </p:cTn>
                                        <p:tgtEl>
                                          <p:spTgt spid="137229"/>
                                        </p:tgtEl>
                                        <p:attrNameLst>
                                          <p:attrName>style.visibility</p:attrName>
                                        </p:attrNameLst>
                                      </p:cBhvr>
                                      <p:to>
                                        <p:strVal val="visible"/>
                                      </p:to>
                                    </p:set>
                                    <p:anim calcmode="lin" valueType="num">
                                      <p:cBhvr additive="base">
                                        <p:cTn id="32" dur="3000" fill="hold"/>
                                        <p:tgtEl>
                                          <p:spTgt spid="137229"/>
                                        </p:tgtEl>
                                        <p:attrNameLst>
                                          <p:attrName>ppt_x</p:attrName>
                                        </p:attrNameLst>
                                      </p:cBhvr>
                                      <p:tavLst>
                                        <p:tav tm="0">
                                          <p:val>
                                            <p:strVal val="1+#ppt_w/2"/>
                                          </p:val>
                                        </p:tav>
                                        <p:tav tm="100000">
                                          <p:val>
                                            <p:strVal val="#ppt_x"/>
                                          </p:val>
                                        </p:tav>
                                      </p:tavLst>
                                    </p:anim>
                                    <p:anim calcmode="lin" valueType="num">
                                      <p:cBhvr additive="base">
                                        <p:cTn id="33" dur="3000" fill="hold"/>
                                        <p:tgtEl>
                                          <p:spTgt spid="137229"/>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4" presetClass="entr" presetSubtype="16" fill="hold" nodeType="afterEffect">
                                  <p:stCondLst>
                                    <p:cond delay="0"/>
                                  </p:stCondLst>
                                  <p:childTnLst>
                                    <p:set>
                                      <p:cBhvr>
                                        <p:cTn id="36" dur="1" fill="hold">
                                          <p:stCondLst>
                                            <p:cond delay="0"/>
                                          </p:stCondLst>
                                        </p:cTn>
                                        <p:tgtEl>
                                          <p:spTgt spid="19467"/>
                                        </p:tgtEl>
                                        <p:attrNameLst>
                                          <p:attrName>style.visibility</p:attrName>
                                        </p:attrNameLst>
                                      </p:cBhvr>
                                      <p:to>
                                        <p:strVal val="visible"/>
                                      </p:to>
                                    </p:set>
                                    <p:animEffect transition="in" filter="box(in)">
                                      <p:cBhvr>
                                        <p:cTn id="37"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1" grpId="0"/>
      <p:bldP spid="137222" grpId="0"/>
      <p:bldP spid="137223" grpId="0"/>
      <p:bldP spid="137224" grpId="0"/>
      <p:bldP spid="1372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827088" y="333375"/>
            <a:ext cx="7921625" cy="946150"/>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PERCH</a:t>
            </a:r>
            <a:r>
              <a:rPr lang="en-US" sz="2800">
                <a:latin typeface="Times New Roman" pitchFamily="18" charset="0"/>
                <a:cs typeface="Times New Roman" pitchFamily="18" charset="0"/>
              </a:rPr>
              <a:t>È CI SONO COSÌ POCHE </a:t>
            </a:r>
            <a:r>
              <a:rPr lang="it-IT" sz="2800">
                <a:latin typeface="Times New Roman" pitchFamily="18" charset="0"/>
              </a:rPr>
              <a:t>AUTO ELETTRICHE SULLE NOSTRE STRADE?</a:t>
            </a:r>
          </a:p>
        </p:txBody>
      </p:sp>
      <p:sp>
        <p:nvSpPr>
          <p:cNvPr id="138245" name="Text Box 5"/>
          <p:cNvSpPr txBox="1">
            <a:spLocks noChangeArrowheads="1"/>
          </p:cNvSpPr>
          <p:nvPr/>
        </p:nvSpPr>
        <p:spPr bwMode="auto">
          <a:xfrm>
            <a:off x="684213" y="1341438"/>
            <a:ext cx="7921625" cy="228917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La risposta è semplice: l’auto elettrica è nel complesso più conveniente, soprattutto sul piano dell’impatto ambientale, ma ci sono ancora troppe imperfezioni in termini di prestazioni e di ricarica delle batterie. Bisognerà aspettare almeno che l’auto elettrica raggiunga le medesime prestazioni, se non superiori delle normali auto perché i privati comincino ad acquistarle. Oggi ci sono pochissime auto elettriche e molte delle poche esistenti sono prototipi dimostrativi in “motor shows”. Non sembra possibile poter migliorare in poco tempo le prestazioni delle odierne auto elettriche, ma il deterioramento ambientale richiede soluzioni immediate.</a:t>
            </a:r>
          </a:p>
        </p:txBody>
      </p:sp>
      <p:sp>
        <p:nvSpPr>
          <p:cNvPr id="19460"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9461"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9462" name="AutoShape 9">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9463" name="AutoShape 10">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additive="base">
                                        <p:cTn id="7" dur="3000" fill="hold"/>
                                        <p:tgtEl>
                                          <p:spTgt spid="138244"/>
                                        </p:tgtEl>
                                        <p:attrNameLst>
                                          <p:attrName>ppt_x</p:attrName>
                                        </p:attrNameLst>
                                      </p:cBhvr>
                                      <p:tavLst>
                                        <p:tav tm="0">
                                          <p:val>
                                            <p:strVal val="#ppt_x"/>
                                          </p:val>
                                        </p:tav>
                                        <p:tav tm="100000">
                                          <p:val>
                                            <p:strVal val="#ppt_x"/>
                                          </p:val>
                                        </p:tav>
                                      </p:tavLst>
                                    </p:anim>
                                    <p:anim calcmode="lin" valueType="num">
                                      <p:cBhvr additive="base">
                                        <p:cTn id="8" dur="3000" fill="hold"/>
                                        <p:tgtEl>
                                          <p:spTgt spid="13824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38245"/>
                                        </p:tgtEl>
                                        <p:attrNameLst>
                                          <p:attrName>style.visibility</p:attrName>
                                        </p:attrNameLst>
                                      </p:cBhvr>
                                      <p:to>
                                        <p:strVal val="visible"/>
                                      </p:to>
                                    </p:set>
                                    <p:anim calcmode="lin" valueType="num">
                                      <p:cBhvr additive="base">
                                        <p:cTn id="12" dur="3000" fill="hold"/>
                                        <p:tgtEl>
                                          <p:spTgt spid="138245"/>
                                        </p:tgtEl>
                                        <p:attrNameLst>
                                          <p:attrName>ppt_x</p:attrName>
                                        </p:attrNameLst>
                                      </p:cBhvr>
                                      <p:tavLst>
                                        <p:tav tm="0">
                                          <p:val>
                                            <p:strVal val="#ppt_x"/>
                                          </p:val>
                                        </p:tav>
                                        <p:tav tm="100000">
                                          <p:val>
                                            <p:strVal val="#ppt_x"/>
                                          </p:val>
                                        </p:tav>
                                      </p:tavLst>
                                    </p:anim>
                                    <p:anim calcmode="lin" valueType="num">
                                      <p:cBhvr additive="base">
                                        <p:cTn id="13" dur="3000" fill="hold"/>
                                        <p:tgtEl>
                                          <p:spTgt spid="138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AUTO IBRIDA</a:t>
            </a:r>
          </a:p>
        </p:txBody>
      </p:sp>
      <p:sp>
        <p:nvSpPr>
          <p:cNvPr id="139269" name="Text Box 5"/>
          <p:cNvSpPr txBox="1">
            <a:spLocks noChangeArrowheads="1"/>
          </p:cNvSpPr>
          <p:nvPr/>
        </p:nvSpPr>
        <p:spPr bwMode="auto">
          <a:xfrm>
            <a:off x="684213" y="1052513"/>
            <a:ext cx="7921625" cy="2014537"/>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Un provvedimento iniziale può essere l’auto ibrida, cioè che possiede sia un normale motore a benzina che un motore elettrico. È in grado di passare automaticamente da un motore all’altro a seconda del tipo e della difficoltà del percorso. L’auto ibrida ha quindi le stesse prestazioni di un’auto normale, anche se è completamente ecologica solo quando utilizza il motore elettrico. Comunque, un’auto ibrida riduce del 37% circa le emissioni di anidride carbonica e il consumo di carburante. </a:t>
            </a:r>
          </a:p>
        </p:txBody>
      </p:sp>
      <p:sp>
        <p:nvSpPr>
          <p:cNvPr id="139270" name="Text Box 6"/>
          <p:cNvSpPr txBox="1">
            <a:spLocks noChangeArrowheads="1"/>
          </p:cNvSpPr>
          <p:nvPr/>
        </p:nvSpPr>
        <p:spPr bwMode="auto">
          <a:xfrm>
            <a:off x="684213" y="3141663"/>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È importante però considerare per le auto elettriche come viene prodotta l’elettricità che le alimenta:</a:t>
            </a:r>
          </a:p>
        </p:txBody>
      </p:sp>
      <p:sp>
        <p:nvSpPr>
          <p:cNvPr id="139271" name="Text Box 7"/>
          <p:cNvSpPr txBox="1">
            <a:spLocks noChangeArrowheads="1"/>
          </p:cNvSpPr>
          <p:nvPr/>
        </p:nvSpPr>
        <p:spPr bwMode="auto">
          <a:xfrm>
            <a:off x="611188" y="3716338"/>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se l’elettricità è prodotta da una centrale termoelettrica, si inquinerà comunque l’ambiente per la combustione di un idrocarburo che serve a far girare le turbine;</a:t>
            </a:r>
          </a:p>
        </p:txBody>
      </p:sp>
      <p:sp>
        <p:nvSpPr>
          <p:cNvPr id="139272" name="Text Box 8"/>
          <p:cNvSpPr txBox="1">
            <a:spLocks noChangeArrowheads="1"/>
          </p:cNvSpPr>
          <p:nvPr/>
        </p:nvSpPr>
        <p:spPr bwMode="auto">
          <a:xfrm>
            <a:off x="611188" y="4365625"/>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se l’elettricità è invece prodotta da una centrale che sfrutta le fonti rinnovabili (sole, vento, acqua, ecc.), l’auto elettrica sarà veramente a impatto zero.</a:t>
            </a:r>
          </a:p>
        </p:txBody>
      </p:sp>
      <p:sp>
        <p:nvSpPr>
          <p:cNvPr id="20487"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0488"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0489"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0490" name="AutoShape 12">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 calcmode="lin" valueType="num">
                                      <p:cBhvr additive="base">
                                        <p:cTn id="7" dur="3000" fill="hold"/>
                                        <p:tgtEl>
                                          <p:spTgt spid="139268"/>
                                        </p:tgtEl>
                                        <p:attrNameLst>
                                          <p:attrName>ppt_x</p:attrName>
                                        </p:attrNameLst>
                                      </p:cBhvr>
                                      <p:tavLst>
                                        <p:tav tm="0">
                                          <p:val>
                                            <p:strVal val="#ppt_x"/>
                                          </p:val>
                                        </p:tav>
                                        <p:tav tm="100000">
                                          <p:val>
                                            <p:strVal val="#ppt_x"/>
                                          </p:val>
                                        </p:tav>
                                      </p:tavLst>
                                    </p:anim>
                                    <p:anim calcmode="lin" valueType="num">
                                      <p:cBhvr additive="base">
                                        <p:cTn id="8" dur="3000" fill="hold"/>
                                        <p:tgtEl>
                                          <p:spTgt spid="139268"/>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2" fill="hold" grpId="0" nodeType="afterEffect">
                                  <p:stCondLst>
                                    <p:cond delay="0"/>
                                  </p:stCondLst>
                                  <p:childTnLst>
                                    <p:set>
                                      <p:cBhvr>
                                        <p:cTn id="11" dur="1" fill="hold">
                                          <p:stCondLst>
                                            <p:cond delay="0"/>
                                          </p:stCondLst>
                                        </p:cTn>
                                        <p:tgtEl>
                                          <p:spTgt spid="139269"/>
                                        </p:tgtEl>
                                        <p:attrNameLst>
                                          <p:attrName>style.visibility</p:attrName>
                                        </p:attrNameLst>
                                      </p:cBhvr>
                                      <p:to>
                                        <p:strVal val="visible"/>
                                      </p:to>
                                    </p:set>
                                    <p:anim calcmode="lin" valueType="num">
                                      <p:cBhvr additive="base">
                                        <p:cTn id="12" dur="3000" fill="hold"/>
                                        <p:tgtEl>
                                          <p:spTgt spid="139269"/>
                                        </p:tgtEl>
                                        <p:attrNameLst>
                                          <p:attrName>ppt_x</p:attrName>
                                        </p:attrNameLst>
                                      </p:cBhvr>
                                      <p:tavLst>
                                        <p:tav tm="0">
                                          <p:val>
                                            <p:strVal val="1+#ppt_w/2"/>
                                          </p:val>
                                        </p:tav>
                                        <p:tav tm="100000">
                                          <p:val>
                                            <p:strVal val="#ppt_x"/>
                                          </p:val>
                                        </p:tav>
                                      </p:tavLst>
                                    </p:anim>
                                    <p:anim calcmode="lin" valueType="num">
                                      <p:cBhvr additive="base">
                                        <p:cTn id="13" dur="3000" fill="hold"/>
                                        <p:tgtEl>
                                          <p:spTgt spid="139269"/>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grpId="0" nodeType="afterEffect">
                                  <p:stCondLst>
                                    <p:cond delay="0"/>
                                  </p:stCondLst>
                                  <p:childTnLst>
                                    <p:set>
                                      <p:cBhvr>
                                        <p:cTn id="16" dur="1" fill="hold">
                                          <p:stCondLst>
                                            <p:cond delay="0"/>
                                          </p:stCondLst>
                                        </p:cTn>
                                        <p:tgtEl>
                                          <p:spTgt spid="139270"/>
                                        </p:tgtEl>
                                        <p:attrNameLst>
                                          <p:attrName>style.visibility</p:attrName>
                                        </p:attrNameLst>
                                      </p:cBhvr>
                                      <p:to>
                                        <p:strVal val="visible"/>
                                      </p:to>
                                    </p:set>
                                    <p:anim calcmode="lin" valueType="num">
                                      <p:cBhvr additive="base">
                                        <p:cTn id="17" dur="3000" fill="hold"/>
                                        <p:tgtEl>
                                          <p:spTgt spid="139270"/>
                                        </p:tgtEl>
                                        <p:attrNameLst>
                                          <p:attrName>ppt_x</p:attrName>
                                        </p:attrNameLst>
                                      </p:cBhvr>
                                      <p:tavLst>
                                        <p:tav tm="0">
                                          <p:val>
                                            <p:strVal val="0-#ppt_w/2"/>
                                          </p:val>
                                        </p:tav>
                                        <p:tav tm="100000">
                                          <p:val>
                                            <p:strVal val="#ppt_x"/>
                                          </p:val>
                                        </p:tav>
                                      </p:tavLst>
                                    </p:anim>
                                    <p:anim calcmode="lin" valueType="num">
                                      <p:cBhvr additive="base">
                                        <p:cTn id="18" dur="3000" fill="hold"/>
                                        <p:tgtEl>
                                          <p:spTgt spid="139270"/>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39271"/>
                                        </p:tgtEl>
                                        <p:attrNameLst>
                                          <p:attrName>style.visibility</p:attrName>
                                        </p:attrNameLst>
                                      </p:cBhvr>
                                      <p:to>
                                        <p:strVal val="visible"/>
                                      </p:to>
                                    </p:set>
                                    <p:anim calcmode="lin" valueType="num">
                                      <p:cBhvr additive="base">
                                        <p:cTn id="22" dur="3000" fill="hold"/>
                                        <p:tgtEl>
                                          <p:spTgt spid="139271"/>
                                        </p:tgtEl>
                                        <p:attrNameLst>
                                          <p:attrName>ppt_x</p:attrName>
                                        </p:attrNameLst>
                                      </p:cBhvr>
                                      <p:tavLst>
                                        <p:tav tm="0">
                                          <p:val>
                                            <p:strVal val="1+#ppt_w/2"/>
                                          </p:val>
                                        </p:tav>
                                        <p:tav tm="100000">
                                          <p:val>
                                            <p:strVal val="#ppt_x"/>
                                          </p:val>
                                        </p:tav>
                                      </p:tavLst>
                                    </p:anim>
                                    <p:anim calcmode="lin" valueType="num">
                                      <p:cBhvr additive="base">
                                        <p:cTn id="23" dur="3000" fill="hold"/>
                                        <p:tgtEl>
                                          <p:spTgt spid="139271"/>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39272"/>
                                        </p:tgtEl>
                                        <p:attrNameLst>
                                          <p:attrName>style.visibility</p:attrName>
                                        </p:attrNameLst>
                                      </p:cBhvr>
                                      <p:to>
                                        <p:strVal val="visible"/>
                                      </p:to>
                                    </p:set>
                                    <p:anim calcmode="lin" valueType="num">
                                      <p:cBhvr additive="base">
                                        <p:cTn id="27" dur="3000" fill="hold"/>
                                        <p:tgtEl>
                                          <p:spTgt spid="139272"/>
                                        </p:tgtEl>
                                        <p:attrNameLst>
                                          <p:attrName>ppt_x</p:attrName>
                                        </p:attrNameLst>
                                      </p:cBhvr>
                                      <p:tavLst>
                                        <p:tav tm="0">
                                          <p:val>
                                            <p:strVal val="1+#ppt_w/2"/>
                                          </p:val>
                                        </p:tav>
                                        <p:tav tm="100000">
                                          <p:val>
                                            <p:strVal val="#ppt_x"/>
                                          </p:val>
                                        </p:tav>
                                      </p:tavLst>
                                    </p:anim>
                                    <p:anim calcmode="lin" valueType="num">
                                      <p:cBhvr additive="base">
                                        <p:cTn id="28" dur="3000" fill="hold"/>
                                        <p:tgtEl>
                                          <p:spTgt spid="139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P spid="139270" grpId="0"/>
      <p:bldP spid="139271" grpId="0"/>
      <p:bldP spid="1392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FONTI RINNOVABILI</a:t>
            </a:r>
          </a:p>
        </p:txBody>
      </p:sp>
      <p:sp>
        <p:nvSpPr>
          <p:cNvPr id="89093" name="Text Box 5"/>
          <p:cNvSpPr txBox="1">
            <a:spLocks noChangeArrowheads="1"/>
          </p:cNvSpPr>
          <p:nvPr/>
        </p:nvSpPr>
        <p:spPr bwMode="auto">
          <a:xfrm>
            <a:off x="755650" y="11255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Ecco qui di seguito le principali fonti di energia rinnovabile:</a:t>
            </a:r>
          </a:p>
        </p:txBody>
      </p:sp>
      <p:sp>
        <p:nvSpPr>
          <p:cNvPr id="89094" name="Text Box 6"/>
          <p:cNvSpPr txBox="1">
            <a:spLocks noChangeArrowheads="1"/>
          </p:cNvSpPr>
          <p:nvPr/>
        </p:nvSpPr>
        <p:spPr bwMode="auto">
          <a:xfrm>
            <a:off x="684213" y="16287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3" action="ppaction://hlinksldjump"/>
              </a:rPr>
              <a:t>idraulica </a:t>
            </a:r>
            <a:r>
              <a:rPr lang="it-IT">
                <a:latin typeface="Times New Roman" pitchFamily="18" charset="0"/>
              </a:rPr>
              <a:t>(talassica se si utilizza il mare);</a:t>
            </a:r>
          </a:p>
        </p:txBody>
      </p:sp>
      <p:sp>
        <p:nvSpPr>
          <p:cNvPr id="89096" name="Text Box 8"/>
          <p:cNvSpPr txBox="1">
            <a:spLocks noChangeArrowheads="1"/>
          </p:cNvSpPr>
          <p:nvPr/>
        </p:nvSpPr>
        <p:spPr bwMode="auto">
          <a:xfrm>
            <a:off x="684213" y="20605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4" action="ppaction://hlinksldjump"/>
              </a:rPr>
              <a:t>eolica</a:t>
            </a:r>
            <a:r>
              <a:rPr lang="it-IT">
                <a:latin typeface="Times New Roman" pitchFamily="18" charset="0"/>
              </a:rPr>
              <a:t>;</a:t>
            </a:r>
          </a:p>
        </p:txBody>
      </p:sp>
      <p:sp>
        <p:nvSpPr>
          <p:cNvPr id="89098" name="Text Box 10"/>
          <p:cNvSpPr txBox="1">
            <a:spLocks noChangeArrowheads="1"/>
          </p:cNvSpPr>
          <p:nvPr/>
        </p:nvSpPr>
        <p:spPr bwMode="auto">
          <a:xfrm>
            <a:off x="684213" y="24923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5" action="ppaction://hlinksldjump"/>
              </a:rPr>
              <a:t>solare</a:t>
            </a:r>
            <a:r>
              <a:rPr lang="it-IT">
                <a:latin typeface="Times New Roman" pitchFamily="18" charset="0"/>
              </a:rPr>
              <a:t>;</a:t>
            </a:r>
          </a:p>
        </p:txBody>
      </p:sp>
      <p:sp>
        <p:nvSpPr>
          <p:cNvPr id="3079" name="AutoShape 2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3080" name="AutoShape 2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3081" name="AutoShape 22">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89112" name="Text Box 24"/>
          <p:cNvSpPr txBox="1">
            <a:spLocks noChangeArrowheads="1"/>
          </p:cNvSpPr>
          <p:nvPr/>
        </p:nvSpPr>
        <p:spPr bwMode="auto">
          <a:xfrm>
            <a:off x="755650" y="3357563"/>
            <a:ext cx="7921625" cy="119062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Un’importante differenza tra le fonti di energia rinnovabili ed esauribili é che quelle esauribili possono essere utilizzate direttamente con la combustione, mentre quelle rinnovabili devono essere trasformate in energia elettrica prima di poter essere utilizzate (il mezzo di “trasformazione” può essere, per esempio, una turbina).</a:t>
            </a:r>
          </a:p>
        </p:txBody>
      </p:sp>
      <p:sp>
        <p:nvSpPr>
          <p:cNvPr id="11" name="Text Box 10"/>
          <p:cNvSpPr txBox="1">
            <a:spLocks noChangeArrowheads="1"/>
          </p:cNvSpPr>
          <p:nvPr/>
        </p:nvSpPr>
        <p:spPr bwMode="auto">
          <a:xfrm>
            <a:off x="684213" y="28527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6" action="ppaction://hlinksldjump"/>
              </a:rPr>
              <a:t>geotermica</a:t>
            </a:r>
            <a:r>
              <a:rPr lang="it-IT">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3000" fill="hold"/>
                                        <p:tgtEl>
                                          <p:spTgt spid="89092"/>
                                        </p:tgtEl>
                                        <p:attrNameLst>
                                          <p:attrName>ppt_x</p:attrName>
                                        </p:attrNameLst>
                                      </p:cBhvr>
                                      <p:tavLst>
                                        <p:tav tm="0">
                                          <p:val>
                                            <p:strVal val="#ppt_x"/>
                                          </p:val>
                                        </p:tav>
                                        <p:tav tm="100000">
                                          <p:val>
                                            <p:strVal val="#ppt_x"/>
                                          </p:val>
                                        </p:tav>
                                      </p:tavLst>
                                    </p:anim>
                                    <p:anim calcmode="lin" valueType="num">
                                      <p:cBhvr additive="base">
                                        <p:cTn id="8" dur="3000" fill="hold"/>
                                        <p:tgtEl>
                                          <p:spTgt spid="8909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89093"/>
                                        </p:tgtEl>
                                        <p:attrNameLst>
                                          <p:attrName>style.visibility</p:attrName>
                                        </p:attrNameLst>
                                      </p:cBhvr>
                                      <p:to>
                                        <p:strVal val="visible"/>
                                      </p:to>
                                    </p:set>
                                    <p:anim calcmode="lin" valueType="num">
                                      <p:cBhvr additive="base">
                                        <p:cTn id="12" dur="3000" fill="hold"/>
                                        <p:tgtEl>
                                          <p:spTgt spid="89093"/>
                                        </p:tgtEl>
                                        <p:attrNameLst>
                                          <p:attrName>ppt_x</p:attrName>
                                        </p:attrNameLst>
                                      </p:cBhvr>
                                      <p:tavLst>
                                        <p:tav tm="0">
                                          <p:val>
                                            <p:strVal val="0-#ppt_w/2"/>
                                          </p:val>
                                        </p:tav>
                                        <p:tav tm="100000">
                                          <p:val>
                                            <p:strVal val="#ppt_x"/>
                                          </p:val>
                                        </p:tav>
                                      </p:tavLst>
                                    </p:anim>
                                    <p:anim calcmode="lin" valueType="num">
                                      <p:cBhvr additive="base">
                                        <p:cTn id="13" dur="3000" fill="hold"/>
                                        <p:tgtEl>
                                          <p:spTgt spid="89093"/>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89094"/>
                                        </p:tgtEl>
                                        <p:attrNameLst>
                                          <p:attrName>style.visibility</p:attrName>
                                        </p:attrNameLst>
                                      </p:cBhvr>
                                      <p:to>
                                        <p:strVal val="visible"/>
                                      </p:to>
                                    </p:set>
                                    <p:anim calcmode="lin" valueType="num">
                                      <p:cBhvr additive="base">
                                        <p:cTn id="17" dur="3000" fill="hold"/>
                                        <p:tgtEl>
                                          <p:spTgt spid="89094"/>
                                        </p:tgtEl>
                                        <p:attrNameLst>
                                          <p:attrName>ppt_x</p:attrName>
                                        </p:attrNameLst>
                                      </p:cBhvr>
                                      <p:tavLst>
                                        <p:tav tm="0">
                                          <p:val>
                                            <p:strVal val="1+#ppt_w/2"/>
                                          </p:val>
                                        </p:tav>
                                        <p:tav tm="100000">
                                          <p:val>
                                            <p:strVal val="#ppt_x"/>
                                          </p:val>
                                        </p:tav>
                                      </p:tavLst>
                                    </p:anim>
                                    <p:anim calcmode="lin" valueType="num">
                                      <p:cBhvr additive="base">
                                        <p:cTn id="18" dur="3000" fill="hold"/>
                                        <p:tgtEl>
                                          <p:spTgt spid="89094"/>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89096"/>
                                        </p:tgtEl>
                                        <p:attrNameLst>
                                          <p:attrName>style.visibility</p:attrName>
                                        </p:attrNameLst>
                                      </p:cBhvr>
                                      <p:to>
                                        <p:strVal val="visible"/>
                                      </p:to>
                                    </p:set>
                                    <p:anim calcmode="lin" valueType="num">
                                      <p:cBhvr additive="base">
                                        <p:cTn id="22" dur="3000" fill="hold"/>
                                        <p:tgtEl>
                                          <p:spTgt spid="89096"/>
                                        </p:tgtEl>
                                        <p:attrNameLst>
                                          <p:attrName>ppt_x</p:attrName>
                                        </p:attrNameLst>
                                      </p:cBhvr>
                                      <p:tavLst>
                                        <p:tav tm="0">
                                          <p:val>
                                            <p:strVal val="1+#ppt_w/2"/>
                                          </p:val>
                                        </p:tav>
                                        <p:tav tm="100000">
                                          <p:val>
                                            <p:strVal val="#ppt_x"/>
                                          </p:val>
                                        </p:tav>
                                      </p:tavLst>
                                    </p:anim>
                                    <p:anim calcmode="lin" valueType="num">
                                      <p:cBhvr additive="base">
                                        <p:cTn id="23" dur="3000" fill="hold"/>
                                        <p:tgtEl>
                                          <p:spTgt spid="89096"/>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89098"/>
                                        </p:tgtEl>
                                        <p:attrNameLst>
                                          <p:attrName>style.visibility</p:attrName>
                                        </p:attrNameLst>
                                      </p:cBhvr>
                                      <p:to>
                                        <p:strVal val="visible"/>
                                      </p:to>
                                    </p:set>
                                    <p:anim calcmode="lin" valueType="num">
                                      <p:cBhvr additive="base">
                                        <p:cTn id="27" dur="3000" fill="hold"/>
                                        <p:tgtEl>
                                          <p:spTgt spid="89098"/>
                                        </p:tgtEl>
                                        <p:attrNameLst>
                                          <p:attrName>ppt_x</p:attrName>
                                        </p:attrNameLst>
                                      </p:cBhvr>
                                      <p:tavLst>
                                        <p:tav tm="0">
                                          <p:val>
                                            <p:strVal val="1+#ppt_w/2"/>
                                          </p:val>
                                        </p:tav>
                                        <p:tav tm="100000">
                                          <p:val>
                                            <p:strVal val="#ppt_x"/>
                                          </p:val>
                                        </p:tav>
                                      </p:tavLst>
                                    </p:anim>
                                    <p:anim calcmode="lin" valueType="num">
                                      <p:cBhvr additive="base">
                                        <p:cTn id="28" dur="3000" fill="hold"/>
                                        <p:tgtEl>
                                          <p:spTgt spid="89098"/>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1"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0" fill="hold"/>
                                        <p:tgtEl>
                                          <p:spTgt spid="11"/>
                                        </p:tgtEl>
                                        <p:attrNameLst>
                                          <p:attrName>ppt_x</p:attrName>
                                        </p:attrNameLst>
                                      </p:cBhvr>
                                      <p:tavLst>
                                        <p:tav tm="0">
                                          <p:val>
                                            <p:strVal val="1+#ppt_w/2"/>
                                          </p:val>
                                        </p:tav>
                                        <p:tav tm="100000">
                                          <p:val>
                                            <p:strVal val="#ppt_x"/>
                                          </p:val>
                                        </p:tav>
                                      </p:tavLst>
                                    </p:anim>
                                    <p:anim calcmode="lin" valueType="num">
                                      <p:cBhvr additive="base">
                                        <p:cTn id="33" dur="5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0000"/>
                            </p:stCondLst>
                            <p:childTnLst>
                              <p:par>
                                <p:cTn id="35" presetID="7" presetClass="entr" presetSubtype="4" fill="hold" grpId="0" nodeType="afterEffect">
                                  <p:stCondLst>
                                    <p:cond delay="0"/>
                                  </p:stCondLst>
                                  <p:childTnLst>
                                    <p:set>
                                      <p:cBhvr>
                                        <p:cTn id="36" dur="1" fill="hold">
                                          <p:stCondLst>
                                            <p:cond delay="0"/>
                                          </p:stCondLst>
                                        </p:cTn>
                                        <p:tgtEl>
                                          <p:spTgt spid="89112"/>
                                        </p:tgtEl>
                                        <p:attrNameLst>
                                          <p:attrName>style.visibility</p:attrName>
                                        </p:attrNameLst>
                                      </p:cBhvr>
                                      <p:to>
                                        <p:strVal val="visible"/>
                                      </p:to>
                                    </p:set>
                                    <p:anim calcmode="lin" valueType="num">
                                      <p:cBhvr additive="base">
                                        <p:cTn id="37" dur="3000" fill="hold"/>
                                        <p:tgtEl>
                                          <p:spTgt spid="89112"/>
                                        </p:tgtEl>
                                        <p:attrNameLst>
                                          <p:attrName>ppt_x</p:attrName>
                                        </p:attrNameLst>
                                      </p:cBhvr>
                                      <p:tavLst>
                                        <p:tav tm="0">
                                          <p:val>
                                            <p:strVal val="#ppt_x"/>
                                          </p:val>
                                        </p:tav>
                                        <p:tav tm="100000">
                                          <p:val>
                                            <p:strVal val="#ppt_x"/>
                                          </p:val>
                                        </p:tav>
                                      </p:tavLst>
                                    </p:anim>
                                    <p:anim calcmode="lin" valueType="num">
                                      <p:cBhvr additive="base">
                                        <p:cTn id="38" dur="3000" fill="hold"/>
                                        <p:tgtEl>
                                          <p:spTgt spid="89112"/>
                                        </p:tgtEl>
                                        <p:attrNameLst>
                                          <p:attrName>ppt_y</p:attrName>
                                        </p:attrNameLst>
                                      </p:cBhvr>
                                      <p:tavLst>
                                        <p:tav tm="0">
                                          <p:val>
                                            <p:strVal val="1+#ppt_h/2"/>
                                          </p:val>
                                        </p:tav>
                                        <p:tav tm="100000">
                                          <p:val>
                                            <p:strVal val="#ppt_y"/>
                                          </p:val>
                                        </p:tav>
                                      </p:tavLst>
                                    </p:anim>
                                  </p:childTnLst>
                                </p:cTn>
                              </p:par>
                            </p:childTnLst>
                          </p:cTn>
                        </p:par>
                        <p:par>
                          <p:cTn id="39" fill="hold">
                            <p:stCondLst>
                              <p:cond delay="23000"/>
                            </p:stCondLst>
                            <p:childTnLst>
                              <p:par>
                                <p:cTn id="40" presetID="7"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3000" fill="hold"/>
                                        <p:tgtEl>
                                          <p:spTgt spid="11"/>
                                        </p:tgtEl>
                                        <p:attrNameLst>
                                          <p:attrName>ppt_x</p:attrName>
                                        </p:attrNameLst>
                                      </p:cBhvr>
                                      <p:tavLst>
                                        <p:tav tm="0">
                                          <p:val>
                                            <p:strVal val="1+#ppt_w/2"/>
                                          </p:val>
                                        </p:tav>
                                        <p:tav tm="100000">
                                          <p:val>
                                            <p:strVal val="#ppt_x"/>
                                          </p:val>
                                        </p:tav>
                                      </p:tavLst>
                                    </p:anim>
                                    <p:anim calcmode="lin" valueType="num">
                                      <p:cBhvr additive="base">
                                        <p:cTn id="43"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4" grpId="0"/>
      <p:bldP spid="89096" grpId="0"/>
      <p:bldP spid="89098" grpId="0"/>
      <p:bldP spid="89112" grpId="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CARBURANTI NON DERIVATI DAL PETROLIO</a:t>
            </a:r>
          </a:p>
        </p:txBody>
      </p:sp>
      <p:sp>
        <p:nvSpPr>
          <p:cNvPr id="140293" name="Text Box 5"/>
          <p:cNvSpPr txBox="1">
            <a:spLocks noChangeArrowheads="1"/>
          </p:cNvSpPr>
          <p:nvPr/>
        </p:nvSpPr>
        <p:spPr bwMode="auto">
          <a:xfrm>
            <a:off x="684213" y="1052513"/>
            <a:ext cx="7921625" cy="6413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Ora cominciamo a parlare del biodiesel e del suo sottoprodotto, il glicerolo. Quest’ultimo può anche essere considerato un coprodotto del biodiesel. </a:t>
            </a:r>
          </a:p>
        </p:txBody>
      </p:sp>
      <p:sp>
        <p:nvSpPr>
          <p:cNvPr id="140294" name="Text Box 6"/>
          <p:cNvSpPr txBox="1">
            <a:spLocks noChangeArrowheads="1"/>
          </p:cNvSpPr>
          <p:nvPr/>
        </p:nvSpPr>
        <p:spPr bwMode="auto">
          <a:xfrm>
            <a:off x="684213" y="1989138"/>
            <a:ext cx="4751387" cy="3970337"/>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Il biodiesel è un biocarburante, cioè un carburante ottenuto da fonti rinnovabili quali oli vegetali e grassi animali. Non è un olio vegetale puro e semplice, come ad esempio l'olio di colza, ma il risultato di un processo chimico (transesterificazione con alcol metilico) a partire da questi o altri componenti biologici. È un biocombustibile liquido, trasparente e di colore ambrato, ottenuto interamente da olio vegetale (colza, girasole o altri). Ha una viscosità simile a quella del gasolio per autotrazione ottenuto per distillazione frazionata del petrolio grezzo.</a:t>
            </a:r>
            <a:r>
              <a:rPr lang="it-IT"/>
              <a:t> </a:t>
            </a:r>
            <a:r>
              <a:rPr lang="it-IT">
                <a:latin typeface="Times New Roman" pitchFamily="18" charset="0"/>
                <a:cs typeface="Times New Roman" pitchFamily="18" charset="0"/>
              </a:rPr>
              <a:t>Il biodiesel è composto di acidi grassi con metil, propil o esteri etilici.</a:t>
            </a:r>
          </a:p>
        </p:txBody>
      </p:sp>
      <p:pic>
        <p:nvPicPr>
          <p:cNvPr id="140295" name="Picture 7" descr="http://upload.wikimedia.org/wikipedia/commons/thumb/e/e9/Biodiesel.JPG/220px-Biodiesel.JPG">
            <a:hlinkClick r:id="rId3" tooltip="&quot;Un campione di biodiesel.&quot;"/>
          </p:cNvPr>
          <p:cNvPicPr>
            <a:picLocks noChangeAspect="1" noChangeArrowheads="1"/>
          </p:cNvPicPr>
          <p:nvPr/>
        </p:nvPicPr>
        <p:blipFill>
          <a:blip r:embed="rId4" r:link="rId5" cstate="print"/>
          <a:srcRect/>
          <a:stretch>
            <a:fillRect/>
          </a:stretch>
        </p:blipFill>
        <p:spPr bwMode="auto">
          <a:xfrm>
            <a:off x="6300788" y="2276475"/>
            <a:ext cx="2095500" cy="2790825"/>
          </a:xfrm>
          <a:prstGeom prst="rect">
            <a:avLst/>
          </a:prstGeom>
          <a:noFill/>
          <a:ln w="9525">
            <a:noFill/>
            <a:miter lim="800000"/>
            <a:headEnd/>
            <a:tailEnd/>
          </a:ln>
        </p:spPr>
      </p:pic>
      <p:sp>
        <p:nvSpPr>
          <p:cNvPr id="21510" name="AutoShape 8">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1511" name="AutoShape 9">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1512" name="AutoShape 10">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3000" fill="hold"/>
                                        <p:tgtEl>
                                          <p:spTgt spid="140292"/>
                                        </p:tgtEl>
                                        <p:attrNameLst>
                                          <p:attrName>ppt_x</p:attrName>
                                        </p:attrNameLst>
                                      </p:cBhvr>
                                      <p:tavLst>
                                        <p:tav tm="0">
                                          <p:val>
                                            <p:strVal val="#ppt_x"/>
                                          </p:val>
                                        </p:tav>
                                        <p:tav tm="100000">
                                          <p:val>
                                            <p:strVal val="#ppt_x"/>
                                          </p:val>
                                        </p:tav>
                                      </p:tavLst>
                                    </p:anim>
                                    <p:anim calcmode="lin" valueType="num">
                                      <p:cBhvr additive="base">
                                        <p:cTn id="8" dur="3000" fill="hold"/>
                                        <p:tgtEl>
                                          <p:spTgt spid="14029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40293"/>
                                        </p:tgtEl>
                                        <p:attrNameLst>
                                          <p:attrName>style.visibility</p:attrName>
                                        </p:attrNameLst>
                                      </p:cBhvr>
                                      <p:to>
                                        <p:strVal val="visible"/>
                                      </p:to>
                                    </p:set>
                                    <p:anim calcmode="lin" valueType="num">
                                      <p:cBhvr additive="base">
                                        <p:cTn id="12" dur="3000" fill="hold"/>
                                        <p:tgtEl>
                                          <p:spTgt spid="140293"/>
                                        </p:tgtEl>
                                        <p:attrNameLst>
                                          <p:attrName>ppt_x</p:attrName>
                                        </p:attrNameLst>
                                      </p:cBhvr>
                                      <p:tavLst>
                                        <p:tav tm="0">
                                          <p:val>
                                            <p:strVal val="0-#ppt_w/2"/>
                                          </p:val>
                                        </p:tav>
                                        <p:tav tm="100000">
                                          <p:val>
                                            <p:strVal val="#ppt_x"/>
                                          </p:val>
                                        </p:tav>
                                      </p:tavLst>
                                    </p:anim>
                                    <p:anim calcmode="lin" valueType="num">
                                      <p:cBhvr additive="base">
                                        <p:cTn id="13" dur="3000" fill="hold"/>
                                        <p:tgtEl>
                                          <p:spTgt spid="140293"/>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grpId="0" nodeType="afterEffect">
                                  <p:stCondLst>
                                    <p:cond delay="0"/>
                                  </p:stCondLst>
                                  <p:childTnLst>
                                    <p:set>
                                      <p:cBhvr>
                                        <p:cTn id="16" dur="1" fill="hold">
                                          <p:stCondLst>
                                            <p:cond delay="0"/>
                                          </p:stCondLst>
                                        </p:cTn>
                                        <p:tgtEl>
                                          <p:spTgt spid="140294"/>
                                        </p:tgtEl>
                                        <p:attrNameLst>
                                          <p:attrName>style.visibility</p:attrName>
                                        </p:attrNameLst>
                                      </p:cBhvr>
                                      <p:to>
                                        <p:strVal val="visible"/>
                                      </p:to>
                                    </p:set>
                                    <p:anim calcmode="lin" valueType="num">
                                      <p:cBhvr additive="base">
                                        <p:cTn id="17" dur="3000" fill="hold"/>
                                        <p:tgtEl>
                                          <p:spTgt spid="140294"/>
                                        </p:tgtEl>
                                        <p:attrNameLst>
                                          <p:attrName>ppt_x</p:attrName>
                                        </p:attrNameLst>
                                      </p:cBhvr>
                                      <p:tavLst>
                                        <p:tav tm="0">
                                          <p:val>
                                            <p:strVal val="0-#ppt_w/2"/>
                                          </p:val>
                                        </p:tav>
                                        <p:tav tm="100000">
                                          <p:val>
                                            <p:strVal val="#ppt_x"/>
                                          </p:val>
                                        </p:tav>
                                      </p:tavLst>
                                    </p:anim>
                                    <p:anim calcmode="lin" valueType="num">
                                      <p:cBhvr additive="base">
                                        <p:cTn id="18" dur="3000" fill="hold"/>
                                        <p:tgtEl>
                                          <p:spTgt spid="140294"/>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1" presetClass="entr" presetSubtype="3" fill="hold" nodeType="afterEffect">
                                  <p:stCondLst>
                                    <p:cond delay="0"/>
                                  </p:stCondLst>
                                  <p:childTnLst>
                                    <p:set>
                                      <p:cBhvr>
                                        <p:cTn id="21" dur="1" fill="hold">
                                          <p:stCondLst>
                                            <p:cond delay="0"/>
                                          </p:stCondLst>
                                        </p:cTn>
                                        <p:tgtEl>
                                          <p:spTgt spid="140295"/>
                                        </p:tgtEl>
                                        <p:attrNameLst>
                                          <p:attrName>style.visibility</p:attrName>
                                        </p:attrNameLst>
                                      </p:cBhvr>
                                      <p:to>
                                        <p:strVal val="visible"/>
                                      </p:to>
                                    </p:set>
                                    <p:animEffect transition="in" filter="wheel(3)">
                                      <p:cBhvr>
                                        <p:cTn id="22" dur="20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3" grpId="0"/>
      <p:bldP spid="1402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PREGI E DIFETTI DEL BIODIESEL</a:t>
            </a:r>
          </a:p>
        </p:txBody>
      </p:sp>
      <p:sp>
        <p:nvSpPr>
          <p:cNvPr id="141317" name="Text Box 5"/>
          <p:cNvSpPr txBox="1">
            <a:spLocks noChangeArrowheads="1"/>
          </p:cNvSpPr>
          <p:nvPr/>
        </p:nvSpPr>
        <p:spPr bwMode="auto">
          <a:xfrm>
            <a:off x="684213" y="105251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Esaminiamo qui di seguito i pregi del biodiesel:</a:t>
            </a:r>
          </a:p>
        </p:txBody>
      </p:sp>
      <p:sp>
        <p:nvSpPr>
          <p:cNvPr id="141318" name="Text Box 6"/>
          <p:cNvSpPr txBox="1">
            <a:spLocks noChangeArrowheads="1"/>
          </p:cNvSpPr>
          <p:nvPr/>
        </p:nvSpPr>
        <p:spPr bwMode="auto">
          <a:xfrm>
            <a:off x="611188" y="1341438"/>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riduce le emissioni nette di ossido di carbonio (CO) del 50% circa e di diossido di carbonio (CO2) del 78,45%;</a:t>
            </a:r>
          </a:p>
        </p:txBody>
      </p:sp>
      <p:sp>
        <p:nvSpPr>
          <p:cNvPr id="141319" name="Text Box 7"/>
          <p:cNvSpPr txBox="1">
            <a:spLocks noChangeArrowheads="1"/>
          </p:cNvSpPr>
          <p:nvPr/>
        </p:nvSpPr>
        <p:spPr bwMode="auto">
          <a:xfrm>
            <a:off x="611188" y="1916113"/>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praticamente non contiene idrocarburi aromatici; le emissioni di idrocarburi aromatici ad anelli condensati sono ridotte fino ad un massimo del 71%;</a:t>
            </a:r>
          </a:p>
        </p:txBody>
      </p:sp>
      <p:sp>
        <p:nvSpPr>
          <p:cNvPr id="141320" name="Text Box 8"/>
          <p:cNvSpPr txBox="1">
            <a:spLocks noChangeArrowheads="1"/>
          </p:cNvSpPr>
          <p:nvPr/>
        </p:nvSpPr>
        <p:spPr bwMode="auto">
          <a:xfrm>
            <a:off x="611188" y="24923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non ha emissioni di diossido di zolfo (SO2), dato che non contiene zolfo.;</a:t>
            </a:r>
          </a:p>
        </p:txBody>
      </p:sp>
      <p:sp>
        <p:nvSpPr>
          <p:cNvPr id="141321" name="Text Box 9"/>
          <p:cNvSpPr txBox="1">
            <a:spLocks noChangeArrowheads="1"/>
          </p:cNvSpPr>
          <p:nvPr/>
        </p:nvSpPr>
        <p:spPr bwMode="auto">
          <a:xfrm>
            <a:off x="684213" y="32845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Esaminiamo invece qui di seguito i difetti del biodiesel:</a:t>
            </a:r>
          </a:p>
        </p:txBody>
      </p:sp>
      <p:sp>
        <p:nvSpPr>
          <p:cNvPr id="141322" name="Text Box 10"/>
          <p:cNvSpPr txBox="1">
            <a:spLocks noChangeArrowheads="1"/>
          </p:cNvSpPr>
          <p:nvPr/>
        </p:nvSpPr>
        <p:spPr bwMode="auto">
          <a:xfrm>
            <a:off x="611188" y="2781300"/>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riduce l'emissione di polveri sottili fino ad un massimo del 65%.</a:t>
            </a:r>
          </a:p>
        </p:txBody>
      </p:sp>
      <p:sp>
        <p:nvSpPr>
          <p:cNvPr id="141323" name="Text Box 11"/>
          <p:cNvSpPr txBox="1">
            <a:spLocks noChangeArrowheads="1"/>
          </p:cNvSpPr>
          <p:nvPr/>
        </p:nvSpPr>
        <p:spPr bwMode="auto">
          <a:xfrm>
            <a:off x="611188" y="3573463"/>
            <a:ext cx="7921625" cy="915987"/>
          </a:xfrm>
          <a:prstGeom prst="rect">
            <a:avLst/>
          </a:prstGeom>
          <a:noFill/>
          <a:ln w="9525">
            <a:noFill/>
            <a:miter lim="800000"/>
            <a:headEnd/>
            <a:tailEnd/>
          </a:ln>
        </p:spPr>
        <p:txBody>
          <a:bodyPr>
            <a:spAutoFit/>
          </a:bodyPr>
          <a:lstStyle/>
          <a:p>
            <a:pPr>
              <a:spcBef>
                <a:spcPct val="50000"/>
              </a:spcBef>
            </a:pPr>
            <a:r>
              <a:rPr lang="it-IT"/>
              <a:t>- </a:t>
            </a:r>
            <a:r>
              <a:rPr lang="it-IT">
                <a:latin typeface="Times New Roman" pitchFamily="18" charset="0"/>
              </a:rPr>
              <a:t>produce più emissioni di ossidi di azoto (NOx) del gasolio; inconveniente che può essere contenuto riprogettando i motori diesel e dotando gli scarichi di appositi catalizzatori;</a:t>
            </a:r>
          </a:p>
        </p:txBody>
      </p:sp>
      <p:sp>
        <p:nvSpPr>
          <p:cNvPr id="141324" name="Text Box 12"/>
          <p:cNvSpPr txBox="1">
            <a:spLocks noChangeArrowheads="1"/>
          </p:cNvSpPr>
          <p:nvPr/>
        </p:nvSpPr>
        <p:spPr bwMode="auto">
          <a:xfrm>
            <a:off x="611188" y="443706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ha forte potere solvente e può sciogliere perti in gomma del motore.</a:t>
            </a:r>
          </a:p>
        </p:txBody>
      </p:sp>
      <p:sp>
        <p:nvSpPr>
          <p:cNvPr id="22539"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2540"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2541"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2542"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3000" fill="hold"/>
                                        <p:tgtEl>
                                          <p:spTgt spid="141316"/>
                                        </p:tgtEl>
                                        <p:attrNameLst>
                                          <p:attrName>ppt_x</p:attrName>
                                        </p:attrNameLst>
                                      </p:cBhvr>
                                      <p:tavLst>
                                        <p:tav tm="0">
                                          <p:val>
                                            <p:strVal val="#ppt_x"/>
                                          </p:val>
                                        </p:tav>
                                        <p:tav tm="100000">
                                          <p:val>
                                            <p:strVal val="#ppt_x"/>
                                          </p:val>
                                        </p:tav>
                                      </p:tavLst>
                                    </p:anim>
                                    <p:anim calcmode="lin" valueType="num">
                                      <p:cBhvr additive="base">
                                        <p:cTn id="8" dur="3000" fill="hold"/>
                                        <p:tgtEl>
                                          <p:spTgt spid="14131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41317"/>
                                        </p:tgtEl>
                                        <p:attrNameLst>
                                          <p:attrName>style.visibility</p:attrName>
                                        </p:attrNameLst>
                                      </p:cBhvr>
                                      <p:to>
                                        <p:strVal val="visible"/>
                                      </p:to>
                                    </p:set>
                                    <p:anim calcmode="lin" valueType="num">
                                      <p:cBhvr additive="base">
                                        <p:cTn id="12" dur="3000" fill="hold"/>
                                        <p:tgtEl>
                                          <p:spTgt spid="141317"/>
                                        </p:tgtEl>
                                        <p:attrNameLst>
                                          <p:attrName>ppt_x</p:attrName>
                                        </p:attrNameLst>
                                      </p:cBhvr>
                                      <p:tavLst>
                                        <p:tav tm="0">
                                          <p:val>
                                            <p:strVal val="0-#ppt_w/2"/>
                                          </p:val>
                                        </p:tav>
                                        <p:tav tm="100000">
                                          <p:val>
                                            <p:strVal val="#ppt_x"/>
                                          </p:val>
                                        </p:tav>
                                      </p:tavLst>
                                    </p:anim>
                                    <p:anim calcmode="lin" valueType="num">
                                      <p:cBhvr additive="base">
                                        <p:cTn id="13" dur="3000" fill="hold"/>
                                        <p:tgtEl>
                                          <p:spTgt spid="14131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41318"/>
                                        </p:tgtEl>
                                        <p:attrNameLst>
                                          <p:attrName>style.visibility</p:attrName>
                                        </p:attrNameLst>
                                      </p:cBhvr>
                                      <p:to>
                                        <p:strVal val="visible"/>
                                      </p:to>
                                    </p:set>
                                    <p:anim calcmode="lin" valueType="num">
                                      <p:cBhvr additive="base">
                                        <p:cTn id="17" dur="3000" fill="hold"/>
                                        <p:tgtEl>
                                          <p:spTgt spid="141318"/>
                                        </p:tgtEl>
                                        <p:attrNameLst>
                                          <p:attrName>ppt_x</p:attrName>
                                        </p:attrNameLst>
                                      </p:cBhvr>
                                      <p:tavLst>
                                        <p:tav tm="0">
                                          <p:val>
                                            <p:strVal val="1+#ppt_w/2"/>
                                          </p:val>
                                        </p:tav>
                                        <p:tav tm="100000">
                                          <p:val>
                                            <p:strVal val="#ppt_x"/>
                                          </p:val>
                                        </p:tav>
                                      </p:tavLst>
                                    </p:anim>
                                    <p:anim calcmode="lin" valueType="num">
                                      <p:cBhvr additive="base">
                                        <p:cTn id="18" dur="3000" fill="hold"/>
                                        <p:tgtEl>
                                          <p:spTgt spid="141318"/>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41319"/>
                                        </p:tgtEl>
                                        <p:attrNameLst>
                                          <p:attrName>style.visibility</p:attrName>
                                        </p:attrNameLst>
                                      </p:cBhvr>
                                      <p:to>
                                        <p:strVal val="visible"/>
                                      </p:to>
                                    </p:set>
                                    <p:anim calcmode="lin" valueType="num">
                                      <p:cBhvr additive="base">
                                        <p:cTn id="22" dur="3000" fill="hold"/>
                                        <p:tgtEl>
                                          <p:spTgt spid="141319"/>
                                        </p:tgtEl>
                                        <p:attrNameLst>
                                          <p:attrName>ppt_x</p:attrName>
                                        </p:attrNameLst>
                                      </p:cBhvr>
                                      <p:tavLst>
                                        <p:tav tm="0">
                                          <p:val>
                                            <p:strVal val="1+#ppt_w/2"/>
                                          </p:val>
                                        </p:tav>
                                        <p:tav tm="100000">
                                          <p:val>
                                            <p:strVal val="#ppt_x"/>
                                          </p:val>
                                        </p:tav>
                                      </p:tavLst>
                                    </p:anim>
                                    <p:anim calcmode="lin" valueType="num">
                                      <p:cBhvr additive="base">
                                        <p:cTn id="23" dur="3000" fill="hold"/>
                                        <p:tgtEl>
                                          <p:spTgt spid="141319"/>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41320"/>
                                        </p:tgtEl>
                                        <p:attrNameLst>
                                          <p:attrName>style.visibility</p:attrName>
                                        </p:attrNameLst>
                                      </p:cBhvr>
                                      <p:to>
                                        <p:strVal val="visible"/>
                                      </p:to>
                                    </p:set>
                                    <p:anim calcmode="lin" valueType="num">
                                      <p:cBhvr additive="base">
                                        <p:cTn id="27" dur="3000" fill="hold"/>
                                        <p:tgtEl>
                                          <p:spTgt spid="141320"/>
                                        </p:tgtEl>
                                        <p:attrNameLst>
                                          <p:attrName>ppt_x</p:attrName>
                                        </p:attrNameLst>
                                      </p:cBhvr>
                                      <p:tavLst>
                                        <p:tav tm="0">
                                          <p:val>
                                            <p:strVal val="1+#ppt_w/2"/>
                                          </p:val>
                                        </p:tav>
                                        <p:tav tm="100000">
                                          <p:val>
                                            <p:strVal val="#ppt_x"/>
                                          </p:val>
                                        </p:tav>
                                      </p:tavLst>
                                    </p:anim>
                                    <p:anim calcmode="lin" valueType="num">
                                      <p:cBhvr additive="base">
                                        <p:cTn id="28" dur="3000" fill="hold"/>
                                        <p:tgtEl>
                                          <p:spTgt spid="141320"/>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0" nodeType="afterEffect">
                                  <p:stCondLst>
                                    <p:cond delay="0"/>
                                  </p:stCondLst>
                                  <p:childTnLst>
                                    <p:set>
                                      <p:cBhvr>
                                        <p:cTn id="31" dur="1" fill="hold">
                                          <p:stCondLst>
                                            <p:cond delay="0"/>
                                          </p:stCondLst>
                                        </p:cTn>
                                        <p:tgtEl>
                                          <p:spTgt spid="141322"/>
                                        </p:tgtEl>
                                        <p:attrNameLst>
                                          <p:attrName>style.visibility</p:attrName>
                                        </p:attrNameLst>
                                      </p:cBhvr>
                                      <p:to>
                                        <p:strVal val="visible"/>
                                      </p:to>
                                    </p:set>
                                    <p:anim calcmode="lin" valueType="num">
                                      <p:cBhvr additive="base">
                                        <p:cTn id="32" dur="3000" fill="hold"/>
                                        <p:tgtEl>
                                          <p:spTgt spid="141322"/>
                                        </p:tgtEl>
                                        <p:attrNameLst>
                                          <p:attrName>ppt_x</p:attrName>
                                        </p:attrNameLst>
                                      </p:cBhvr>
                                      <p:tavLst>
                                        <p:tav tm="0">
                                          <p:val>
                                            <p:strVal val="1+#ppt_w/2"/>
                                          </p:val>
                                        </p:tav>
                                        <p:tav tm="100000">
                                          <p:val>
                                            <p:strVal val="#ppt_x"/>
                                          </p:val>
                                        </p:tav>
                                      </p:tavLst>
                                    </p:anim>
                                    <p:anim calcmode="lin" valueType="num">
                                      <p:cBhvr additive="base">
                                        <p:cTn id="33" dur="3000" fill="hold"/>
                                        <p:tgtEl>
                                          <p:spTgt spid="141322"/>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7" presetClass="entr" presetSubtype="8" fill="hold" grpId="0" nodeType="afterEffect">
                                  <p:stCondLst>
                                    <p:cond delay="0"/>
                                  </p:stCondLst>
                                  <p:childTnLst>
                                    <p:set>
                                      <p:cBhvr>
                                        <p:cTn id="36" dur="1" fill="hold">
                                          <p:stCondLst>
                                            <p:cond delay="0"/>
                                          </p:stCondLst>
                                        </p:cTn>
                                        <p:tgtEl>
                                          <p:spTgt spid="141321"/>
                                        </p:tgtEl>
                                        <p:attrNameLst>
                                          <p:attrName>style.visibility</p:attrName>
                                        </p:attrNameLst>
                                      </p:cBhvr>
                                      <p:to>
                                        <p:strVal val="visible"/>
                                      </p:to>
                                    </p:set>
                                    <p:anim calcmode="lin" valueType="num">
                                      <p:cBhvr additive="base">
                                        <p:cTn id="37" dur="3000" fill="hold"/>
                                        <p:tgtEl>
                                          <p:spTgt spid="141321"/>
                                        </p:tgtEl>
                                        <p:attrNameLst>
                                          <p:attrName>ppt_x</p:attrName>
                                        </p:attrNameLst>
                                      </p:cBhvr>
                                      <p:tavLst>
                                        <p:tav tm="0">
                                          <p:val>
                                            <p:strVal val="0-#ppt_w/2"/>
                                          </p:val>
                                        </p:tav>
                                        <p:tav tm="100000">
                                          <p:val>
                                            <p:strVal val="#ppt_x"/>
                                          </p:val>
                                        </p:tav>
                                      </p:tavLst>
                                    </p:anim>
                                    <p:anim calcmode="lin" valueType="num">
                                      <p:cBhvr additive="base">
                                        <p:cTn id="38" dur="3000" fill="hold"/>
                                        <p:tgtEl>
                                          <p:spTgt spid="141321"/>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7" presetClass="entr" presetSubtype="2" fill="hold" grpId="0" nodeType="afterEffect">
                                  <p:stCondLst>
                                    <p:cond delay="0"/>
                                  </p:stCondLst>
                                  <p:childTnLst>
                                    <p:set>
                                      <p:cBhvr>
                                        <p:cTn id="41" dur="1" fill="hold">
                                          <p:stCondLst>
                                            <p:cond delay="0"/>
                                          </p:stCondLst>
                                        </p:cTn>
                                        <p:tgtEl>
                                          <p:spTgt spid="141323"/>
                                        </p:tgtEl>
                                        <p:attrNameLst>
                                          <p:attrName>style.visibility</p:attrName>
                                        </p:attrNameLst>
                                      </p:cBhvr>
                                      <p:to>
                                        <p:strVal val="visible"/>
                                      </p:to>
                                    </p:set>
                                    <p:anim calcmode="lin" valueType="num">
                                      <p:cBhvr additive="base">
                                        <p:cTn id="42" dur="3000" fill="hold"/>
                                        <p:tgtEl>
                                          <p:spTgt spid="141323"/>
                                        </p:tgtEl>
                                        <p:attrNameLst>
                                          <p:attrName>ppt_x</p:attrName>
                                        </p:attrNameLst>
                                      </p:cBhvr>
                                      <p:tavLst>
                                        <p:tav tm="0">
                                          <p:val>
                                            <p:strVal val="1+#ppt_w/2"/>
                                          </p:val>
                                        </p:tav>
                                        <p:tav tm="100000">
                                          <p:val>
                                            <p:strVal val="#ppt_x"/>
                                          </p:val>
                                        </p:tav>
                                      </p:tavLst>
                                    </p:anim>
                                    <p:anim calcmode="lin" valueType="num">
                                      <p:cBhvr additive="base">
                                        <p:cTn id="43" dur="3000" fill="hold"/>
                                        <p:tgtEl>
                                          <p:spTgt spid="141323"/>
                                        </p:tgtEl>
                                        <p:attrNameLst>
                                          <p:attrName>ppt_y</p:attrName>
                                        </p:attrNameLst>
                                      </p:cBhvr>
                                      <p:tavLst>
                                        <p:tav tm="0">
                                          <p:val>
                                            <p:strVal val="#ppt_y"/>
                                          </p:val>
                                        </p:tav>
                                        <p:tav tm="100000">
                                          <p:val>
                                            <p:strVal val="#ppt_y"/>
                                          </p:val>
                                        </p:tav>
                                      </p:tavLst>
                                    </p:anim>
                                  </p:childTnLst>
                                </p:cTn>
                              </p:par>
                            </p:childTnLst>
                          </p:cTn>
                        </p:par>
                        <p:par>
                          <p:cTn id="44" fill="hold">
                            <p:stCondLst>
                              <p:cond delay="24000"/>
                            </p:stCondLst>
                            <p:childTnLst>
                              <p:par>
                                <p:cTn id="45" presetID="7" presetClass="entr" presetSubtype="2" fill="hold" grpId="0" nodeType="afterEffect">
                                  <p:stCondLst>
                                    <p:cond delay="0"/>
                                  </p:stCondLst>
                                  <p:childTnLst>
                                    <p:set>
                                      <p:cBhvr>
                                        <p:cTn id="46" dur="1" fill="hold">
                                          <p:stCondLst>
                                            <p:cond delay="0"/>
                                          </p:stCondLst>
                                        </p:cTn>
                                        <p:tgtEl>
                                          <p:spTgt spid="141324"/>
                                        </p:tgtEl>
                                        <p:attrNameLst>
                                          <p:attrName>style.visibility</p:attrName>
                                        </p:attrNameLst>
                                      </p:cBhvr>
                                      <p:to>
                                        <p:strVal val="visible"/>
                                      </p:to>
                                    </p:set>
                                    <p:anim calcmode="lin" valueType="num">
                                      <p:cBhvr additive="base">
                                        <p:cTn id="47" dur="3000" fill="hold"/>
                                        <p:tgtEl>
                                          <p:spTgt spid="141324"/>
                                        </p:tgtEl>
                                        <p:attrNameLst>
                                          <p:attrName>ppt_x</p:attrName>
                                        </p:attrNameLst>
                                      </p:cBhvr>
                                      <p:tavLst>
                                        <p:tav tm="0">
                                          <p:val>
                                            <p:strVal val="1+#ppt_w/2"/>
                                          </p:val>
                                        </p:tav>
                                        <p:tav tm="100000">
                                          <p:val>
                                            <p:strVal val="#ppt_x"/>
                                          </p:val>
                                        </p:tav>
                                      </p:tavLst>
                                    </p:anim>
                                    <p:anim calcmode="lin" valueType="num">
                                      <p:cBhvr additive="base">
                                        <p:cTn id="48" dur="3000" fill="hold"/>
                                        <p:tgtEl>
                                          <p:spTgt spid="141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P spid="141319" grpId="0"/>
      <p:bldP spid="141320" grpId="0"/>
      <p:bldP spid="141321" grpId="0"/>
      <p:bldP spid="141322" grpId="0"/>
      <p:bldP spid="141323" grpId="0"/>
      <p:bldP spid="1413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DA DOVE SI OTTIENE IL BIODIESEL</a:t>
            </a:r>
          </a:p>
        </p:txBody>
      </p:sp>
      <p:sp>
        <p:nvSpPr>
          <p:cNvPr id="142341" name="Text Box 5"/>
          <p:cNvSpPr txBox="1">
            <a:spLocks noChangeArrowheads="1"/>
          </p:cNvSpPr>
          <p:nvPr/>
        </p:nvSpPr>
        <p:spPr bwMode="auto">
          <a:xfrm>
            <a:off x="684213" y="1052513"/>
            <a:ext cx="7921625" cy="2014537"/>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Chimicamente il biodiesel è un carburante composto da una miscela di esteri alchilici di acidi grassi a lunga catena. Un processo di transesterificazione dei lipidi viene usato per convertire l'olio base nell'estere desiderato e per rimuovere gli acidi grassi liberi. Dopo questo procedimento, contrariamente al semplice olio vegetale, il biodiesel possiede proprietà di combustione simili al diesel ricavato dal petrolio e può sostituirlo nella maggior parte dei suoi impieghi.</a:t>
            </a:r>
            <a:r>
              <a:rPr lang="it-IT"/>
              <a:t> </a:t>
            </a:r>
            <a:r>
              <a:rPr lang="it-IT">
                <a:latin typeface="Times New Roman" pitchFamily="18" charset="0"/>
              </a:rPr>
              <a:t>Si può ottenere da numerosi oli vegetali e animali:</a:t>
            </a:r>
          </a:p>
        </p:txBody>
      </p:sp>
      <p:sp>
        <p:nvSpPr>
          <p:cNvPr id="142342" name="Text Box 6"/>
          <p:cNvSpPr txBox="1">
            <a:spLocks noChangeArrowheads="1"/>
          </p:cNvSpPr>
          <p:nvPr/>
        </p:nvSpPr>
        <p:spPr bwMode="auto">
          <a:xfrm>
            <a:off x="611188" y="3068638"/>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oli vegetali vergini; l'olio di colza o di soia è quello più comunemente usato, anche se altre coltivazioni come, senape, olio di palma e alghe sono promettenti;</a:t>
            </a:r>
          </a:p>
        </p:txBody>
      </p:sp>
      <p:sp>
        <p:nvSpPr>
          <p:cNvPr id="142343" name="Text Box 7"/>
          <p:cNvSpPr txBox="1">
            <a:spLocks noChangeArrowheads="1"/>
          </p:cNvSpPr>
          <p:nvPr/>
        </p:nvSpPr>
        <p:spPr bwMode="auto">
          <a:xfrm>
            <a:off x="611188" y="3644900"/>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oli vegetali di scarto</a:t>
            </a:r>
            <a:r>
              <a:rPr lang="it-IT"/>
              <a:t>;</a:t>
            </a:r>
            <a:endParaRPr lang="it-IT">
              <a:latin typeface="Times New Roman" pitchFamily="18" charset="0"/>
            </a:endParaRPr>
          </a:p>
        </p:txBody>
      </p:sp>
      <p:sp>
        <p:nvSpPr>
          <p:cNvPr id="142344" name="Text Box 8"/>
          <p:cNvSpPr txBox="1">
            <a:spLocks noChangeArrowheads="1"/>
          </p:cNvSpPr>
          <p:nvPr/>
        </p:nvSpPr>
        <p:spPr bwMode="auto">
          <a:xfrm>
            <a:off x="611188" y="393382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grassi animali</a:t>
            </a:r>
            <a:r>
              <a:rPr lang="it-IT"/>
              <a:t>;</a:t>
            </a:r>
            <a:endParaRPr lang="it-IT">
              <a:latin typeface="Times New Roman" pitchFamily="18" charset="0"/>
            </a:endParaRPr>
          </a:p>
        </p:txBody>
      </p:sp>
      <p:sp>
        <p:nvSpPr>
          <p:cNvPr id="142345" name="Text Box 9"/>
          <p:cNvSpPr txBox="1">
            <a:spLocks noChangeArrowheads="1"/>
          </p:cNvSpPr>
          <p:nvPr/>
        </p:nvSpPr>
        <p:spPr bwMode="auto">
          <a:xfrm>
            <a:off x="611188" y="422116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soia;</a:t>
            </a:r>
          </a:p>
        </p:txBody>
      </p:sp>
      <p:sp>
        <p:nvSpPr>
          <p:cNvPr id="142347" name="Text Box 11"/>
          <p:cNvSpPr txBox="1">
            <a:spLocks noChangeArrowheads="1"/>
          </p:cNvSpPr>
          <p:nvPr/>
        </p:nvSpPr>
        <p:spPr bwMode="auto">
          <a:xfrm>
            <a:off x="611188" y="4508500"/>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senape;</a:t>
            </a:r>
          </a:p>
        </p:txBody>
      </p:sp>
      <p:sp>
        <p:nvSpPr>
          <p:cNvPr id="142348" name="Text Box 12"/>
          <p:cNvSpPr txBox="1">
            <a:spLocks noChangeArrowheads="1"/>
          </p:cNvSpPr>
          <p:nvPr/>
        </p:nvSpPr>
        <p:spPr bwMode="auto">
          <a:xfrm>
            <a:off x="611188" y="508476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olio di palma.</a:t>
            </a:r>
          </a:p>
        </p:txBody>
      </p:sp>
      <p:sp>
        <p:nvSpPr>
          <p:cNvPr id="142349" name="Text Box 13"/>
          <p:cNvSpPr txBox="1">
            <a:spLocks noChangeArrowheads="1"/>
          </p:cNvSpPr>
          <p:nvPr/>
        </p:nvSpPr>
        <p:spPr bwMode="auto">
          <a:xfrm>
            <a:off x="611188" y="479742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colza;</a:t>
            </a:r>
          </a:p>
        </p:txBody>
      </p:sp>
      <p:pic>
        <p:nvPicPr>
          <p:cNvPr id="142350" name="Picture 14" descr="http://upload.wikimedia.org/wikipedia/commons/thumb/f/fc/Soybeanvarieties.jpg/180px-Soybeanvarieties.jpg"/>
          <p:cNvPicPr>
            <a:picLocks noChangeAspect="1" noChangeArrowheads="1"/>
          </p:cNvPicPr>
          <p:nvPr/>
        </p:nvPicPr>
        <p:blipFill>
          <a:blip r:embed="rId3" r:link="rId4" cstate="print"/>
          <a:srcRect/>
          <a:stretch>
            <a:fillRect/>
          </a:stretch>
        </p:blipFill>
        <p:spPr bwMode="auto">
          <a:xfrm>
            <a:off x="4859338" y="3789363"/>
            <a:ext cx="1714500" cy="2590800"/>
          </a:xfrm>
          <a:prstGeom prst="rect">
            <a:avLst/>
          </a:prstGeom>
          <a:noFill/>
          <a:ln w="9525">
            <a:noFill/>
            <a:miter lim="800000"/>
            <a:headEnd/>
            <a:tailEnd/>
          </a:ln>
        </p:spPr>
      </p:pic>
      <p:sp>
        <p:nvSpPr>
          <p:cNvPr id="23564" name="AutoShape 1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3565" name="AutoShape 17">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3566" name="AutoShape 18">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3567" name="AutoShape 19">
            <a:hlinkClick r:id="rId5"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additive="base">
                                        <p:cTn id="7" dur="3000" fill="hold"/>
                                        <p:tgtEl>
                                          <p:spTgt spid="142340"/>
                                        </p:tgtEl>
                                        <p:attrNameLst>
                                          <p:attrName>ppt_x</p:attrName>
                                        </p:attrNameLst>
                                      </p:cBhvr>
                                      <p:tavLst>
                                        <p:tav tm="0">
                                          <p:val>
                                            <p:strVal val="#ppt_x"/>
                                          </p:val>
                                        </p:tav>
                                        <p:tav tm="100000">
                                          <p:val>
                                            <p:strVal val="#ppt_x"/>
                                          </p:val>
                                        </p:tav>
                                      </p:tavLst>
                                    </p:anim>
                                    <p:anim calcmode="lin" valueType="num">
                                      <p:cBhvr additive="base">
                                        <p:cTn id="8" dur="3000" fill="hold"/>
                                        <p:tgtEl>
                                          <p:spTgt spid="14234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42341"/>
                                        </p:tgtEl>
                                        <p:attrNameLst>
                                          <p:attrName>style.visibility</p:attrName>
                                        </p:attrNameLst>
                                      </p:cBhvr>
                                      <p:to>
                                        <p:strVal val="visible"/>
                                      </p:to>
                                    </p:set>
                                    <p:anim calcmode="lin" valueType="num">
                                      <p:cBhvr additive="base">
                                        <p:cTn id="12" dur="3000" fill="hold"/>
                                        <p:tgtEl>
                                          <p:spTgt spid="142341"/>
                                        </p:tgtEl>
                                        <p:attrNameLst>
                                          <p:attrName>ppt_x</p:attrName>
                                        </p:attrNameLst>
                                      </p:cBhvr>
                                      <p:tavLst>
                                        <p:tav tm="0">
                                          <p:val>
                                            <p:strVal val="0-#ppt_w/2"/>
                                          </p:val>
                                        </p:tav>
                                        <p:tav tm="100000">
                                          <p:val>
                                            <p:strVal val="#ppt_x"/>
                                          </p:val>
                                        </p:tav>
                                      </p:tavLst>
                                    </p:anim>
                                    <p:anim calcmode="lin" valueType="num">
                                      <p:cBhvr additive="base">
                                        <p:cTn id="13" dur="3000" fill="hold"/>
                                        <p:tgtEl>
                                          <p:spTgt spid="142341"/>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42342"/>
                                        </p:tgtEl>
                                        <p:attrNameLst>
                                          <p:attrName>style.visibility</p:attrName>
                                        </p:attrNameLst>
                                      </p:cBhvr>
                                      <p:to>
                                        <p:strVal val="visible"/>
                                      </p:to>
                                    </p:set>
                                    <p:anim calcmode="lin" valueType="num">
                                      <p:cBhvr additive="base">
                                        <p:cTn id="17" dur="3000" fill="hold"/>
                                        <p:tgtEl>
                                          <p:spTgt spid="142342"/>
                                        </p:tgtEl>
                                        <p:attrNameLst>
                                          <p:attrName>ppt_x</p:attrName>
                                        </p:attrNameLst>
                                      </p:cBhvr>
                                      <p:tavLst>
                                        <p:tav tm="0">
                                          <p:val>
                                            <p:strVal val="1+#ppt_w/2"/>
                                          </p:val>
                                        </p:tav>
                                        <p:tav tm="100000">
                                          <p:val>
                                            <p:strVal val="#ppt_x"/>
                                          </p:val>
                                        </p:tav>
                                      </p:tavLst>
                                    </p:anim>
                                    <p:anim calcmode="lin" valueType="num">
                                      <p:cBhvr additive="base">
                                        <p:cTn id="18" dur="3000" fill="hold"/>
                                        <p:tgtEl>
                                          <p:spTgt spid="142342"/>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42343"/>
                                        </p:tgtEl>
                                        <p:attrNameLst>
                                          <p:attrName>style.visibility</p:attrName>
                                        </p:attrNameLst>
                                      </p:cBhvr>
                                      <p:to>
                                        <p:strVal val="visible"/>
                                      </p:to>
                                    </p:set>
                                    <p:anim calcmode="lin" valueType="num">
                                      <p:cBhvr additive="base">
                                        <p:cTn id="22" dur="3000" fill="hold"/>
                                        <p:tgtEl>
                                          <p:spTgt spid="142343"/>
                                        </p:tgtEl>
                                        <p:attrNameLst>
                                          <p:attrName>ppt_x</p:attrName>
                                        </p:attrNameLst>
                                      </p:cBhvr>
                                      <p:tavLst>
                                        <p:tav tm="0">
                                          <p:val>
                                            <p:strVal val="1+#ppt_w/2"/>
                                          </p:val>
                                        </p:tav>
                                        <p:tav tm="100000">
                                          <p:val>
                                            <p:strVal val="#ppt_x"/>
                                          </p:val>
                                        </p:tav>
                                      </p:tavLst>
                                    </p:anim>
                                    <p:anim calcmode="lin" valueType="num">
                                      <p:cBhvr additive="base">
                                        <p:cTn id="23" dur="3000" fill="hold"/>
                                        <p:tgtEl>
                                          <p:spTgt spid="142343"/>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42344"/>
                                        </p:tgtEl>
                                        <p:attrNameLst>
                                          <p:attrName>style.visibility</p:attrName>
                                        </p:attrNameLst>
                                      </p:cBhvr>
                                      <p:to>
                                        <p:strVal val="visible"/>
                                      </p:to>
                                    </p:set>
                                    <p:anim calcmode="lin" valueType="num">
                                      <p:cBhvr additive="base">
                                        <p:cTn id="27" dur="3000" fill="hold"/>
                                        <p:tgtEl>
                                          <p:spTgt spid="142344"/>
                                        </p:tgtEl>
                                        <p:attrNameLst>
                                          <p:attrName>ppt_x</p:attrName>
                                        </p:attrNameLst>
                                      </p:cBhvr>
                                      <p:tavLst>
                                        <p:tav tm="0">
                                          <p:val>
                                            <p:strVal val="1+#ppt_w/2"/>
                                          </p:val>
                                        </p:tav>
                                        <p:tav tm="100000">
                                          <p:val>
                                            <p:strVal val="#ppt_x"/>
                                          </p:val>
                                        </p:tav>
                                      </p:tavLst>
                                    </p:anim>
                                    <p:anim calcmode="lin" valueType="num">
                                      <p:cBhvr additive="base">
                                        <p:cTn id="28" dur="3000" fill="hold"/>
                                        <p:tgtEl>
                                          <p:spTgt spid="142344"/>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0" nodeType="afterEffect">
                                  <p:stCondLst>
                                    <p:cond delay="0"/>
                                  </p:stCondLst>
                                  <p:childTnLst>
                                    <p:set>
                                      <p:cBhvr>
                                        <p:cTn id="31" dur="1" fill="hold">
                                          <p:stCondLst>
                                            <p:cond delay="0"/>
                                          </p:stCondLst>
                                        </p:cTn>
                                        <p:tgtEl>
                                          <p:spTgt spid="142345"/>
                                        </p:tgtEl>
                                        <p:attrNameLst>
                                          <p:attrName>style.visibility</p:attrName>
                                        </p:attrNameLst>
                                      </p:cBhvr>
                                      <p:to>
                                        <p:strVal val="visible"/>
                                      </p:to>
                                    </p:set>
                                    <p:anim calcmode="lin" valueType="num">
                                      <p:cBhvr additive="base">
                                        <p:cTn id="32" dur="3000" fill="hold"/>
                                        <p:tgtEl>
                                          <p:spTgt spid="142345"/>
                                        </p:tgtEl>
                                        <p:attrNameLst>
                                          <p:attrName>ppt_x</p:attrName>
                                        </p:attrNameLst>
                                      </p:cBhvr>
                                      <p:tavLst>
                                        <p:tav tm="0">
                                          <p:val>
                                            <p:strVal val="1+#ppt_w/2"/>
                                          </p:val>
                                        </p:tav>
                                        <p:tav tm="100000">
                                          <p:val>
                                            <p:strVal val="#ppt_x"/>
                                          </p:val>
                                        </p:tav>
                                      </p:tavLst>
                                    </p:anim>
                                    <p:anim calcmode="lin" valueType="num">
                                      <p:cBhvr additive="base">
                                        <p:cTn id="33" dur="3000" fill="hold"/>
                                        <p:tgtEl>
                                          <p:spTgt spid="142345"/>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7" presetClass="entr" presetSubtype="2" fill="hold" grpId="0" nodeType="afterEffect">
                                  <p:stCondLst>
                                    <p:cond delay="0"/>
                                  </p:stCondLst>
                                  <p:childTnLst>
                                    <p:set>
                                      <p:cBhvr>
                                        <p:cTn id="36" dur="1" fill="hold">
                                          <p:stCondLst>
                                            <p:cond delay="0"/>
                                          </p:stCondLst>
                                        </p:cTn>
                                        <p:tgtEl>
                                          <p:spTgt spid="142347"/>
                                        </p:tgtEl>
                                        <p:attrNameLst>
                                          <p:attrName>style.visibility</p:attrName>
                                        </p:attrNameLst>
                                      </p:cBhvr>
                                      <p:to>
                                        <p:strVal val="visible"/>
                                      </p:to>
                                    </p:set>
                                    <p:anim calcmode="lin" valueType="num">
                                      <p:cBhvr additive="base">
                                        <p:cTn id="37" dur="3000" fill="hold"/>
                                        <p:tgtEl>
                                          <p:spTgt spid="142347"/>
                                        </p:tgtEl>
                                        <p:attrNameLst>
                                          <p:attrName>ppt_x</p:attrName>
                                        </p:attrNameLst>
                                      </p:cBhvr>
                                      <p:tavLst>
                                        <p:tav tm="0">
                                          <p:val>
                                            <p:strVal val="1+#ppt_w/2"/>
                                          </p:val>
                                        </p:tav>
                                        <p:tav tm="100000">
                                          <p:val>
                                            <p:strVal val="#ppt_x"/>
                                          </p:val>
                                        </p:tav>
                                      </p:tavLst>
                                    </p:anim>
                                    <p:anim calcmode="lin" valueType="num">
                                      <p:cBhvr additive="base">
                                        <p:cTn id="38" dur="3000" fill="hold"/>
                                        <p:tgtEl>
                                          <p:spTgt spid="142347"/>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7" presetClass="entr" presetSubtype="2" fill="hold" grpId="0" nodeType="afterEffect">
                                  <p:stCondLst>
                                    <p:cond delay="0"/>
                                  </p:stCondLst>
                                  <p:childTnLst>
                                    <p:set>
                                      <p:cBhvr>
                                        <p:cTn id="41" dur="1" fill="hold">
                                          <p:stCondLst>
                                            <p:cond delay="0"/>
                                          </p:stCondLst>
                                        </p:cTn>
                                        <p:tgtEl>
                                          <p:spTgt spid="142348"/>
                                        </p:tgtEl>
                                        <p:attrNameLst>
                                          <p:attrName>style.visibility</p:attrName>
                                        </p:attrNameLst>
                                      </p:cBhvr>
                                      <p:to>
                                        <p:strVal val="visible"/>
                                      </p:to>
                                    </p:set>
                                    <p:anim calcmode="lin" valueType="num">
                                      <p:cBhvr additive="base">
                                        <p:cTn id="42" dur="3000" fill="hold"/>
                                        <p:tgtEl>
                                          <p:spTgt spid="142348"/>
                                        </p:tgtEl>
                                        <p:attrNameLst>
                                          <p:attrName>ppt_x</p:attrName>
                                        </p:attrNameLst>
                                      </p:cBhvr>
                                      <p:tavLst>
                                        <p:tav tm="0">
                                          <p:val>
                                            <p:strVal val="1+#ppt_w/2"/>
                                          </p:val>
                                        </p:tav>
                                        <p:tav tm="100000">
                                          <p:val>
                                            <p:strVal val="#ppt_x"/>
                                          </p:val>
                                        </p:tav>
                                      </p:tavLst>
                                    </p:anim>
                                    <p:anim calcmode="lin" valueType="num">
                                      <p:cBhvr additive="base">
                                        <p:cTn id="43" dur="3000" fill="hold"/>
                                        <p:tgtEl>
                                          <p:spTgt spid="142348"/>
                                        </p:tgtEl>
                                        <p:attrNameLst>
                                          <p:attrName>ppt_y</p:attrName>
                                        </p:attrNameLst>
                                      </p:cBhvr>
                                      <p:tavLst>
                                        <p:tav tm="0">
                                          <p:val>
                                            <p:strVal val="#ppt_y"/>
                                          </p:val>
                                        </p:tav>
                                        <p:tav tm="100000">
                                          <p:val>
                                            <p:strVal val="#ppt_y"/>
                                          </p:val>
                                        </p:tav>
                                      </p:tavLst>
                                    </p:anim>
                                  </p:childTnLst>
                                </p:cTn>
                              </p:par>
                            </p:childTnLst>
                          </p:cTn>
                        </p:par>
                        <p:par>
                          <p:cTn id="44" fill="hold">
                            <p:stCondLst>
                              <p:cond delay="24000"/>
                            </p:stCondLst>
                            <p:childTnLst>
                              <p:par>
                                <p:cTn id="45" presetID="7" presetClass="entr" presetSubtype="2" fill="hold" grpId="0" nodeType="afterEffect">
                                  <p:stCondLst>
                                    <p:cond delay="0"/>
                                  </p:stCondLst>
                                  <p:childTnLst>
                                    <p:set>
                                      <p:cBhvr>
                                        <p:cTn id="46" dur="1" fill="hold">
                                          <p:stCondLst>
                                            <p:cond delay="0"/>
                                          </p:stCondLst>
                                        </p:cTn>
                                        <p:tgtEl>
                                          <p:spTgt spid="142349"/>
                                        </p:tgtEl>
                                        <p:attrNameLst>
                                          <p:attrName>style.visibility</p:attrName>
                                        </p:attrNameLst>
                                      </p:cBhvr>
                                      <p:to>
                                        <p:strVal val="visible"/>
                                      </p:to>
                                    </p:set>
                                    <p:anim calcmode="lin" valueType="num">
                                      <p:cBhvr additive="base">
                                        <p:cTn id="47" dur="3000" fill="hold"/>
                                        <p:tgtEl>
                                          <p:spTgt spid="142349"/>
                                        </p:tgtEl>
                                        <p:attrNameLst>
                                          <p:attrName>ppt_x</p:attrName>
                                        </p:attrNameLst>
                                      </p:cBhvr>
                                      <p:tavLst>
                                        <p:tav tm="0">
                                          <p:val>
                                            <p:strVal val="1+#ppt_w/2"/>
                                          </p:val>
                                        </p:tav>
                                        <p:tav tm="100000">
                                          <p:val>
                                            <p:strVal val="#ppt_x"/>
                                          </p:val>
                                        </p:tav>
                                      </p:tavLst>
                                    </p:anim>
                                    <p:anim calcmode="lin" valueType="num">
                                      <p:cBhvr additive="base">
                                        <p:cTn id="48" dur="3000" fill="hold"/>
                                        <p:tgtEl>
                                          <p:spTgt spid="142349"/>
                                        </p:tgtEl>
                                        <p:attrNameLst>
                                          <p:attrName>ppt_y</p:attrName>
                                        </p:attrNameLst>
                                      </p:cBhvr>
                                      <p:tavLst>
                                        <p:tav tm="0">
                                          <p:val>
                                            <p:strVal val="#ppt_y"/>
                                          </p:val>
                                        </p:tav>
                                        <p:tav tm="100000">
                                          <p:val>
                                            <p:strVal val="#ppt_y"/>
                                          </p:val>
                                        </p:tav>
                                      </p:tavLst>
                                    </p:anim>
                                  </p:childTnLst>
                                </p:cTn>
                              </p:par>
                            </p:childTnLst>
                          </p:cTn>
                        </p:par>
                        <p:par>
                          <p:cTn id="49" fill="hold">
                            <p:stCondLst>
                              <p:cond delay="27000"/>
                            </p:stCondLst>
                            <p:childTnLst>
                              <p:par>
                                <p:cTn id="50" presetID="20" presetClass="entr" presetSubtype="0" fill="hold" nodeType="afterEffect">
                                  <p:stCondLst>
                                    <p:cond delay="0"/>
                                  </p:stCondLst>
                                  <p:childTnLst>
                                    <p:set>
                                      <p:cBhvr>
                                        <p:cTn id="51" dur="1" fill="hold">
                                          <p:stCondLst>
                                            <p:cond delay="0"/>
                                          </p:stCondLst>
                                        </p:cTn>
                                        <p:tgtEl>
                                          <p:spTgt spid="142350"/>
                                        </p:tgtEl>
                                        <p:attrNameLst>
                                          <p:attrName>style.visibility</p:attrName>
                                        </p:attrNameLst>
                                      </p:cBhvr>
                                      <p:to>
                                        <p:strVal val="visible"/>
                                      </p:to>
                                    </p:set>
                                    <p:animEffect transition="in" filter="wedge">
                                      <p:cBhvr>
                                        <p:cTn id="52" dur="3000"/>
                                        <p:tgtEl>
                                          <p:spTgt spid="142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1" grpId="0"/>
      <p:bldP spid="142342" grpId="0"/>
      <p:bldP spid="142343" grpId="0"/>
      <p:bldP spid="142344" grpId="0"/>
      <p:bldP spid="142345" grpId="0"/>
      <p:bldP spid="142347" grpId="0"/>
      <p:bldP spid="142348" grpId="0"/>
      <p:bldP spid="1423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PREPARAZIONE DEL BIODIESEL</a:t>
            </a:r>
          </a:p>
        </p:txBody>
      </p:sp>
      <p:sp>
        <p:nvSpPr>
          <p:cNvPr id="3" name="Text Box 5"/>
          <p:cNvSpPr txBox="1">
            <a:spLocks noChangeArrowheads="1"/>
          </p:cNvSpPr>
          <p:nvPr/>
        </p:nvSpPr>
        <p:spPr bwMode="auto">
          <a:xfrm>
            <a:off x="684213" y="1052513"/>
            <a:ext cx="7921625" cy="452437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I passaggi più comuni sono:</a:t>
            </a:r>
          </a:p>
          <a:p>
            <a:pPr algn="just"/>
            <a:r>
              <a:rPr lang="it-IT" i="1">
                <a:latin typeface="Times New Roman" pitchFamily="18" charset="0"/>
                <a:cs typeface="Times New Roman" pitchFamily="18" charset="0"/>
              </a:rPr>
              <a:t>Preparazione</a:t>
            </a:r>
            <a:r>
              <a:rPr lang="it-IT">
                <a:latin typeface="Times New Roman" pitchFamily="18" charset="0"/>
                <a:cs typeface="Times New Roman" pitchFamily="18" charset="0"/>
              </a:rPr>
              <a:t>: depurare e riscaldare il grasso di origine biologica. Se l'olio è umido assieme al biodiesel verrà prodotto anche sapone, e l'indice di conversione dall'olio vegetale al biodiesel sarà minore, ottenendo un eccesso di trigliceridi.</a:t>
            </a:r>
          </a:p>
          <a:p>
            <a:pPr algn="just"/>
            <a:r>
              <a:rPr lang="it-IT" i="1">
                <a:latin typeface="Times New Roman" pitchFamily="18" charset="0"/>
                <a:cs typeface="Times New Roman" pitchFamily="18" charset="0"/>
              </a:rPr>
              <a:t>Titolazione</a:t>
            </a:r>
            <a:r>
              <a:rPr lang="it-IT">
                <a:latin typeface="Times New Roman" pitchFamily="18" charset="0"/>
                <a:cs typeface="Times New Roman" pitchFamily="18" charset="0"/>
              </a:rPr>
              <a:t> di un campione di olio. Il pH ottimale del biodiesel è </a:t>
            </a:r>
            <a:r>
              <a:rPr lang="it-IT" b="1">
                <a:latin typeface="Times New Roman" pitchFamily="18" charset="0"/>
                <a:cs typeface="Times New Roman" pitchFamily="18" charset="0"/>
              </a:rPr>
              <a:t>7</a:t>
            </a:r>
            <a:r>
              <a:rPr lang="it-IT">
                <a:latin typeface="Times New Roman" pitchFamily="18" charset="0"/>
                <a:cs typeface="Times New Roman" pitchFamily="18" charset="0"/>
              </a:rPr>
              <a:t> (neutro), lo stesso dell'acqua distillata.</a:t>
            </a:r>
          </a:p>
          <a:p>
            <a:pPr algn="just"/>
            <a:r>
              <a:rPr lang="it-IT" i="1">
                <a:latin typeface="Times New Roman" pitchFamily="18" charset="0"/>
                <a:cs typeface="Times New Roman" pitchFamily="18" charset="0"/>
              </a:rPr>
              <a:t>Mescolare</a:t>
            </a:r>
            <a:r>
              <a:rPr lang="it-IT">
                <a:latin typeface="Times New Roman" pitchFamily="18" charset="0"/>
                <a:cs typeface="Times New Roman" pitchFamily="18" charset="0"/>
              </a:rPr>
              <a:t> l'alcol (metanolo o meno comunemente etanolo) e il catalizzatore (idrossido di sodio o di potassio).</a:t>
            </a:r>
          </a:p>
          <a:p>
            <a:pPr algn="just"/>
            <a:r>
              <a:rPr lang="it-IT" i="1">
                <a:latin typeface="Times New Roman" pitchFamily="18" charset="0"/>
                <a:cs typeface="Times New Roman" pitchFamily="18" charset="0"/>
              </a:rPr>
              <a:t>Combinare</a:t>
            </a:r>
            <a:r>
              <a:rPr lang="it-IT">
                <a:latin typeface="Times New Roman" pitchFamily="18" charset="0"/>
                <a:cs typeface="Times New Roman" pitchFamily="18" charset="0"/>
              </a:rPr>
              <a:t> a 50 °C la miscela di metanolo e catalizzatore con l'olio preparato.</a:t>
            </a:r>
          </a:p>
          <a:p>
            <a:pPr algn="just"/>
            <a:r>
              <a:rPr lang="it-IT" i="1">
                <a:latin typeface="Times New Roman" pitchFamily="18" charset="0"/>
                <a:cs typeface="Times New Roman" pitchFamily="18" charset="0"/>
              </a:rPr>
              <a:t>Separazione</a:t>
            </a:r>
            <a:r>
              <a:rPr lang="it-IT">
                <a:latin typeface="Times New Roman" pitchFamily="18" charset="0"/>
                <a:cs typeface="Times New Roman" pitchFamily="18" charset="0"/>
              </a:rPr>
              <a:t>: </a:t>
            </a:r>
          </a:p>
          <a:p>
            <a:pPr lvl="1" algn="just"/>
            <a:r>
              <a:rPr lang="it-IT">
                <a:latin typeface="Times New Roman" pitchFamily="18" charset="0"/>
                <a:cs typeface="Times New Roman" pitchFamily="18" charset="0"/>
              </a:rPr>
              <a:t>Del glicerolo dal biodiesel (ad esempio attraverso decantazione o centrifugazione).</a:t>
            </a:r>
          </a:p>
          <a:p>
            <a:pPr lvl="1" algn="just"/>
            <a:r>
              <a:rPr lang="it-IT">
                <a:latin typeface="Times New Roman" pitchFamily="18" charset="0"/>
                <a:cs typeface="Times New Roman" pitchFamily="18" charset="0"/>
              </a:rPr>
              <a:t>Rimozione dell'alcol (tramite distillazione)</a:t>
            </a:r>
          </a:p>
          <a:p>
            <a:pPr algn="just"/>
            <a:r>
              <a:rPr lang="it-IT" i="1">
                <a:latin typeface="Times New Roman" pitchFamily="18" charset="0"/>
                <a:cs typeface="Times New Roman" pitchFamily="18" charset="0"/>
              </a:rPr>
              <a:t>Purificazione</a:t>
            </a:r>
            <a:r>
              <a:rPr lang="it-IT">
                <a:latin typeface="Times New Roman" pitchFamily="18" charset="0"/>
                <a:cs typeface="Times New Roman" pitchFamily="18" charset="0"/>
              </a:rPr>
              <a:t> del biodiesel: separare il biodiesel dagli scarti (sapone e catalizzatore); lavaggio ed asciugatura del biodiesel.</a:t>
            </a:r>
          </a:p>
          <a:p>
            <a:pPr algn="just"/>
            <a:r>
              <a:rPr lang="it-IT">
                <a:latin typeface="Times New Roman" pitchFamily="18" charset="0"/>
                <a:cs typeface="Times New Roman" pitchFamily="18" charset="0"/>
              </a:rPr>
              <a:t>Trovare una collocazione per i sottoprodotti e gli scarti della produzione.</a:t>
            </a:r>
          </a:p>
        </p:txBody>
      </p:sp>
      <p:sp>
        <p:nvSpPr>
          <p:cNvPr id="24580"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4581"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4582"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
        <p:nvSpPr>
          <p:cNvPr id="24583"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REAZIONE DI PREPARAZIONE DEL BIODIESEL</a:t>
            </a:r>
          </a:p>
        </p:txBody>
      </p:sp>
      <p:sp>
        <p:nvSpPr>
          <p:cNvPr id="4" name="Text Box 5"/>
          <p:cNvSpPr txBox="1">
            <a:spLocks noChangeArrowheads="1"/>
          </p:cNvSpPr>
          <p:nvPr/>
        </p:nvSpPr>
        <p:spPr bwMode="auto">
          <a:xfrm>
            <a:off x="684213" y="105251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Ecco ora la reazione chimica di preparazione del biodiesel:</a:t>
            </a:r>
          </a:p>
        </p:txBody>
      </p:sp>
      <p:sp>
        <p:nvSpPr>
          <p:cNvPr id="25604"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5605"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5606"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
        <p:nvSpPr>
          <p:cNvPr id="25607"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pic>
        <p:nvPicPr>
          <p:cNvPr id="26628" name="Picture 4" descr="H:\rEAZIONE 1.jpg"/>
          <p:cNvPicPr>
            <a:picLocks noChangeAspect="1" noChangeArrowheads="1"/>
          </p:cNvPicPr>
          <p:nvPr/>
        </p:nvPicPr>
        <p:blipFill>
          <a:blip r:embed="rId4" cstate="print"/>
          <a:srcRect/>
          <a:stretch>
            <a:fillRect/>
          </a:stretch>
        </p:blipFill>
        <p:spPr bwMode="auto">
          <a:xfrm>
            <a:off x="1547813" y="1989138"/>
            <a:ext cx="617855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0-#ppt_w/2"/>
                                          </p:val>
                                        </p:tav>
                                        <p:tav tm="100000">
                                          <p:val>
                                            <p:strVal val="#ppt_x"/>
                                          </p:val>
                                        </p:tav>
                                      </p:tavLst>
                                    </p:anim>
                                    <p:anim calcmode="lin" valueType="num">
                                      <p:cBhvr additive="base">
                                        <p:cTn id="13" dur="3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6" presetClass="entr" presetSubtype="16" fill="hold" nodeType="after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circle(in)">
                                      <p:cBhvr>
                                        <p:cTn id="1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IL GLICEROLO</a:t>
            </a:r>
          </a:p>
        </p:txBody>
      </p:sp>
      <p:sp>
        <p:nvSpPr>
          <p:cNvPr id="143365" name="Text Box 5"/>
          <p:cNvSpPr txBox="1">
            <a:spLocks noChangeArrowheads="1"/>
          </p:cNvSpPr>
          <p:nvPr/>
        </p:nvSpPr>
        <p:spPr bwMode="auto">
          <a:xfrm>
            <a:off x="611188" y="1125538"/>
            <a:ext cx="7921625" cy="2014537"/>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Il glicerolo è un sottoprodotto del biodiesel. La produzione di glicerina (soluzione acquosa concentrata di glicerolo) è aumentata negli anni in seguito all’aumento di produzione di biodiesel. Fino al 1995 c’è stato un buon equilibrio tra produzione e consumo, ma successivamente si è verificata una situazione di sovrapproduzione che tende ad aumentare. Perciò i produttori di biodiesel si interesseranno sempre più agli utilizzi della glicerina per riuscire a stabilizzare il rapporto ora squilibrato tra domanda e offerta.</a:t>
            </a:r>
          </a:p>
        </p:txBody>
      </p:sp>
      <p:sp>
        <p:nvSpPr>
          <p:cNvPr id="143366" name="Text Box 6"/>
          <p:cNvSpPr txBox="1">
            <a:spLocks noChangeArrowheads="1"/>
          </p:cNvSpPr>
          <p:nvPr/>
        </p:nvSpPr>
        <p:spPr bwMode="auto">
          <a:xfrm>
            <a:off x="611188" y="3068638"/>
            <a:ext cx="7921625" cy="1190625"/>
          </a:xfrm>
          <a:prstGeom prst="rect">
            <a:avLst/>
          </a:prstGeom>
          <a:noFill/>
          <a:ln w="9525">
            <a:noFill/>
            <a:miter lim="800000"/>
            <a:headEnd/>
            <a:tailEnd/>
          </a:ln>
        </p:spPr>
        <p:txBody>
          <a:bodyPr>
            <a:spAutoFit/>
          </a:bodyPr>
          <a:lstStyle/>
          <a:p>
            <a:pPr algn="just"/>
            <a:r>
              <a:rPr lang="it-IT">
                <a:latin typeface="Times New Roman" pitchFamily="18" charset="0"/>
              </a:rPr>
              <a:t>Il glicerolo è un liquido viscoso dal sapore dolce (il nome infatti deriva dalla parola greca “glucos” che significa dolce). Ha struttura molecolare CH2OHCHOHCH2OH. In natura il glicerolo è presente in tutti i grassi e oli di origine sia animale che vegetale sotto forma di trigliceridi.</a:t>
            </a:r>
          </a:p>
        </p:txBody>
      </p:sp>
      <p:pic>
        <p:nvPicPr>
          <p:cNvPr id="27653" name="Picture 8" descr="Trigliceride"/>
          <p:cNvPicPr>
            <a:picLocks noChangeAspect="1" noChangeArrowheads="1"/>
          </p:cNvPicPr>
          <p:nvPr/>
        </p:nvPicPr>
        <p:blipFill>
          <a:blip r:embed="rId3" cstate="print"/>
          <a:srcRect/>
          <a:stretch>
            <a:fillRect/>
          </a:stretch>
        </p:blipFill>
        <p:spPr bwMode="auto">
          <a:xfrm>
            <a:off x="3635375" y="4581525"/>
            <a:ext cx="2016125" cy="1158875"/>
          </a:xfrm>
          <a:prstGeom prst="rect">
            <a:avLst/>
          </a:prstGeom>
          <a:noFill/>
          <a:ln w="9525">
            <a:noFill/>
            <a:miter lim="800000"/>
            <a:headEnd/>
            <a:tailEnd/>
          </a:ln>
        </p:spPr>
      </p:pic>
      <p:sp>
        <p:nvSpPr>
          <p:cNvPr id="26630"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6631"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6632"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6633" name="AutoShape 12">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3000" fill="hold"/>
                                        <p:tgtEl>
                                          <p:spTgt spid="143364"/>
                                        </p:tgtEl>
                                        <p:attrNameLst>
                                          <p:attrName>ppt_x</p:attrName>
                                        </p:attrNameLst>
                                      </p:cBhvr>
                                      <p:tavLst>
                                        <p:tav tm="0">
                                          <p:val>
                                            <p:strVal val="#ppt_x"/>
                                          </p:val>
                                        </p:tav>
                                        <p:tav tm="100000">
                                          <p:val>
                                            <p:strVal val="#ppt_x"/>
                                          </p:val>
                                        </p:tav>
                                      </p:tavLst>
                                    </p:anim>
                                    <p:anim calcmode="lin" valueType="num">
                                      <p:cBhvr additive="base">
                                        <p:cTn id="8" dur="3000" fill="hold"/>
                                        <p:tgtEl>
                                          <p:spTgt spid="14336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2" fill="hold" grpId="0" nodeType="afterEffect">
                                  <p:stCondLst>
                                    <p:cond delay="0"/>
                                  </p:stCondLst>
                                  <p:childTnLst>
                                    <p:set>
                                      <p:cBhvr>
                                        <p:cTn id="11" dur="1" fill="hold">
                                          <p:stCondLst>
                                            <p:cond delay="0"/>
                                          </p:stCondLst>
                                        </p:cTn>
                                        <p:tgtEl>
                                          <p:spTgt spid="143365"/>
                                        </p:tgtEl>
                                        <p:attrNameLst>
                                          <p:attrName>style.visibility</p:attrName>
                                        </p:attrNameLst>
                                      </p:cBhvr>
                                      <p:to>
                                        <p:strVal val="visible"/>
                                      </p:to>
                                    </p:set>
                                    <p:anim calcmode="lin" valueType="num">
                                      <p:cBhvr additive="base">
                                        <p:cTn id="12" dur="3000" fill="hold"/>
                                        <p:tgtEl>
                                          <p:spTgt spid="143365"/>
                                        </p:tgtEl>
                                        <p:attrNameLst>
                                          <p:attrName>ppt_x</p:attrName>
                                        </p:attrNameLst>
                                      </p:cBhvr>
                                      <p:tavLst>
                                        <p:tav tm="0">
                                          <p:val>
                                            <p:strVal val="1+#ppt_w/2"/>
                                          </p:val>
                                        </p:tav>
                                        <p:tav tm="100000">
                                          <p:val>
                                            <p:strVal val="#ppt_x"/>
                                          </p:val>
                                        </p:tav>
                                      </p:tavLst>
                                    </p:anim>
                                    <p:anim calcmode="lin" valueType="num">
                                      <p:cBhvr additive="base">
                                        <p:cTn id="13" dur="3000" fill="hold"/>
                                        <p:tgtEl>
                                          <p:spTgt spid="14336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43366"/>
                                        </p:tgtEl>
                                        <p:attrNameLst>
                                          <p:attrName>style.visibility</p:attrName>
                                        </p:attrNameLst>
                                      </p:cBhvr>
                                      <p:to>
                                        <p:strVal val="visible"/>
                                      </p:to>
                                    </p:set>
                                    <p:anim calcmode="lin" valueType="num">
                                      <p:cBhvr additive="base">
                                        <p:cTn id="17" dur="3000" fill="hold"/>
                                        <p:tgtEl>
                                          <p:spTgt spid="143366"/>
                                        </p:tgtEl>
                                        <p:attrNameLst>
                                          <p:attrName>ppt_x</p:attrName>
                                        </p:attrNameLst>
                                      </p:cBhvr>
                                      <p:tavLst>
                                        <p:tav tm="0">
                                          <p:val>
                                            <p:strVal val="1+#ppt_w/2"/>
                                          </p:val>
                                        </p:tav>
                                        <p:tav tm="100000">
                                          <p:val>
                                            <p:strVal val="#ppt_x"/>
                                          </p:val>
                                        </p:tav>
                                      </p:tavLst>
                                    </p:anim>
                                    <p:anim calcmode="lin" valueType="num">
                                      <p:cBhvr additive="base">
                                        <p:cTn id="18" dur="3000" fill="hold"/>
                                        <p:tgtEl>
                                          <p:spTgt spid="143366"/>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3" presetClass="entr" presetSubtype="10" fill="hold" nodeType="after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blinds(horizontal)">
                                      <p:cBhvr>
                                        <p:cTn id="2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P spid="1433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IL GLICEROLO DAI GLICERIDI</a:t>
            </a:r>
          </a:p>
        </p:txBody>
      </p:sp>
      <p:sp>
        <p:nvSpPr>
          <p:cNvPr id="146437" name="Text Box 5"/>
          <p:cNvSpPr txBox="1">
            <a:spLocks noChangeArrowheads="1"/>
          </p:cNvSpPr>
          <p:nvPr/>
        </p:nvSpPr>
        <p:spPr bwMode="auto">
          <a:xfrm>
            <a:off x="684213" y="1052513"/>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Il glicerolo si ottiene dai gliceridi in due modi:</a:t>
            </a:r>
          </a:p>
        </p:txBody>
      </p:sp>
      <p:sp>
        <p:nvSpPr>
          <p:cNvPr id="146439" name="Text Box 7"/>
          <p:cNvSpPr txBox="1">
            <a:spLocks noChangeArrowheads="1"/>
          </p:cNvSpPr>
          <p:nvPr/>
        </p:nvSpPr>
        <p:spPr bwMode="auto">
          <a:xfrm>
            <a:off x="611188" y="1341438"/>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per saponificazione dei gliceridi con alcali per la produzione di saponi secondo la seguente reazione chimica:</a:t>
            </a:r>
          </a:p>
        </p:txBody>
      </p:sp>
      <p:sp>
        <p:nvSpPr>
          <p:cNvPr id="146440" name="Text Box 8"/>
          <p:cNvSpPr txBox="1">
            <a:spLocks noChangeArrowheads="1"/>
          </p:cNvSpPr>
          <p:nvPr/>
        </p:nvSpPr>
        <p:spPr bwMode="auto">
          <a:xfrm>
            <a:off x="611188" y="3500438"/>
            <a:ext cx="7921625" cy="915987"/>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per transesterificazione dei gliceridi degli oli e dei grassi con metanolo o etanolo per ottenere esteri degli acidi grassi (RCOOCH3) usati come combustibili nei motori diesel secondo la seguente reazione chimica:</a:t>
            </a:r>
          </a:p>
        </p:txBody>
      </p:sp>
      <p:pic>
        <p:nvPicPr>
          <p:cNvPr id="146442" name="Picture 10" descr="Rezioni G"/>
          <p:cNvPicPr>
            <a:picLocks noChangeAspect="1" noChangeArrowheads="1"/>
          </p:cNvPicPr>
          <p:nvPr/>
        </p:nvPicPr>
        <p:blipFill>
          <a:blip r:embed="rId3" cstate="print"/>
          <a:srcRect/>
          <a:stretch>
            <a:fillRect/>
          </a:stretch>
        </p:blipFill>
        <p:spPr bwMode="auto">
          <a:xfrm>
            <a:off x="3132138" y="2133600"/>
            <a:ext cx="3124200" cy="1114425"/>
          </a:xfrm>
          <a:prstGeom prst="rect">
            <a:avLst/>
          </a:prstGeom>
          <a:noFill/>
          <a:ln w="9525">
            <a:noFill/>
            <a:miter lim="800000"/>
            <a:headEnd/>
            <a:tailEnd/>
          </a:ln>
        </p:spPr>
      </p:pic>
      <p:pic>
        <p:nvPicPr>
          <p:cNvPr id="146444" name="Picture 12" descr="Reazioni G"/>
          <p:cNvPicPr>
            <a:picLocks noChangeAspect="1" noChangeArrowheads="1"/>
          </p:cNvPicPr>
          <p:nvPr/>
        </p:nvPicPr>
        <p:blipFill>
          <a:blip r:embed="rId4" cstate="print"/>
          <a:srcRect/>
          <a:stretch>
            <a:fillRect/>
          </a:stretch>
        </p:blipFill>
        <p:spPr bwMode="auto">
          <a:xfrm>
            <a:off x="3132138" y="4581525"/>
            <a:ext cx="3162300" cy="1085850"/>
          </a:xfrm>
          <a:prstGeom prst="rect">
            <a:avLst/>
          </a:prstGeom>
          <a:noFill/>
          <a:ln w="9525">
            <a:noFill/>
            <a:miter lim="800000"/>
            <a:headEnd/>
            <a:tailEnd/>
          </a:ln>
        </p:spPr>
      </p:pic>
      <p:sp>
        <p:nvSpPr>
          <p:cNvPr id="27656"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7657"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27658"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7659" name="AutoShape 16">
            <a:hlinkClick r:id="rId5"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additive="base">
                                        <p:cTn id="7" dur="3000" fill="hold"/>
                                        <p:tgtEl>
                                          <p:spTgt spid="146436"/>
                                        </p:tgtEl>
                                        <p:attrNameLst>
                                          <p:attrName>ppt_x</p:attrName>
                                        </p:attrNameLst>
                                      </p:cBhvr>
                                      <p:tavLst>
                                        <p:tav tm="0">
                                          <p:val>
                                            <p:strVal val="#ppt_x"/>
                                          </p:val>
                                        </p:tav>
                                        <p:tav tm="100000">
                                          <p:val>
                                            <p:strVal val="#ppt_x"/>
                                          </p:val>
                                        </p:tav>
                                      </p:tavLst>
                                    </p:anim>
                                    <p:anim calcmode="lin" valueType="num">
                                      <p:cBhvr additive="base">
                                        <p:cTn id="8" dur="3000" fill="hold"/>
                                        <p:tgtEl>
                                          <p:spTgt spid="14643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46437"/>
                                        </p:tgtEl>
                                        <p:attrNameLst>
                                          <p:attrName>style.visibility</p:attrName>
                                        </p:attrNameLst>
                                      </p:cBhvr>
                                      <p:to>
                                        <p:strVal val="visible"/>
                                      </p:to>
                                    </p:set>
                                    <p:anim calcmode="lin" valueType="num">
                                      <p:cBhvr additive="base">
                                        <p:cTn id="12" dur="3000" fill="hold"/>
                                        <p:tgtEl>
                                          <p:spTgt spid="146437"/>
                                        </p:tgtEl>
                                        <p:attrNameLst>
                                          <p:attrName>ppt_x</p:attrName>
                                        </p:attrNameLst>
                                      </p:cBhvr>
                                      <p:tavLst>
                                        <p:tav tm="0">
                                          <p:val>
                                            <p:strVal val="0-#ppt_w/2"/>
                                          </p:val>
                                        </p:tav>
                                        <p:tav tm="100000">
                                          <p:val>
                                            <p:strVal val="#ppt_x"/>
                                          </p:val>
                                        </p:tav>
                                      </p:tavLst>
                                    </p:anim>
                                    <p:anim calcmode="lin" valueType="num">
                                      <p:cBhvr additive="base">
                                        <p:cTn id="13" dur="3000" fill="hold"/>
                                        <p:tgtEl>
                                          <p:spTgt spid="14643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46439"/>
                                        </p:tgtEl>
                                        <p:attrNameLst>
                                          <p:attrName>style.visibility</p:attrName>
                                        </p:attrNameLst>
                                      </p:cBhvr>
                                      <p:to>
                                        <p:strVal val="visible"/>
                                      </p:to>
                                    </p:set>
                                    <p:anim calcmode="lin" valueType="num">
                                      <p:cBhvr additive="base">
                                        <p:cTn id="17" dur="3000" fill="hold"/>
                                        <p:tgtEl>
                                          <p:spTgt spid="146439"/>
                                        </p:tgtEl>
                                        <p:attrNameLst>
                                          <p:attrName>ppt_x</p:attrName>
                                        </p:attrNameLst>
                                      </p:cBhvr>
                                      <p:tavLst>
                                        <p:tav tm="0">
                                          <p:val>
                                            <p:strVal val="1+#ppt_w/2"/>
                                          </p:val>
                                        </p:tav>
                                        <p:tav tm="100000">
                                          <p:val>
                                            <p:strVal val="#ppt_x"/>
                                          </p:val>
                                        </p:tav>
                                      </p:tavLst>
                                    </p:anim>
                                    <p:anim calcmode="lin" valueType="num">
                                      <p:cBhvr additive="base">
                                        <p:cTn id="18" dur="3000" fill="hold"/>
                                        <p:tgtEl>
                                          <p:spTgt spid="146439"/>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2" presetClass="entr" presetSubtype="1" fill="hold" nodeType="afterEffect">
                                  <p:stCondLst>
                                    <p:cond delay="0"/>
                                  </p:stCondLst>
                                  <p:childTnLst>
                                    <p:set>
                                      <p:cBhvr>
                                        <p:cTn id="21" dur="1" fill="hold">
                                          <p:stCondLst>
                                            <p:cond delay="0"/>
                                          </p:stCondLst>
                                        </p:cTn>
                                        <p:tgtEl>
                                          <p:spTgt spid="146442"/>
                                        </p:tgtEl>
                                        <p:attrNameLst>
                                          <p:attrName>style.visibility</p:attrName>
                                        </p:attrNameLst>
                                      </p:cBhvr>
                                      <p:to>
                                        <p:strVal val="visible"/>
                                      </p:to>
                                    </p:set>
                                    <p:animEffect transition="in" filter="wipe(up)">
                                      <p:cBhvr>
                                        <p:cTn id="22" dur="500"/>
                                        <p:tgtEl>
                                          <p:spTgt spid="146442"/>
                                        </p:tgtEl>
                                      </p:cBhvr>
                                    </p:animEffect>
                                  </p:childTnLst>
                                </p:cTn>
                              </p:par>
                            </p:childTnLst>
                          </p:cTn>
                        </p:par>
                        <p:par>
                          <p:cTn id="23" fill="hold">
                            <p:stCondLst>
                              <p:cond delay="9500"/>
                            </p:stCondLst>
                            <p:childTnLst>
                              <p:par>
                                <p:cTn id="24" presetID="7" presetClass="entr" presetSubtype="2" fill="hold" grpId="0" nodeType="afterEffect">
                                  <p:stCondLst>
                                    <p:cond delay="0"/>
                                  </p:stCondLst>
                                  <p:childTnLst>
                                    <p:set>
                                      <p:cBhvr>
                                        <p:cTn id="25" dur="1" fill="hold">
                                          <p:stCondLst>
                                            <p:cond delay="0"/>
                                          </p:stCondLst>
                                        </p:cTn>
                                        <p:tgtEl>
                                          <p:spTgt spid="146440"/>
                                        </p:tgtEl>
                                        <p:attrNameLst>
                                          <p:attrName>style.visibility</p:attrName>
                                        </p:attrNameLst>
                                      </p:cBhvr>
                                      <p:to>
                                        <p:strVal val="visible"/>
                                      </p:to>
                                    </p:set>
                                    <p:anim calcmode="lin" valueType="num">
                                      <p:cBhvr additive="base">
                                        <p:cTn id="26" dur="3000" fill="hold"/>
                                        <p:tgtEl>
                                          <p:spTgt spid="146440"/>
                                        </p:tgtEl>
                                        <p:attrNameLst>
                                          <p:attrName>ppt_x</p:attrName>
                                        </p:attrNameLst>
                                      </p:cBhvr>
                                      <p:tavLst>
                                        <p:tav tm="0">
                                          <p:val>
                                            <p:strVal val="1+#ppt_w/2"/>
                                          </p:val>
                                        </p:tav>
                                        <p:tav tm="100000">
                                          <p:val>
                                            <p:strVal val="#ppt_x"/>
                                          </p:val>
                                        </p:tav>
                                      </p:tavLst>
                                    </p:anim>
                                    <p:anim calcmode="lin" valueType="num">
                                      <p:cBhvr additive="base">
                                        <p:cTn id="27" dur="3000" fill="hold"/>
                                        <p:tgtEl>
                                          <p:spTgt spid="146440"/>
                                        </p:tgtEl>
                                        <p:attrNameLst>
                                          <p:attrName>ppt_y</p:attrName>
                                        </p:attrNameLst>
                                      </p:cBhvr>
                                      <p:tavLst>
                                        <p:tav tm="0">
                                          <p:val>
                                            <p:strVal val="#ppt_y"/>
                                          </p:val>
                                        </p:tav>
                                        <p:tav tm="100000">
                                          <p:val>
                                            <p:strVal val="#ppt_y"/>
                                          </p:val>
                                        </p:tav>
                                      </p:tavLst>
                                    </p:anim>
                                  </p:childTnLst>
                                </p:cTn>
                              </p:par>
                            </p:childTnLst>
                          </p:cTn>
                        </p:par>
                        <p:par>
                          <p:cTn id="28" fill="hold">
                            <p:stCondLst>
                              <p:cond delay="12500"/>
                            </p:stCondLst>
                            <p:childTnLst>
                              <p:par>
                                <p:cTn id="29" presetID="22" presetClass="entr" presetSubtype="4" fill="hold" nodeType="afterEffect">
                                  <p:stCondLst>
                                    <p:cond delay="0"/>
                                  </p:stCondLst>
                                  <p:childTnLst>
                                    <p:set>
                                      <p:cBhvr>
                                        <p:cTn id="30" dur="1" fill="hold">
                                          <p:stCondLst>
                                            <p:cond delay="0"/>
                                          </p:stCondLst>
                                        </p:cTn>
                                        <p:tgtEl>
                                          <p:spTgt spid="146444"/>
                                        </p:tgtEl>
                                        <p:attrNameLst>
                                          <p:attrName>style.visibility</p:attrName>
                                        </p:attrNameLst>
                                      </p:cBhvr>
                                      <p:to>
                                        <p:strVal val="visible"/>
                                      </p:to>
                                    </p:set>
                                    <p:animEffect transition="in" filter="wipe(down)">
                                      <p:cBhvr>
                                        <p:cTn id="31" dur="500"/>
                                        <p:tgtEl>
                                          <p:spTgt spid="14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7" grpId="0"/>
      <p:bldP spid="146439" grpId="0"/>
      <p:bldP spid="1464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A COSA SERVE IL GLICEROLO</a:t>
            </a:r>
          </a:p>
        </p:txBody>
      </p:sp>
      <p:sp>
        <p:nvSpPr>
          <p:cNvPr id="150533" name="Text Box 5"/>
          <p:cNvSpPr txBox="1">
            <a:spLocks noChangeArrowheads="1"/>
          </p:cNvSpPr>
          <p:nvPr/>
        </p:nvSpPr>
        <p:spPr bwMode="auto">
          <a:xfrm>
            <a:off x="684213" y="1052513"/>
            <a:ext cx="7921625" cy="641350"/>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Sono stati utilizzati più di 1500 utilizzi del glicerolo. Qui di seguito sono riportati i principali:</a:t>
            </a:r>
          </a:p>
        </p:txBody>
      </p:sp>
      <p:sp>
        <p:nvSpPr>
          <p:cNvPr id="150534" name="Text Box 6"/>
          <p:cNvSpPr txBox="1">
            <a:spLocks noChangeArrowheads="1"/>
          </p:cNvSpPr>
          <p:nvPr/>
        </p:nvSpPr>
        <p:spPr bwMode="auto">
          <a:xfrm>
            <a:off x="611188" y="1628775"/>
            <a:ext cx="7921625" cy="1190625"/>
          </a:xfrm>
          <a:prstGeom prst="rect">
            <a:avLst/>
          </a:prstGeom>
          <a:noFill/>
          <a:ln w="9525">
            <a:noFill/>
            <a:miter lim="800000"/>
            <a:headEnd/>
            <a:tailEnd/>
          </a:ln>
        </p:spPr>
        <p:txBody>
          <a:bodyPr>
            <a:spAutoFit/>
          </a:bodyPr>
          <a:lstStyle/>
          <a:p>
            <a:r>
              <a:rPr lang="it-IT">
                <a:latin typeface="Times New Roman" pitchFamily="18" charset="0"/>
              </a:rPr>
              <a:t>- industria farmaceutica</a:t>
            </a:r>
            <a:r>
              <a:rPr lang="it-IT" b="1">
                <a:latin typeface="Times New Roman" pitchFamily="18" charset="0"/>
              </a:rPr>
              <a:t>: l</a:t>
            </a:r>
            <a:r>
              <a:rPr lang="it-IT">
                <a:latin typeface="Times New Roman" pitchFamily="18" charset="0"/>
              </a:rPr>
              <a:t>a glicerina trova grande impiego in questo campo principalmente perché non presenta tossicità e allergicità, ha azione antisettica, ha proprietà stabilizzanti e conservanti. È utilizzato nella produzione dei vaccini, in tinture e unguenti e in vari altri medicinali per le numerose e particolari proprietà.</a:t>
            </a:r>
          </a:p>
        </p:txBody>
      </p:sp>
      <p:sp>
        <p:nvSpPr>
          <p:cNvPr id="150535" name="Text Box 7"/>
          <p:cNvSpPr txBox="1">
            <a:spLocks noChangeArrowheads="1"/>
          </p:cNvSpPr>
          <p:nvPr/>
        </p:nvSpPr>
        <p:spPr bwMode="auto">
          <a:xfrm>
            <a:off x="611188" y="2781300"/>
            <a:ext cx="7921625" cy="641350"/>
          </a:xfrm>
          <a:prstGeom prst="rect">
            <a:avLst/>
          </a:prstGeom>
          <a:noFill/>
          <a:ln w="9525">
            <a:noFill/>
            <a:miter lim="800000"/>
            <a:headEnd/>
            <a:tailEnd/>
          </a:ln>
        </p:spPr>
        <p:txBody>
          <a:bodyPr>
            <a:spAutoFit/>
          </a:bodyPr>
          <a:lstStyle/>
          <a:p>
            <a:r>
              <a:rPr lang="it-IT">
                <a:latin typeface="Times New Roman" pitchFamily="18" charset="0"/>
              </a:rPr>
              <a:t>- industria alimentare: la glicerina è usata come additivo per la produzione di coloranti, aromi ed essenze, nella birra, nelle uova, nei dolci, nell’uva passa, ecc.</a:t>
            </a:r>
          </a:p>
        </p:txBody>
      </p:sp>
      <p:sp>
        <p:nvSpPr>
          <p:cNvPr id="150536" name="Text Box 8"/>
          <p:cNvSpPr txBox="1">
            <a:spLocks noChangeArrowheads="1"/>
          </p:cNvSpPr>
          <p:nvPr/>
        </p:nvSpPr>
        <p:spPr bwMode="auto">
          <a:xfrm>
            <a:off x="611188" y="3429000"/>
            <a:ext cx="7921625" cy="366713"/>
          </a:xfrm>
          <a:prstGeom prst="rect">
            <a:avLst/>
          </a:prstGeom>
          <a:noFill/>
          <a:ln w="9525">
            <a:noFill/>
            <a:miter lim="800000"/>
            <a:headEnd/>
            <a:tailEnd/>
          </a:ln>
        </p:spPr>
        <p:txBody>
          <a:bodyPr>
            <a:spAutoFit/>
          </a:bodyPr>
          <a:lstStyle/>
          <a:p>
            <a:r>
              <a:rPr lang="it-IT">
                <a:latin typeface="Times New Roman" pitchFamily="18" charset="0"/>
              </a:rPr>
              <a:t>- la glicerina viene impiegata anche in molti altri settori:</a:t>
            </a:r>
          </a:p>
        </p:txBody>
      </p:sp>
      <p:sp>
        <p:nvSpPr>
          <p:cNvPr id="150537" name="Text Box 9"/>
          <p:cNvSpPr txBox="1">
            <a:spLocks noChangeArrowheads="1"/>
          </p:cNvSpPr>
          <p:nvPr/>
        </p:nvSpPr>
        <p:spPr bwMode="auto">
          <a:xfrm>
            <a:off x="827088" y="3789363"/>
            <a:ext cx="7921625" cy="366712"/>
          </a:xfrm>
          <a:prstGeom prst="rect">
            <a:avLst/>
          </a:prstGeom>
          <a:noFill/>
          <a:ln w="9525">
            <a:noFill/>
            <a:miter lim="800000"/>
            <a:headEnd/>
            <a:tailEnd/>
          </a:ln>
        </p:spPr>
        <p:txBody>
          <a:bodyPr>
            <a:spAutoFit/>
          </a:bodyPr>
          <a:lstStyle/>
          <a:p>
            <a:r>
              <a:rPr lang="it-IT">
                <a:latin typeface="Times New Roman" pitchFamily="18" charset="0"/>
              </a:rPr>
              <a:t>- tabacco;</a:t>
            </a:r>
          </a:p>
        </p:txBody>
      </p:sp>
      <p:sp>
        <p:nvSpPr>
          <p:cNvPr id="150538" name="Text Box 10"/>
          <p:cNvSpPr txBox="1">
            <a:spLocks noChangeArrowheads="1"/>
          </p:cNvSpPr>
          <p:nvPr/>
        </p:nvSpPr>
        <p:spPr bwMode="auto">
          <a:xfrm>
            <a:off x="827088" y="4365625"/>
            <a:ext cx="7921625" cy="366713"/>
          </a:xfrm>
          <a:prstGeom prst="rect">
            <a:avLst/>
          </a:prstGeom>
          <a:noFill/>
          <a:ln w="9525">
            <a:noFill/>
            <a:miter lim="800000"/>
            <a:headEnd/>
            <a:tailEnd/>
          </a:ln>
        </p:spPr>
        <p:txBody>
          <a:bodyPr>
            <a:spAutoFit/>
          </a:bodyPr>
          <a:lstStyle/>
          <a:p>
            <a:r>
              <a:rPr lang="it-IT">
                <a:latin typeface="Times New Roman" pitchFamily="18" charset="0"/>
              </a:rPr>
              <a:t>- agricoltura;</a:t>
            </a:r>
          </a:p>
        </p:txBody>
      </p:sp>
      <p:sp>
        <p:nvSpPr>
          <p:cNvPr id="150539" name="Text Box 11"/>
          <p:cNvSpPr txBox="1">
            <a:spLocks noChangeArrowheads="1"/>
          </p:cNvSpPr>
          <p:nvPr/>
        </p:nvSpPr>
        <p:spPr bwMode="auto">
          <a:xfrm>
            <a:off x="827088" y="4076700"/>
            <a:ext cx="7921625" cy="366713"/>
          </a:xfrm>
          <a:prstGeom prst="rect">
            <a:avLst/>
          </a:prstGeom>
          <a:noFill/>
          <a:ln w="9525">
            <a:noFill/>
            <a:miter lim="800000"/>
            <a:headEnd/>
            <a:tailEnd/>
          </a:ln>
        </p:spPr>
        <p:txBody>
          <a:bodyPr>
            <a:spAutoFit/>
          </a:bodyPr>
          <a:lstStyle/>
          <a:p>
            <a:r>
              <a:rPr lang="it-IT">
                <a:latin typeface="Times New Roman" pitchFamily="18" charset="0"/>
              </a:rPr>
              <a:t>- carta;</a:t>
            </a:r>
          </a:p>
        </p:txBody>
      </p:sp>
      <p:sp>
        <p:nvSpPr>
          <p:cNvPr id="150540" name="Text Box 12"/>
          <p:cNvSpPr txBox="1">
            <a:spLocks noChangeArrowheads="1"/>
          </p:cNvSpPr>
          <p:nvPr/>
        </p:nvSpPr>
        <p:spPr bwMode="auto">
          <a:xfrm>
            <a:off x="827088" y="4652963"/>
            <a:ext cx="7921625" cy="366712"/>
          </a:xfrm>
          <a:prstGeom prst="rect">
            <a:avLst/>
          </a:prstGeom>
          <a:noFill/>
          <a:ln w="9525">
            <a:noFill/>
            <a:miter lim="800000"/>
            <a:headEnd/>
            <a:tailEnd/>
          </a:ln>
        </p:spPr>
        <p:txBody>
          <a:bodyPr>
            <a:spAutoFit/>
          </a:bodyPr>
          <a:lstStyle/>
          <a:p>
            <a:r>
              <a:rPr lang="it-IT">
                <a:latin typeface="Times New Roman" pitchFamily="18" charset="0"/>
              </a:rPr>
              <a:t>- esplosivi;</a:t>
            </a:r>
          </a:p>
        </p:txBody>
      </p:sp>
      <p:sp>
        <p:nvSpPr>
          <p:cNvPr id="150541" name="Text Box 13"/>
          <p:cNvSpPr txBox="1">
            <a:spLocks noChangeArrowheads="1"/>
          </p:cNvSpPr>
          <p:nvPr/>
        </p:nvSpPr>
        <p:spPr bwMode="auto">
          <a:xfrm>
            <a:off x="827088" y="4941888"/>
            <a:ext cx="7921625" cy="366712"/>
          </a:xfrm>
          <a:prstGeom prst="rect">
            <a:avLst/>
          </a:prstGeom>
          <a:noFill/>
          <a:ln w="9525">
            <a:noFill/>
            <a:miter lim="800000"/>
            <a:headEnd/>
            <a:tailEnd/>
          </a:ln>
        </p:spPr>
        <p:txBody>
          <a:bodyPr>
            <a:spAutoFit/>
          </a:bodyPr>
          <a:lstStyle/>
          <a:p>
            <a:r>
              <a:rPr lang="it-IT">
                <a:latin typeface="Times New Roman" pitchFamily="18" charset="0"/>
              </a:rPr>
              <a:t>- ecc.</a:t>
            </a:r>
          </a:p>
        </p:txBody>
      </p:sp>
      <p:sp>
        <p:nvSpPr>
          <p:cNvPr id="28684"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8685"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8686"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
        <p:nvSpPr>
          <p:cNvPr id="28687"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additive="base">
                                        <p:cTn id="7" dur="3000" fill="hold"/>
                                        <p:tgtEl>
                                          <p:spTgt spid="150532"/>
                                        </p:tgtEl>
                                        <p:attrNameLst>
                                          <p:attrName>ppt_x</p:attrName>
                                        </p:attrNameLst>
                                      </p:cBhvr>
                                      <p:tavLst>
                                        <p:tav tm="0">
                                          <p:val>
                                            <p:strVal val="#ppt_x"/>
                                          </p:val>
                                        </p:tav>
                                        <p:tav tm="100000">
                                          <p:val>
                                            <p:strVal val="#ppt_x"/>
                                          </p:val>
                                        </p:tav>
                                      </p:tavLst>
                                    </p:anim>
                                    <p:anim calcmode="lin" valueType="num">
                                      <p:cBhvr additive="base">
                                        <p:cTn id="8" dur="3000" fill="hold"/>
                                        <p:tgtEl>
                                          <p:spTgt spid="15053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50533"/>
                                        </p:tgtEl>
                                        <p:attrNameLst>
                                          <p:attrName>style.visibility</p:attrName>
                                        </p:attrNameLst>
                                      </p:cBhvr>
                                      <p:to>
                                        <p:strVal val="visible"/>
                                      </p:to>
                                    </p:set>
                                    <p:anim calcmode="lin" valueType="num">
                                      <p:cBhvr additive="base">
                                        <p:cTn id="12" dur="3000" fill="hold"/>
                                        <p:tgtEl>
                                          <p:spTgt spid="150533"/>
                                        </p:tgtEl>
                                        <p:attrNameLst>
                                          <p:attrName>ppt_x</p:attrName>
                                        </p:attrNameLst>
                                      </p:cBhvr>
                                      <p:tavLst>
                                        <p:tav tm="0">
                                          <p:val>
                                            <p:strVal val="0-#ppt_w/2"/>
                                          </p:val>
                                        </p:tav>
                                        <p:tav tm="100000">
                                          <p:val>
                                            <p:strVal val="#ppt_x"/>
                                          </p:val>
                                        </p:tav>
                                      </p:tavLst>
                                    </p:anim>
                                    <p:anim calcmode="lin" valueType="num">
                                      <p:cBhvr additive="base">
                                        <p:cTn id="13" dur="3000" fill="hold"/>
                                        <p:tgtEl>
                                          <p:spTgt spid="150533"/>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grpId="0" nodeType="afterEffect">
                                  <p:stCondLst>
                                    <p:cond delay="0"/>
                                  </p:stCondLst>
                                  <p:childTnLst>
                                    <p:set>
                                      <p:cBhvr>
                                        <p:cTn id="16" dur="1" fill="hold">
                                          <p:stCondLst>
                                            <p:cond delay="0"/>
                                          </p:stCondLst>
                                        </p:cTn>
                                        <p:tgtEl>
                                          <p:spTgt spid="150534"/>
                                        </p:tgtEl>
                                        <p:attrNameLst>
                                          <p:attrName>style.visibility</p:attrName>
                                        </p:attrNameLst>
                                      </p:cBhvr>
                                      <p:to>
                                        <p:strVal val="visible"/>
                                      </p:to>
                                    </p:set>
                                    <p:anim calcmode="lin" valueType="num">
                                      <p:cBhvr additive="base">
                                        <p:cTn id="17" dur="3000" fill="hold"/>
                                        <p:tgtEl>
                                          <p:spTgt spid="150534"/>
                                        </p:tgtEl>
                                        <p:attrNameLst>
                                          <p:attrName>ppt_x</p:attrName>
                                        </p:attrNameLst>
                                      </p:cBhvr>
                                      <p:tavLst>
                                        <p:tav tm="0">
                                          <p:val>
                                            <p:strVal val="0-#ppt_w/2"/>
                                          </p:val>
                                        </p:tav>
                                        <p:tav tm="100000">
                                          <p:val>
                                            <p:strVal val="#ppt_x"/>
                                          </p:val>
                                        </p:tav>
                                      </p:tavLst>
                                    </p:anim>
                                    <p:anim calcmode="lin" valueType="num">
                                      <p:cBhvr additive="base">
                                        <p:cTn id="18" dur="3000" fill="hold"/>
                                        <p:tgtEl>
                                          <p:spTgt spid="150534"/>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8" fill="hold" grpId="0" nodeType="afterEffect">
                                  <p:stCondLst>
                                    <p:cond delay="0"/>
                                  </p:stCondLst>
                                  <p:childTnLst>
                                    <p:set>
                                      <p:cBhvr>
                                        <p:cTn id="21" dur="1" fill="hold">
                                          <p:stCondLst>
                                            <p:cond delay="0"/>
                                          </p:stCondLst>
                                        </p:cTn>
                                        <p:tgtEl>
                                          <p:spTgt spid="150535"/>
                                        </p:tgtEl>
                                        <p:attrNameLst>
                                          <p:attrName>style.visibility</p:attrName>
                                        </p:attrNameLst>
                                      </p:cBhvr>
                                      <p:to>
                                        <p:strVal val="visible"/>
                                      </p:to>
                                    </p:set>
                                    <p:anim calcmode="lin" valueType="num">
                                      <p:cBhvr additive="base">
                                        <p:cTn id="22" dur="3000" fill="hold"/>
                                        <p:tgtEl>
                                          <p:spTgt spid="150535"/>
                                        </p:tgtEl>
                                        <p:attrNameLst>
                                          <p:attrName>ppt_x</p:attrName>
                                        </p:attrNameLst>
                                      </p:cBhvr>
                                      <p:tavLst>
                                        <p:tav tm="0">
                                          <p:val>
                                            <p:strVal val="0-#ppt_w/2"/>
                                          </p:val>
                                        </p:tav>
                                        <p:tav tm="100000">
                                          <p:val>
                                            <p:strVal val="#ppt_x"/>
                                          </p:val>
                                        </p:tav>
                                      </p:tavLst>
                                    </p:anim>
                                    <p:anim calcmode="lin" valueType="num">
                                      <p:cBhvr additive="base">
                                        <p:cTn id="23" dur="3000" fill="hold"/>
                                        <p:tgtEl>
                                          <p:spTgt spid="150535"/>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8" fill="hold" grpId="0" nodeType="afterEffect">
                                  <p:stCondLst>
                                    <p:cond delay="0"/>
                                  </p:stCondLst>
                                  <p:childTnLst>
                                    <p:set>
                                      <p:cBhvr>
                                        <p:cTn id="26" dur="1" fill="hold">
                                          <p:stCondLst>
                                            <p:cond delay="0"/>
                                          </p:stCondLst>
                                        </p:cTn>
                                        <p:tgtEl>
                                          <p:spTgt spid="150536"/>
                                        </p:tgtEl>
                                        <p:attrNameLst>
                                          <p:attrName>style.visibility</p:attrName>
                                        </p:attrNameLst>
                                      </p:cBhvr>
                                      <p:to>
                                        <p:strVal val="visible"/>
                                      </p:to>
                                    </p:set>
                                    <p:anim calcmode="lin" valueType="num">
                                      <p:cBhvr additive="base">
                                        <p:cTn id="27" dur="3000" fill="hold"/>
                                        <p:tgtEl>
                                          <p:spTgt spid="150536"/>
                                        </p:tgtEl>
                                        <p:attrNameLst>
                                          <p:attrName>ppt_x</p:attrName>
                                        </p:attrNameLst>
                                      </p:cBhvr>
                                      <p:tavLst>
                                        <p:tav tm="0">
                                          <p:val>
                                            <p:strVal val="0-#ppt_w/2"/>
                                          </p:val>
                                        </p:tav>
                                        <p:tav tm="100000">
                                          <p:val>
                                            <p:strVal val="#ppt_x"/>
                                          </p:val>
                                        </p:tav>
                                      </p:tavLst>
                                    </p:anim>
                                    <p:anim calcmode="lin" valueType="num">
                                      <p:cBhvr additive="base">
                                        <p:cTn id="28" dur="3000" fill="hold"/>
                                        <p:tgtEl>
                                          <p:spTgt spid="150536"/>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7" presetClass="entr" presetSubtype="2" fill="hold" grpId="0" nodeType="afterEffect">
                                  <p:stCondLst>
                                    <p:cond delay="0"/>
                                  </p:stCondLst>
                                  <p:childTnLst>
                                    <p:set>
                                      <p:cBhvr>
                                        <p:cTn id="31" dur="1" fill="hold">
                                          <p:stCondLst>
                                            <p:cond delay="0"/>
                                          </p:stCondLst>
                                        </p:cTn>
                                        <p:tgtEl>
                                          <p:spTgt spid="150537"/>
                                        </p:tgtEl>
                                        <p:attrNameLst>
                                          <p:attrName>style.visibility</p:attrName>
                                        </p:attrNameLst>
                                      </p:cBhvr>
                                      <p:to>
                                        <p:strVal val="visible"/>
                                      </p:to>
                                    </p:set>
                                    <p:anim calcmode="lin" valueType="num">
                                      <p:cBhvr additive="base">
                                        <p:cTn id="32" dur="3000" fill="hold"/>
                                        <p:tgtEl>
                                          <p:spTgt spid="150537"/>
                                        </p:tgtEl>
                                        <p:attrNameLst>
                                          <p:attrName>ppt_x</p:attrName>
                                        </p:attrNameLst>
                                      </p:cBhvr>
                                      <p:tavLst>
                                        <p:tav tm="0">
                                          <p:val>
                                            <p:strVal val="1+#ppt_w/2"/>
                                          </p:val>
                                        </p:tav>
                                        <p:tav tm="100000">
                                          <p:val>
                                            <p:strVal val="#ppt_x"/>
                                          </p:val>
                                        </p:tav>
                                      </p:tavLst>
                                    </p:anim>
                                    <p:anim calcmode="lin" valueType="num">
                                      <p:cBhvr additive="base">
                                        <p:cTn id="33" dur="3000" fill="hold"/>
                                        <p:tgtEl>
                                          <p:spTgt spid="150537"/>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7" presetClass="entr" presetSubtype="2" fill="hold" grpId="0" nodeType="afterEffect">
                                  <p:stCondLst>
                                    <p:cond delay="0"/>
                                  </p:stCondLst>
                                  <p:childTnLst>
                                    <p:set>
                                      <p:cBhvr>
                                        <p:cTn id="36" dur="1" fill="hold">
                                          <p:stCondLst>
                                            <p:cond delay="0"/>
                                          </p:stCondLst>
                                        </p:cTn>
                                        <p:tgtEl>
                                          <p:spTgt spid="150539"/>
                                        </p:tgtEl>
                                        <p:attrNameLst>
                                          <p:attrName>style.visibility</p:attrName>
                                        </p:attrNameLst>
                                      </p:cBhvr>
                                      <p:to>
                                        <p:strVal val="visible"/>
                                      </p:to>
                                    </p:set>
                                    <p:anim calcmode="lin" valueType="num">
                                      <p:cBhvr additive="base">
                                        <p:cTn id="37" dur="3000" fill="hold"/>
                                        <p:tgtEl>
                                          <p:spTgt spid="150539"/>
                                        </p:tgtEl>
                                        <p:attrNameLst>
                                          <p:attrName>ppt_x</p:attrName>
                                        </p:attrNameLst>
                                      </p:cBhvr>
                                      <p:tavLst>
                                        <p:tav tm="0">
                                          <p:val>
                                            <p:strVal val="1+#ppt_w/2"/>
                                          </p:val>
                                        </p:tav>
                                        <p:tav tm="100000">
                                          <p:val>
                                            <p:strVal val="#ppt_x"/>
                                          </p:val>
                                        </p:tav>
                                      </p:tavLst>
                                    </p:anim>
                                    <p:anim calcmode="lin" valueType="num">
                                      <p:cBhvr additive="base">
                                        <p:cTn id="38" dur="3000" fill="hold"/>
                                        <p:tgtEl>
                                          <p:spTgt spid="150539"/>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7" presetClass="entr" presetSubtype="2" fill="hold" grpId="0" nodeType="afterEffect">
                                  <p:stCondLst>
                                    <p:cond delay="0"/>
                                  </p:stCondLst>
                                  <p:childTnLst>
                                    <p:set>
                                      <p:cBhvr>
                                        <p:cTn id="41" dur="1" fill="hold">
                                          <p:stCondLst>
                                            <p:cond delay="0"/>
                                          </p:stCondLst>
                                        </p:cTn>
                                        <p:tgtEl>
                                          <p:spTgt spid="150538"/>
                                        </p:tgtEl>
                                        <p:attrNameLst>
                                          <p:attrName>style.visibility</p:attrName>
                                        </p:attrNameLst>
                                      </p:cBhvr>
                                      <p:to>
                                        <p:strVal val="visible"/>
                                      </p:to>
                                    </p:set>
                                    <p:anim calcmode="lin" valueType="num">
                                      <p:cBhvr additive="base">
                                        <p:cTn id="42" dur="3000" fill="hold"/>
                                        <p:tgtEl>
                                          <p:spTgt spid="150538"/>
                                        </p:tgtEl>
                                        <p:attrNameLst>
                                          <p:attrName>ppt_x</p:attrName>
                                        </p:attrNameLst>
                                      </p:cBhvr>
                                      <p:tavLst>
                                        <p:tav tm="0">
                                          <p:val>
                                            <p:strVal val="1+#ppt_w/2"/>
                                          </p:val>
                                        </p:tav>
                                        <p:tav tm="100000">
                                          <p:val>
                                            <p:strVal val="#ppt_x"/>
                                          </p:val>
                                        </p:tav>
                                      </p:tavLst>
                                    </p:anim>
                                    <p:anim calcmode="lin" valueType="num">
                                      <p:cBhvr additive="base">
                                        <p:cTn id="43" dur="3000" fill="hold"/>
                                        <p:tgtEl>
                                          <p:spTgt spid="150538"/>
                                        </p:tgtEl>
                                        <p:attrNameLst>
                                          <p:attrName>ppt_y</p:attrName>
                                        </p:attrNameLst>
                                      </p:cBhvr>
                                      <p:tavLst>
                                        <p:tav tm="0">
                                          <p:val>
                                            <p:strVal val="#ppt_y"/>
                                          </p:val>
                                        </p:tav>
                                        <p:tav tm="100000">
                                          <p:val>
                                            <p:strVal val="#ppt_y"/>
                                          </p:val>
                                        </p:tav>
                                      </p:tavLst>
                                    </p:anim>
                                  </p:childTnLst>
                                </p:cTn>
                              </p:par>
                            </p:childTnLst>
                          </p:cTn>
                        </p:par>
                        <p:par>
                          <p:cTn id="44" fill="hold">
                            <p:stCondLst>
                              <p:cond delay="24000"/>
                            </p:stCondLst>
                            <p:childTnLst>
                              <p:par>
                                <p:cTn id="45" presetID="7" presetClass="entr" presetSubtype="2" fill="hold" grpId="0" nodeType="afterEffect">
                                  <p:stCondLst>
                                    <p:cond delay="0"/>
                                  </p:stCondLst>
                                  <p:childTnLst>
                                    <p:set>
                                      <p:cBhvr>
                                        <p:cTn id="46" dur="1" fill="hold">
                                          <p:stCondLst>
                                            <p:cond delay="0"/>
                                          </p:stCondLst>
                                        </p:cTn>
                                        <p:tgtEl>
                                          <p:spTgt spid="150540"/>
                                        </p:tgtEl>
                                        <p:attrNameLst>
                                          <p:attrName>style.visibility</p:attrName>
                                        </p:attrNameLst>
                                      </p:cBhvr>
                                      <p:to>
                                        <p:strVal val="visible"/>
                                      </p:to>
                                    </p:set>
                                    <p:anim calcmode="lin" valueType="num">
                                      <p:cBhvr additive="base">
                                        <p:cTn id="47" dur="3000" fill="hold"/>
                                        <p:tgtEl>
                                          <p:spTgt spid="150540"/>
                                        </p:tgtEl>
                                        <p:attrNameLst>
                                          <p:attrName>ppt_x</p:attrName>
                                        </p:attrNameLst>
                                      </p:cBhvr>
                                      <p:tavLst>
                                        <p:tav tm="0">
                                          <p:val>
                                            <p:strVal val="1+#ppt_w/2"/>
                                          </p:val>
                                        </p:tav>
                                        <p:tav tm="100000">
                                          <p:val>
                                            <p:strVal val="#ppt_x"/>
                                          </p:val>
                                        </p:tav>
                                      </p:tavLst>
                                    </p:anim>
                                    <p:anim calcmode="lin" valueType="num">
                                      <p:cBhvr additive="base">
                                        <p:cTn id="48" dur="3000" fill="hold"/>
                                        <p:tgtEl>
                                          <p:spTgt spid="150540"/>
                                        </p:tgtEl>
                                        <p:attrNameLst>
                                          <p:attrName>ppt_y</p:attrName>
                                        </p:attrNameLst>
                                      </p:cBhvr>
                                      <p:tavLst>
                                        <p:tav tm="0">
                                          <p:val>
                                            <p:strVal val="#ppt_y"/>
                                          </p:val>
                                        </p:tav>
                                        <p:tav tm="100000">
                                          <p:val>
                                            <p:strVal val="#ppt_y"/>
                                          </p:val>
                                        </p:tav>
                                      </p:tavLst>
                                    </p:anim>
                                  </p:childTnLst>
                                </p:cTn>
                              </p:par>
                            </p:childTnLst>
                          </p:cTn>
                        </p:par>
                        <p:par>
                          <p:cTn id="49" fill="hold">
                            <p:stCondLst>
                              <p:cond delay="27000"/>
                            </p:stCondLst>
                            <p:childTnLst>
                              <p:par>
                                <p:cTn id="50" presetID="7" presetClass="entr" presetSubtype="2" fill="hold" grpId="0" nodeType="afterEffect">
                                  <p:stCondLst>
                                    <p:cond delay="0"/>
                                  </p:stCondLst>
                                  <p:childTnLst>
                                    <p:set>
                                      <p:cBhvr>
                                        <p:cTn id="51" dur="1" fill="hold">
                                          <p:stCondLst>
                                            <p:cond delay="0"/>
                                          </p:stCondLst>
                                        </p:cTn>
                                        <p:tgtEl>
                                          <p:spTgt spid="150541"/>
                                        </p:tgtEl>
                                        <p:attrNameLst>
                                          <p:attrName>style.visibility</p:attrName>
                                        </p:attrNameLst>
                                      </p:cBhvr>
                                      <p:to>
                                        <p:strVal val="visible"/>
                                      </p:to>
                                    </p:set>
                                    <p:anim calcmode="lin" valueType="num">
                                      <p:cBhvr additive="base">
                                        <p:cTn id="52" dur="3000" fill="hold"/>
                                        <p:tgtEl>
                                          <p:spTgt spid="150541"/>
                                        </p:tgtEl>
                                        <p:attrNameLst>
                                          <p:attrName>ppt_x</p:attrName>
                                        </p:attrNameLst>
                                      </p:cBhvr>
                                      <p:tavLst>
                                        <p:tav tm="0">
                                          <p:val>
                                            <p:strVal val="1+#ppt_w/2"/>
                                          </p:val>
                                        </p:tav>
                                        <p:tav tm="100000">
                                          <p:val>
                                            <p:strVal val="#ppt_x"/>
                                          </p:val>
                                        </p:tav>
                                      </p:tavLst>
                                    </p:anim>
                                    <p:anim calcmode="lin" valueType="num">
                                      <p:cBhvr additive="base">
                                        <p:cTn id="53" dur="3000" fill="hold"/>
                                        <p:tgtEl>
                                          <p:spTgt spid="150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50533" grpId="0"/>
      <p:bldP spid="150534" grpId="0"/>
      <p:bldP spid="150535" grpId="0"/>
      <p:bldP spid="150536" grpId="0"/>
      <p:bldP spid="150537" grpId="0"/>
      <p:bldP spid="150538" grpId="0"/>
      <p:bldP spid="150539" grpId="0"/>
      <p:bldP spid="150540" grpId="0"/>
      <p:bldP spid="1505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FUTURO O FANTASCIENZA?</a:t>
            </a:r>
          </a:p>
        </p:txBody>
      </p:sp>
      <p:sp>
        <p:nvSpPr>
          <p:cNvPr id="3" name="Text Box 5"/>
          <p:cNvSpPr txBox="1">
            <a:spLocks noChangeArrowheads="1"/>
          </p:cNvSpPr>
          <p:nvPr/>
        </p:nvSpPr>
        <p:spPr bwMode="auto">
          <a:xfrm>
            <a:off x="684213" y="1052513"/>
            <a:ext cx="7921625" cy="203200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Ecco ora due filmati che ci proiettano nel futuro dei mezzi di trasporto. Sorge spontanea una domanda: la tecnologia ci porterà a vivere meglio e trovare pace e armonia o ci distruggerà quando non saremo più in grado di controllarla, come già sta avvenendo con le centrali nucleari? I due filmati seguenti ci proiettano nel futuro, o, forse, nella fantascienza. Una cosa è certa: il livello di tecnologia prospettato dovrà essere raggiunto in modi diversi, con energie rinnovabili, o ci porterà alla rovina.</a:t>
            </a:r>
          </a:p>
        </p:txBody>
      </p:sp>
      <p:sp>
        <p:nvSpPr>
          <p:cNvPr id="29702" name="AutoShape 13">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29703" name="AutoShape 15">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29704" name="AutoShape 16">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
        <p:nvSpPr>
          <p:cNvPr id="29705" name="AutoShape 14">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1+#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468313" y="333375"/>
            <a:ext cx="8410575" cy="519113"/>
          </a:xfrm>
          <a:prstGeom prst="rect">
            <a:avLst/>
          </a:prstGeom>
          <a:noFill/>
          <a:ln w="9525">
            <a:noFill/>
            <a:miter lim="800000"/>
            <a:headEnd/>
            <a:tailEnd/>
          </a:ln>
        </p:spPr>
        <p:txBody>
          <a:bodyPr anchor="ctr">
            <a:spAutoFit/>
          </a:bodyPr>
          <a:lstStyle/>
          <a:p>
            <a:pPr algn="ctr">
              <a:tabLst>
                <a:tab pos="457200" algn="l"/>
              </a:tabLst>
            </a:pPr>
            <a:r>
              <a:rPr lang="it-IT" sz="2800">
                <a:latin typeface="Times New Roman" pitchFamily="18" charset="0"/>
              </a:rPr>
              <a:t>ENERGIA IDRAULICA</a:t>
            </a:r>
          </a:p>
        </p:txBody>
      </p:sp>
      <p:sp>
        <p:nvSpPr>
          <p:cNvPr id="111622" name="Rectangle 6"/>
          <p:cNvSpPr>
            <a:spLocks noChangeArrowheads="1"/>
          </p:cNvSpPr>
          <p:nvPr/>
        </p:nvSpPr>
        <p:spPr bwMode="auto">
          <a:xfrm>
            <a:off x="539750" y="1052513"/>
            <a:ext cx="8410575" cy="366712"/>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Si può produrre energia idraulica in due modi:</a:t>
            </a:r>
          </a:p>
        </p:txBody>
      </p:sp>
      <p:sp>
        <p:nvSpPr>
          <p:cNvPr id="111623" name="Rectangle 7"/>
          <p:cNvSpPr>
            <a:spLocks noChangeArrowheads="1"/>
          </p:cNvSpPr>
          <p:nvPr/>
        </p:nvSpPr>
        <p:spPr bwMode="auto">
          <a:xfrm>
            <a:off x="468313" y="1341438"/>
            <a:ext cx="8410575" cy="641350"/>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 utilizzando l’acqua dei fiumi: si costruiscono dighe sui fiumi per fermare l’acqua che, come per l’energia talassica, fa girare le turbine;</a:t>
            </a:r>
          </a:p>
        </p:txBody>
      </p:sp>
      <p:sp>
        <p:nvSpPr>
          <p:cNvPr id="111625" name="Rectangle 9"/>
          <p:cNvSpPr>
            <a:spLocks noChangeArrowheads="1"/>
          </p:cNvSpPr>
          <p:nvPr/>
        </p:nvSpPr>
        <p:spPr bwMode="auto">
          <a:xfrm>
            <a:off x="468313" y="1916113"/>
            <a:ext cx="8410575" cy="641350"/>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 utilizzando l’acqua dei mari e sfruttando le maree: l’acqua, arrivando e ritirandosi, fa girare le turbine. In questo caso l’energia idraulica si chiama talassica.</a:t>
            </a:r>
          </a:p>
        </p:txBody>
      </p:sp>
      <p:pic>
        <p:nvPicPr>
          <p:cNvPr id="111626" name="Picture 10"/>
          <p:cNvPicPr>
            <a:picLocks noChangeAspect="1" noChangeArrowheads="1"/>
          </p:cNvPicPr>
          <p:nvPr/>
        </p:nvPicPr>
        <p:blipFill>
          <a:blip r:embed="rId3" cstate="print"/>
          <a:srcRect/>
          <a:stretch>
            <a:fillRect/>
          </a:stretch>
        </p:blipFill>
        <p:spPr bwMode="auto">
          <a:xfrm>
            <a:off x="684213" y="3284538"/>
            <a:ext cx="3140075" cy="2073275"/>
          </a:xfrm>
          <a:prstGeom prst="rect">
            <a:avLst/>
          </a:prstGeom>
          <a:noFill/>
          <a:ln w="9525">
            <a:noFill/>
            <a:miter lim="800000"/>
            <a:headEnd/>
            <a:tailEnd/>
          </a:ln>
        </p:spPr>
      </p:pic>
      <p:sp>
        <p:nvSpPr>
          <p:cNvPr id="4103" name="AutoShape 11">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4104" name="AutoShape 12">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4105" name="AutoShape 13">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4106" name="AutoShape 14">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pic>
        <p:nvPicPr>
          <p:cNvPr id="4109" name="Picture 20" descr="http://upload.wikimedia.org/wikipedia/it/thumb/7/74/Turbina_idroelettrica.jpg/300px-Turbina_idroelettrica.jpg">
            <a:hlinkClick r:id="rId5"/>
          </p:cNvPr>
          <p:cNvPicPr>
            <a:picLocks noChangeAspect="1" noChangeArrowheads="1"/>
          </p:cNvPicPr>
          <p:nvPr/>
        </p:nvPicPr>
        <p:blipFill>
          <a:blip r:embed="rId6" cstate="print"/>
          <a:srcRect/>
          <a:stretch>
            <a:fillRect/>
          </a:stretch>
        </p:blipFill>
        <p:spPr bwMode="auto">
          <a:xfrm>
            <a:off x="5292725" y="2781300"/>
            <a:ext cx="2857500"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0" fill="hold"/>
                                        <p:tgtEl>
                                          <p:spTgt spid="111620"/>
                                        </p:tgtEl>
                                        <p:attrNameLst>
                                          <p:attrName>ppt_x</p:attrName>
                                        </p:attrNameLst>
                                      </p:cBhvr>
                                      <p:tavLst>
                                        <p:tav tm="0">
                                          <p:val>
                                            <p:strVal val="#ppt_x"/>
                                          </p:val>
                                        </p:tav>
                                        <p:tav tm="100000">
                                          <p:val>
                                            <p:strVal val="#ppt_x"/>
                                          </p:val>
                                        </p:tav>
                                      </p:tavLst>
                                    </p:anim>
                                    <p:anim calcmode="lin" valueType="num">
                                      <p:cBhvr additive="base">
                                        <p:cTn id="8" dur="5000" fill="hold"/>
                                        <p:tgtEl>
                                          <p:spTgt spid="11162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111622"/>
                                        </p:tgtEl>
                                        <p:attrNameLst>
                                          <p:attrName>style.visibility</p:attrName>
                                        </p:attrNameLst>
                                      </p:cBhvr>
                                      <p:to>
                                        <p:strVal val="visible"/>
                                      </p:to>
                                    </p:set>
                                    <p:anim calcmode="lin" valueType="num">
                                      <p:cBhvr additive="base">
                                        <p:cTn id="12" dur="5000" fill="hold"/>
                                        <p:tgtEl>
                                          <p:spTgt spid="111622"/>
                                        </p:tgtEl>
                                        <p:attrNameLst>
                                          <p:attrName>ppt_x</p:attrName>
                                        </p:attrNameLst>
                                      </p:cBhvr>
                                      <p:tavLst>
                                        <p:tav tm="0">
                                          <p:val>
                                            <p:strVal val="0-#ppt_w/2"/>
                                          </p:val>
                                        </p:tav>
                                        <p:tav tm="100000">
                                          <p:val>
                                            <p:strVal val="#ppt_x"/>
                                          </p:val>
                                        </p:tav>
                                      </p:tavLst>
                                    </p:anim>
                                    <p:anim calcmode="lin" valueType="num">
                                      <p:cBhvr additive="base">
                                        <p:cTn id="13" dur="5000" fill="hold"/>
                                        <p:tgtEl>
                                          <p:spTgt spid="11162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111623"/>
                                        </p:tgtEl>
                                        <p:attrNameLst>
                                          <p:attrName>style.visibility</p:attrName>
                                        </p:attrNameLst>
                                      </p:cBhvr>
                                      <p:to>
                                        <p:strVal val="visible"/>
                                      </p:to>
                                    </p:set>
                                    <p:anim calcmode="lin" valueType="num">
                                      <p:cBhvr additive="base">
                                        <p:cTn id="17" dur="5000" fill="hold"/>
                                        <p:tgtEl>
                                          <p:spTgt spid="111623"/>
                                        </p:tgtEl>
                                        <p:attrNameLst>
                                          <p:attrName>ppt_x</p:attrName>
                                        </p:attrNameLst>
                                      </p:cBhvr>
                                      <p:tavLst>
                                        <p:tav tm="0">
                                          <p:val>
                                            <p:strVal val="1+#ppt_w/2"/>
                                          </p:val>
                                        </p:tav>
                                        <p:tav tm="100000">
                                          <p:val>
                                            <p:strVal val="#ppt_x"/>
                                          </p:val>
                                        </p:tav>
                                      </p:tavLst>
                                    </p:anim>
                                    <p:anim calcmode="lin" valueType="num">
                                      <p:cBhvr additive="base">
                                        <p:cTn id="18" dur="5000" fill="hold"/>
                                        <p:tgtEl>
                                          <p:spTgt spid="111623"/>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111625"/>
                                        </p:tgtEl>
                                        <p:attrNameLst>
                                          <p:attrName>style.visibility</p:attrName>
                                        </p:attrNameLst>
                                      </p:cBhvr>
                                      <p:to>
                                        <p:strVal val="visible"/>
                                      </p:to>
                                    </p:set>
                                    <p:anim calcmode="lin" valueType="num">
                                      <p:cBhvr additive="base">
                                        <p:cTn id="22" dur="5000" fill="hold"/>
                                        <p:tgtEl>
                                          <p:spTgt spid="111625"/>
                                        </p:tgtEl>
                                        <p:attrNameLst>
                                          <p:attrName>ppt_x</p:attrName>
                                        </p:attrNameLst>
                                      </p:cBhvr>
                                      <p:tavLst>
                                        <p:tav tm="0">
                                          <p:val>
                                            <p:strVal val="1+#ppt_w/2"/>
                                          </p:val>
                                        </p:tav>
                                        <p:tav tm="100000">
                                          <p:val>
                                            <p:strVal val="#ppt_x"/>
                                          </p:val>
                                        </p:tav>
                                      </p:tavLst>
                                    </p:anim>
                                    <p:anim calcmode="lin" valueType="num">
                                      <p:cBhvr additive="base">
                                        <p:cTn id="23" dur="5000" fill="hold"/>
                                        <p:tgtEl>
                                          <p:spTgt spid="11162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5" presetClass="entr" presetSubtype="5" fill="hold" nodeType="afterEffect">
                                  <p:stCondLst>
                                    <p:cond delay="0"/>
                                  </p:stCondLst>
                                  <p:childTnLst>
                                    <p:set>
                                      <p:cBhvr>
                                        <p:cTn id="26" dur="1" fill="hold">
                                          <p:stCondLst>
                                            <p:cond delay="0"/>
                                          </p:stCondLst>
                                        </p:cTn>
                                        <p:tgtEl>
                                          <p:spTgt spid="111626"/>
                                        </p:tgtEl>
                                        <p:attrNameLst>
                                          <p:attrName>style.visibility</p:attrName>
                                        </p:attrNameLst>
                                      </p:cBhvr>
                                      <p:to>
                                        <p:strVal val="visible"/>
                                      </p:to>
                                    </p:set>
                                    <p:animEffect transition="in" filter="checkerboard(down)">
                                      <p:cBhvr>
                                        <p:cTn id="27" dur="500"/>
                                        <p:tgtEl>
                                          <p:spTgt spid="111626"/>
                                        </p:tgtEl>
                                      </p:cBhvr>
                                    </p:animEffect>
                                  </p:childTnLst>
                                </p:cTn>
                              </p:par>
                            </p:childTnLst>
                          </p:cTn>
                        </p:par>
                        <p:par>
                          <p:cTn id="28" fill="hold">
                            <p:stCondLst>
                              <p:cond delay="20500"/>
                            </p:stCondLst>
                            <p:childTnLst>
                              <p:par>
                                <p:cTn id="29" presetID="16" presetClass="entr" presetSubtype="26" fill="hold" nodeType="afterEffect">
                                  <p:stCondLst>
                                    <p:cond delay="0"/>
                                  </p:stCondLst>
                                  <p:childTnLst>
                                    <p:set>
                                      <p:cBhvr>
                                        <p:cTn id="30" dur="1" fill="hold">
                                          <p:stCondLst>
                                            <p:cond delay="0"/>
                                          </p:stCondLst>
                                        </p:cTn>
                                        <p:tgtEl>
                                          <p:spTgt spid="4109"/>
                                        </p:tgtEl>
                                        <p:attrNameLst>
                                          <p:attrName>style.visibility</p:attrName>
                                        </p:attrNameLst>
                                      </p:cBhvr>
                                      <p:to>
                                        <p:strVal val="visible"/>
                                      </p:to>
                                    </p:set>
                                    <p:animEffect transition="in" filter="barn(inHorizontal)">
                                      <p:cBhvr>
                                        <p:cTn id="31"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utoUpdateAnimBg="0"/>
      <p:bldP spid="111622" grpId="0" autoUpdateAnimBg="0"/>
      <p:bldP spid="111623" grpId="0" autoUpdateAnimBg="0"/>
      <p:bldP spid="11162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684213"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ENERGIA EOLICA</a:t>
            </a:r>
          </a:p>
        </p:txBody>
      </p:sp>
      <p:sp>
        <p:nvSpPr>
          <p:cNvPr id="5123" name="Rectangle 6"/>
          <p:cNvSpPr>
            <a:spLocks noChangeArrowheads="1"/>
          </p:cNvSpPr>
          <p:nvPr/>
        </p:nvSpPr>
        <p:spPr bwMode="auto">
          <a:xfrm>
            <a:off x="0" y="1958975"/>
            <a:ext cx="9144000" cy="0"/>
          </a:xfrm>
          <a:prstGeom prst="rect">
            <a:avLst/>
          </a:prstGeom>
          <a:noFill/>
          <a:ln w="9525">
            <a:noFill/>
            <a:miter lim="800000"/>
            <a:headEnd/>
            <a:tailEnd/>
          </a:ln>
        </p:spPr>
        <p:txBody>
          <a:bodyPr wrap="none" anchor="ctr">
            <a:spAutoFit/>
          </a:bodyPr>
          <a:lstStyle/>
          <a:p>
            <a:pPr algn="just"/>
            <a:endParaRPr lang="it-IT"/>
          </a:p>
        </p:txBody>
      </p:sp>
      <p:sp>
        <p:nvSpPr>
          <p:cNvPr id="90119" name="Rectangle 7"/>
          <p:cNvSpPr>
            <a:spLocks noChangeArrowheads="1"/>
          </p:cNvSpPr>
          <p:nvPr/>
        </p:nvSpPr>
        <p:spPr bwMode="auto">
          <a:xfrm>
            <a:off x="468313" y="1033463"/>
            <a:ext cx="8410575" cy="641350"/>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cs typeface="Times New Roman" pitchFamily="18" charset="0"/>
              </a:rPr>
              <a:t>Per produrre energia eolica: si sfrutta il vento in regioni come coste o isole, dove il contrasto fra terra e acqua muove le masse d’aria.</a:t>
            </a:r>
            <a:endParaRPr lang="it-IT">
              <a:latin typeface="Times New Roman" pitchFamily="18" charset="0"/>
            </a:endParaRPr>
          </a:p>
        </p:txBody>
      </p:sp>
      <p:pic>
        <p:nvPicPr>
          <p:cNvPr id="90120" name="Picture 8" descr="Mulini"/>
          <p:cNvPicPr>
            <a:picLocks noChangeAspect="1" noChangeArrowheads="1"/>
          </p:cNvPicPr>
          <p:nvPr/>
        </p:nvPicPr>
        <p:blipFill>
          <a:blip r:embed="rId3" cstate="print"/>
          <a:srcRect/>
          <a:stretch>
            <a:fillRect/>
          </a:stretch>
        </p:blipFill>
        <p:spPr bwMode="auto">
          <a:xfrm>
            <a:off x="3348038" y="2133600"/>
            <a:ext cx="2973387" cy="3382963"/>
          </a:xfrm>
          <a:prstGeom prst="rect">
            <a:avLst/>
          </a:prstGeom>
          <a:noFill/>
          <a:ln w="9525">
            <a:noFill/>
            <a:miter lim="800000"/>
            <a:headEnd/>
            <a:tailEnd/>
          </a:ln>
        </p:spPr>
      </p:pic>
      <p:sp>
        <p:nvSpPr>
          <p:cNvPr id="5126"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5127"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5128"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5129" name="AutoShape 12">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3000" fill="hold"/>
                                        <p:tgtEl>
                                          <p:spTgt spid="90116"/>
                                        </p:tgtEl>
                                        <p:attrNameLst>
                                          <p:attrName>ppt_x</p:attrName>
                                        </p:attrNameLst>
                                      </p:cBhvr>
                                      <p:tavLst>
                                        <p:tav tm="0">
                                          <p:val>
                                            <p:strVal val="#ppt_x"/>
                                          </p:val>
                                        </p:tav>
                                        <p:tav tm="100000">
                                          <p:val>
                                            <p:strVal val="#ppt_x"/>
                                          </p:val>
                                        </p:tav>
                                      </p:tavLst>
                                    </p:anim>
                                    <p:anim calcmode="lin" valueType="num">
                                      <p:cBhvr additive="base">
                                        <p:cTn id="8" dur="3000" fill="hold"/>
                                        <p:tgtEl>
                                          <p:spTgt spid="9011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90119"/>
                                        </p:tgtEl>
                                        <p:attrNameLst>
                                          <p:attrName>style.visibility</p:attrName>
                                        </p:attrNameLst>
                                      </p:cBhvr>
                                      <p:to>
                                        <p:strVal val="visible"/>
                                      </p:to>
                                    </p:set>
                                    <p:anim calcmode="lin" valueType="num">
                                      <p:cBhvr additive="base">
                                        <p:cTn id="12" dur="5000" fill="hold"/>
                                        <p:tgtEl>
                                          <p:spTgt spid="90119"/>
                                        </p:tgtEl>
                                        <p:attrNameLst>
                                          <p:attrName>ppt_x</p:attrName>
                                        </p:attrNameLst>
                                      </p:cBhvr>
                                      <p:tavLst>
                                        <p:tav tm="0">
                                          <p:val>
                                            <p:strVal val="#ppt_x"/>
                                          </p:val>
                                        </p:tav>
                                        <p:tav tm="100000">
                                          <p:val>
                                            <p:strVal val="#ppt_x"/>
                                          </p:val>
                                        </p:tav>
                                      </p:tavLst>
                                    </p:anim>
                                    <p:anim calcmode="lin" valueType="num">
                                      <p:cBhvr additive="base">
                                        <p:cTn id="13" dur="5000" fill="hold"/>
                                        <p:tgtEl>
                                          <p:spTgt spid="90119"/>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1" presetClass="entr" presetSubtype="4" fill="hold" nodeType="afterEffect">
                                  <p:stCondLst>
                                    <p:cond delay="0"/>
                                  </p:stCondLst>
                                  <p:childTnLst>
                                    <p:set>
                                      <p:cBhvr>
                                        <p:cTn id="16" dur="1" fill="hold">
                                          <p:stCondLst>
                                            <p:cond delay="0"/>
                                          </p:stCondLst>
                                        </p:cTn>
                                        <p:tgtEl>
                                          <p:spTgt spid="90120"/>
                                        </p:tgtEl>
                                        <p:attrNameLst>
                                          <p:attrName>style.visibility</p:attrName>
                                        </p:attrNameLst>
                                      </p:cBhvr>
                                      <p:to>
                                        <p:strVal val="visible"/>
                                      </p:to>
                                    </p:set>
                                    <p:animEffect transition="in" filter="wheel(4)">
                                      <p:cBhvr>
                                        <p:cTn id="17" dur="20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468313" y="333375"/>
            <a:ext cx="8410575" cy="519113"/>
          </a:xfrm>
          <a:prstGeom prst="rect">
            <a:avLst/>
          </a:prstGeom>
          <a:noFill/>
          <a:ln w="9525">
            <a:noFill/>
            <a:miter lim="800000"/>
            <a:headEnd/>
            <a:tailEnd/>
          </a:ln>
        </p:spPr>
        <p:txBody>
          <a:bodyPr anchor="ctr">
            <a:spAutoFit/>
          </a:bodyPr>
          <a:lstStyle/>
          <a:p>
            <a:pPr algn="ctr">
              <a:tabLst>
                <a:tab pos="457200" algn="l"/>
              </a:tabLst>
            </a:pPr>
            <a:r>
              <a:rPr lang="it-IT" sz="2800">
                <a:latin typeface="Times New Roman" pitchFamily="18" charset="0"/>
              </a:rPr>
              <a:t>ENERGIA SOLARE</a:t>
            </a:r>
          </a:p>
        </p:txBody>
      </p:sp>
      <p:sp>
        <p:nvSpPr>
          <p:cNvPr id="112645" name="Rectangle 5"/>
          <p:cNvSpPr>
            <a:spLocks noChangeArrowheads="1"/>
          </p:cNvSpPr>
          <p:nvPr/>
        </p:nvSpPr>
        <p:spPr bwMode="auto">
          <a:xfrm>
            <a:off x="539750" y="981075"/>
            <a:ext cx="8410575" cy="366713"/>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Si può produrre energia solare in due modi:</a:t>
            </a:r>
          </a:p>
        </p:txBody>
      </p:sp>
      <p:sp>
        <p:nvSpPr>
          <p:cNvPr id="112646" name="Rectangle 6"/>
          <p:cNvSpPr>
            <a:spLocks noChangeArrowheads="1"/>
          </p:cNvSpPr>
          <p:nvPr/>
        </p:nvSpPr>
        <p:spPr bwMode="auto">
          <a:xfrm>
            <a:off x="468313" y="1268413"/>
            <a:ext cx="8410575" cy="641350"/>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 per mezzo di specchi: gli specchi direzionano i raggi del sole verso una vasca piena d’olio. Quest’ultimo si surriscalda e il vapore fa girare le turbine; </a:t>
            </a:r>
          </a:p>
        </p:txBody>
      </p:sp>
      <p:sp>
        <p:nvSpPr>
          <p:cNvPr id="112648" name="Rectangle 8"/>
          <p:cNvSpPr>
            <a:spLocks noChangeArrowheads="1"/>
          </p:cNvSpPr>
          <p:nvPr/>
        </p:nvSpPr>
        <p:spPr bwMode="auto">
          <a:xfrm>
            <a:off x="468313" y="1844675"/>
            <a:ext cx="8410575" cy="366713"/>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 per mezzo di pannelli fotovoltaici in grado di conservare l’energia del sole;</a:t>
            </a:r>
          </a:p>
        </p:txBody>
      </p:sp>
      <p:pic>
        <p:nvPicPr>
          <p:cNvPr id="112649" name="Picture 9" descr="Pannelli a Barstow"/>
          <p:cNvPicPr>
            <a:picLocks noChangeAspect="1" noChangeArrowheads="1"/>
          </p:cNvPicPr>
          <p:nvPr/>
        </p:nvPicPr>
        <p:blipFill>
          <a:blip r:embed="rId3" cstate="print"/>
          <a:srcRect/>
          <a:stretch>
            <a:fillRect/>
          </a:stretch>
        </p:blipFill>
        <p:spPr bwMode="auto">
          <a:xfrm>
            <a:off x="3203575" y="2276475"/>
            <a:ext cx="3263900" cy="3535363"/>
          </a:xfrm>
          <a:prstGeom prst="rect">
            <a:avLst/>
          </a:prstGeom>
          <a:noFill/>
          <a:ln w="9525">
            <a:noFill/>
            <a:miter lim="800000"/>
            <a:headEnd/>
            <a:tailEnd/>
          </a:ln>
        </p:spPr>
      </p:pic>
      <p:sp>
        <p:nvSpPr>
          <p:cNvPr id="6151"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6152"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6153" name="AutoShape 12">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6154" name="AutoShape 15">
            <a:hlinkClick r:id="rId4"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 calcmode="lin" valueType="num">
                                      <p:cBhvr additive="base">
                                        <p:cTn id="7" dur="3000" fill="hold"/>
                                        <p:tgtEl>
                                          <p:spTgt spid="112644"/>
                                        </p:tgtEl>
                                        <p:attrNameLst>
                                          <p:attrName>ppt_x</p:attrName>
                                        </p:attrNameLst>
                                      </p:cBhvr>
                                      <p:tavLst>
                                        <p:tav tm="0">
                                          <p:val>
                                            <p:strVal val="#ppt_x"/>
                                          </p:val>
                                        </p:tav>
                                        <p:tav tm="100000">
                                          <p:val>
                                            <p:strVal val="#ppt_x"/>
                                          </p:val>
                                        </p:tav>
                                      </p:tavLst>
                                    </p:anim>
                                    <p:anim calcmode="lin" valueType="num">
                                      <p:cBhvr additive="base">
                                        <p:cTn id="8" dur="3000" fill="hold"/>
                                        <p:tgtEl>
                                          <p:spTgt spid="11264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12645"/>
                                        </p:tgtEl>
                                        <p:attrNameLst>
                                          <p:attrName>style.visibility</p:attrName>
                                        </p:attrNameLst>
                                      </p:cBhvr>
                                      <p:to>
                                        <p:strVal val="visible"/>
                                      </p:to>
                                    </p:set>
                                    <p:anim calcmode="lin" valueType="num">
                                      <p:cBhvr additive="base">
                                        <p:cTn id="12" dur="3000" fill="hold"/>
                                        <p:tgtEl>
                                          <p:spTgt spid="112645"/>
                                        </p:tgtEl>
                                        <p:attrNameLst>
                                          <p:attrName>ppt_x</p:attrName>
                                        </p:attrNameLst>
                                      </p:cBhvr>
                                      <p:tavLst>
                                        <p:tav tm="0">
                                          <p:val>
                                            <p:strVal val="0-#ppt_w/2"/>
                                          </p:val>
                                        </p:tav>
                                        <p:tav tm="100000">
                                          <p:val>
                                            <p:strVal val="#ppt_x"/>
                                          </p:val>
                                        </p:tav>
                                      </p:tavLst>
                                    </p:anim>
                                    <p:anim calcmode="lin" valueType="num">
                                      <p:cBhvr additive="base">
                                        <p:cTn id="13" dur="3000" fill="hold"/>
                                        <p:tgtEl>
                                          <p:spTgt spid="11264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12646"/>
                                        </p:tgtEl>
                                        <p:attrNameLst>
                                          <p:attrName>style.visibility</p:attrName>
                                        </p:attrNameLst>
                                      </p:cBhvr>
                                      <p:to>
                                        <p:strVal val="visible"/>
                                      </p:to>
                                    </p:set>
                                    <p:anim calcmode="lin" valueType="num">
                                      <p:cBhvr additive="base">
                                        <p:cTn id="17" dur="3000" fill="hold"/>
                                        <p:tgtEl>
                                          <p:spTgt spid="112646"/>
                                        </p:tgtEl>
                                        <p:attrNameLst>
                                          <p:attrName>ppt_x</p:attrName>
                                        </p:attrNameLst>
                                      </p:cBhvr>
                                      <p:tavLst>
                                        <p:tav tm="0">
                                          <p:val>
                                            <p:strVal val="1+#ppt_w/2"/>
                                          </p:val>
                                        </p:tav>
                                        <p:tav tm="100000">
                                          <p:val>
                                            <p:strVal val="#ppt_x"/>
                                          </p:val>
                                        </p:tav>
                                      </p:tavLst>
                                    </p:anim>
                                    <p:anim calcmode="lin" valueType="num">
                                      <p:cBhvr additive="base">
                                        <p:cTn id="18" dur="3000" fill="hold"/>
                                        <p:tgtEl>
                                          <p:spTgt spid="112646"/>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12648"/>
                                        </p:tgtEl>
                                        <p:attrNameLst>
                                          <p:attrName>style.visibility</p:attrName>
                                        </p:attrNameLst>
                                      </p:cBhvr>
                                      <p:to>
                                        <p:strVal val="visible"/>
                                      </p:to>
                                    </p:set>
                                    <p:anim calcmode="lin" valueType="num">
                                      <p:cBhvr additive="base">
                                        <p:cTn id="22" dur="3000" fill="hold"/>
                                        <p:tgtEl>
                                          <p:spTgt spid="112648"/>
                                        </p:tgtEl>
                                        <p:attrNameLst>
                                          <p:attrName>ppt_x</p:attrName>
                                        </p:attrNameLst>
                                      </p:cBhvr>
                                      <p:tavLst>
                                        <p:tav tm="0">
                                          <p:val>
                                            <p:strVal val="1+#ppt_w/2"/>
                                          </p:val>
                                        </p:tav>
                                        <p:tav tm="100000">
                                          <p:val>
                                            <p:strVal val="#ppt_x"/>
                                          </p:val>
                                        </p:tav>
                                      </p:tavLst>
                                    </p:anim>
                                    <p:anim calcmode="lin" valueType="num">
                                      <p:cBhvr additive="base">
                                        <p:cTn id="23" dur="3000" fill="hold"/>
                                        <p:tgtEl>
                                          <p:spTgt spid="112648"/>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3" presetClass="entr" presetSubtype="5" fill="hold" nodeType="afterEffect">
                                  <p:stCondLst>
                                    <p:cond delay="0"/>
                                  </p:stCondLst>
                                  <p:childTnLst>
                                    <p:set>
                                      <p:cBhvr>
                                        <p:cTn id="26" dur="1" fill="hold">
                                          <p:stCondLst>
                                            <p:cond delay="0"/>
                                          </p:stCondLst>
                                        </p:cTn>
                                        <p:tgtEl>
                                          <p:spTgt spid="112649"/>
                                        </p:tgtEl>
                                        <p:attrNameLst>
                                          <p:attrName>style.visibility</p:attrName>
                                        </p:attrNameLst>
                                      </p:cBhvr>
                                      <p:to>
                                        <p:strVal val="visible"/>
                                      </p:to>
                                    </p:set>
                                    <p:animEffect transition="in" filter="blinds(vertical)">
                                      <p:cBhvr>
                                        <p:cTn id="27" dur="10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p:bldP spid="112646" grpId="0"/>
      <p:bldP spid="1126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333375"/>
            <a:ext cx="8410575" cy="519113"/>
          </a:xfrm>
          <a:prstGeom prst="rect">
            <a:avLst/>
          </a:prstGeom>
          <a:noFill/>
          <a:ln w="9525">
            <a:noFill/>
            <a:miter lim="800000"/>
            <a:headEnd/>
            <a:tailEnd/>
          </a:ln>
        </p:spPr>
        <p:txBody>
          <a:bodyPr anchor="ctr">
            <a:spAutoFit/>
          </a:bodyPr>
          <a:lstStyle/>
          <a:p>
            <a:pPr algn="ctr">
              <a:tabLst>
                <a:tab pos="457200" algn="l"/>
              </a:tabLst>
            </a:pPr>
            <a:r>
              <a:rPr lang="it-IT" sz="2800">
                <a:latin typeface="Times New Roman" pitchFamily="18" charset="0"/>
              </a:rPr>
              <a:t>L’EFFETTO FOTOELETTRICO</a:t>
            </a:r>
          </a:p>
        </p:txBody>
      </p:sp>
      <p:sp>
        <p:nvSpPr>
          <p:cNvPr id="3" name="Rectangle 5"/>
          <p:cNvSpPr>
            <a:spLocks noChangeArrowheads="1"/>
          </p:cNvSpPr>
          <p:nvPr/>
        </p:nvSpPr>
        <p:spPr bwMode="auto">
          <a:xfrm>
            <a:off x="539750" y="836613"/>
            <a:ext cx="8410575" cy="1754187"/>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L’effetto fotovoltaico è un caso particolare di effetto fotoelettrico. Quando un fotone avente una certa frequenza colpisce una lastra metallica è possibile che alcuni elettroni appartenenti al legame metallico che tiene insieme il solido si stacchino da esso formando una lacuna elettronica. In base alla teoria della bande, gli atomi di elementi hanno bande di valenza in cui giacciono gli elettroni e bande di conduzione che permettono il prodursi della corrente elettrica, cioè del movimento di elettroni:</a:t>
            </a:r>
          </a:p>
        </p:txBody>
      </p:sp>
      <p:pic>
        <p:nvPicPr>
          <p:cNvPr id="7172" name="Immagine 3" descr="http://upload.wikimedia.org/wikipedia/commons/thumb/1/18/Metallic_bond_Cu.svg/250px-Metallic_bond_Cu.svg.png">
            <a:hlinkClick r:id="rId3"/>
          </p:cNvPr>
          <p:cNvPicPr>
            <a:picLocks noChangeAspect="1" noChangeArrowheads="1"/>
          </p:cNvPicPr>
          <p:nvPr/>
        </p:nvPicPr>
        <p:blipFill>
          <a:blip r:embed="rId4" cstate="print"/>
          <a:srcRect/>
          <a:stretch>
            <a:fillRect/>
          </a:stretch>
        </p:blipFill>
        <p:spPr bwMode="auto">
          <a:xfrm>
            <a:off x="1042988" y="2781300"/>
            <a:ext cx="2381250" cy="1905000"/>
          </a:xfrm>
          <a:prstGeom prst="rect">
            <a:avLst/>
          </a:prstGeom>
          <a:solidFill>
            <a:schemeClr val="tx1"/>
          </a:solidFill>
          <a:ln w="9525">
            <a:noFill/>
            <a:miter lim="800000"/>
            <a:headEnd/>
            <a:tailEnd/>
          </a:ln>
        </p:spPr>
      </p:pic>
      <p:pic>
        <p:nvPicPr>
          <p:cNvPr id="7173" name="Immagine 4" descr="http://upload.wikimedia.org/wikipedia/commons/thumb/c/c7/Isolator-metal.svg/360px-Isolator-metal.svg.png">
            <a:hlinkClick r:id="rId5"/>
          </p:cNvPr>
          <p:cNvPicPr>
            <a:picLocks noChangeAspect="1" noChangeArrowheads="1"/>
          </p:cNvPicPr>
          <p:nvPr/>
        </p:nvPicPr>
        <p:blipFill>
          <a:blip r:embed="rId6" cstate="print"/>
          <a:srcRect/>
          <a:stretch>
            <a:fillRect/>
          </a:stretch>
        </p:blipFill>
        <p:spPr bwMode="auto">
          <a:xfrm>
            <a:off x="5003800" y="2781300"/>
            <a:ext cx="3429000" cy="1905000"/>
          </a:xfrm>
          <a:prstGeom prst="rect">
            <a:avLst/>
          </a:prstGeom>
          <a:solidFill>
            <a:schemeClr val="tx1"/>
          </a:solidFill>
          <a:ln w="9525">
            <a:noFill/>
            <a:miter lim="800000"/>
            <a:headEnd/>
            <a:tailEnd/>
          </a:ln>
        </p:spPr>
      </p:pic>
      <p:sp>
        <p:nvSpPr>
          <p:cNvPr id="6" name="Rectangle 5"/>
          <p:cNvSpPr>
            <a:spLocks noChangeArrowheads="1"/>
          </p:cNvSpPr>
          <p:nvPr/>
        </p:nvSpPr>
        <p:spPr bwMode="auto">
          <a:xfrm>
            <a:off x="539750" y="4868863"/>
            <a:ext cx="8410575" cy="1200150"/>
          </a:xfrm>
          <a:prstGeom prst="rect">
            <a:avLst/>
          </a:prstGeom>
          <a:noFill/>
          <a:ln w="9525">
            <a:noFill/>
            <a:miter lim="800000"/>
            <a:headEnd/>
            <a:tailEnd/>
          </a:ln>
        </p:spPr>
        <p:txBody>
          <a:bodyPr anchor="ctr">
            <a:spAutoFit/>
          </a:bodyPr>
          <a:lstStyle/>
          <a:p>
            <a:pPr algn="just">
              <a:tabLst>
                <a:tab pos="457200" algn="l"/>
              </a:tabLst>
            </a:pPr>
            <a:r>
              <a:rPr lang="it-IT">
                <a:latin typeface="Times New Roman" pitchFamily="18" charset="0"/>
              </a:rPr>
              <a:t>Mentre gli elettroni dei metalli hanno grande facilità a passare dalla banda di valenza a quella di conduzione e quelli degli isolanti non riescono a superare il gap energetico, gli elettroni dei semimetalli hanno un gap energetico non tanto elevato, ma neppure troppo basso.</a:t>
            </a:r>
          </a:p>
        </p:txBody>
      </p:sp>
      <p:sp>
        <p:nvSpPr>
          <p:cNvPr id="7175"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7176"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7177" name="AutoShape 12">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7178" name="AutoShape 15">
            <a:hlinkClick r:id="rId7"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0-#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13" presetClass="entr" presetSubtype="16"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plus(in)">
                                      <p:cBhvr>
                                        <p:cTn id="17" dur="2000"/>
                                        <p:tgtEl>
                                          <p:spTgt spid="7172"/>
                                        </p:tgtEl>
                                      </p:cBhvr>
                                    </p:animEffect>
                                  </p:childTnLst>
                                </p:cTn>
                              </p:par>
                            </p:childTnLst>
                          </p:cTn>
                        </p:par>
                        <p:par>
                          <p:cTn id="18" fill="hold">
                            <p:stCondLst>
                              <p:cond delay="8000"/>
                            </p:stCondLst>
                            <p:childTnLst>
                              <p:par>
                                <p:cTn id="19" presetID="13" presetClass="entr" presetSubtype="32" fill="hold" nodeType="after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plus(out)">
                                      <p:cBhvr>
                                        <p:cTn id="21" dur="2000"/>
                                        <p:tgtEl>
                                          <p:spTgt spid="7173"/>
                                        </p:tgtEl>
                                      </p:cBhvr>
                                    </p:animEffect>
                                  </p:childTnLst>
                                </p:cTn>
                              </p:par>
                            </p:childTnLst>
                          </p:cTn>
                        </p:par>
                        <p:par>
                          <p:cTn id="22" fill="hold">
                            <p:stCondLst>
                              <p:cond delay="10000"/>
                            </p:stCondLst>
                            <p:childTnLst>
                              <p:par>
                                <p:cTn id="23" presetID="7"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0-#ppt_w/2"/>
                                          </p:val>
                                        </p:tav>
                                        <p:tav tm="100000">
                                          <p:val>
                                            <p:strVal val="#ppt_x"/>
                                          </p:val>
                                        </p:tav>
                                      </p:tavLst>
                                    </p:anim>
                                    <p:anim calcmode="lin" valueType="num">
                                      <p:cBhvr additive="base">
                                        <p:cTn id="26"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333375"/>
            <a:ext cx="8410575" cy="519113"/>
          </a:xfrm>
          <a:prstGeom prst="rect">
            <a:avLst/>
          </a:prstGeom>
          <a:noFill/>
          <a:ln w="9525">
            <a:noFill/>
            <a:miter lim="800000"/>
            <a:headEnd/>
            <a:tailEnd/>
          </a:ln>
        </p:spPr>
        <p:txBody>
          <a:bodyPr anchor="ctr">
            <a:spAutoFit/>
          </a:bodyPr>
          <a:lstStyle/>
          <a:p>
            <a:pPr algn="ctr">
              <a:tabLst>
                <a:tab pos="457200" algn="l"/>
              </a:tabLst>
            </a:pPr>
            <a:r>
              <a:rPr lang="it-IT" sz="2800">
                <a:latin typeface="Times New Roman" pitchFamily="18" charset="0"/>
              </a:rPr>
              <a:t>L’EFFETTO FOTOVOLTAICO</a:t>
            </a:r>
          </a:p>
        </p:txBody>
      </p:sp>
      <p:sp>
        <p:nvSpPr>
          <p:cNvPr id="3" name="Rectangle 5"/>
          <p:cNvSpPr>
            <a:spLocks noChangeArrowheads="1"/>
          </p:cNvSpPr>
          <p:nvPr/>
        </p:nvSpPr>
        <p:spPr bwMode="auto">
          <a:xfrm>
            <a:off x="539750" y="900113"/>
            <a:ext cx="8410575" cy="3970337"/>
          </a:xfrm>
          <a:prstGeom prst="rect">
            <a:avLst/>
          </a:prstGeom>
          <a:noFill/>
          <a:ln w="9525">
            <a:noFill/>
            <a:miter lim="800000"/>
            <a:headEnd/>
            <a:tailEnd/>
          </a:ln>
        </p:spPr>
        <p:txBody>
          <a:bodyPr anchor="ctr">
            <a:spAutoFit/>
          </a:bodyPr>
          <a:lstStyle/>
          <a:p>
            <a:pPr algn="just"/>
            <a:r>
              <a:rPr lang="it-IT">
                <a:latin typeface="Times New Roman" pitchFamily="18" charset="0"/>
              </a:rPr>
              <a:t>Dunque, mentre nei buoni conduttori basta l’energia termica dell’ambiente esterno per creare corrente elettronica, nei semiconduttori serve un’energia maggiore, ma non eccessiva. Un fotone della giusta frequenza riesce a creare l’effetto fotoelettrico anche con questi materiali. In tal caso l’effetto fotoelettrico prende il nome di effetto fotovoltaico e viene usato nei pannelli fotovoltaici. Inoltre i semiconduttori vengono drogati con altri materiali per aumentarne la conducibilità. </a:t>
            </a:r>
            <a:r>
              <a:rPr lang="it-IT">
                <a:latin typeface="Times New Roman" pitchFamily="18" charset="0"/>
                <a:cs typeface="Times New Roman" pitchFamily="18" charset="0"/>
              </a:rPr>
              <a:t>Il drogaggio può essere di tipo:</a:t>
            </a:r>
          </a:p>
          <a:p>
            <a:pPr algn="just"/>
            <a:r>
              <a:rPr lang="it-IT" b="1">
                <a:latin typeface="Times New Roman" pitchFamily="18" charset="0"/>
                <a:cs typeface="Times New Roman" pitchFamily="18" charset="0"/>
              </a:rPr>
              <a:t>- n</a:t>
            </a:r>
            <a:r>
              <a:rPr lang="it-IT">
                <a:latin typeface="Times New Roman" pitchFamily="18" charset="0"/>
                <a:cs typeface="Times New Roman" pitchFamily="18" charset="0"/>
              </a:rPr>
              <a:t>: l'atomo drogante ha un elettrone in più di quelli che servono per soddisfare i legami del reticolo cristallino e tale elettrone acquista libertà di movimento all'interno del semiconduttore;</a:t>
            </a:r>
          </a:p>
          <a:p>
            <a:pPr algn="just"/>
            <a:r>
              <a:rPr lang="it-IT" b="1">
                <a:latin typeface="Times New Roman" pitchFamily="18" charset="0"/>
                <a:cs typeface="Times New Roman" pitchFamily="18" charset="0"/>
              </a:rPr>
              <a:t>- p</a:t>
            </a:r>
            <a:r>
              <a:rPr lang="it-IT">
                <a:latin typeface="Times New Roman" pitchFamily="18" charset="0"/>
                <a:cs typeface="Times New Roman" pitchFamily="18" charset="0"/>
              </a:rPr>
              <a:t>: l'atomo drogante ha un elettrone in meno e tale mancanza o vacanza di elettrone, indicata con il nome di lacuna, si comporta come una particella carica positivamente e si può spostare all'interno del semiconduttore.</a:t>
            </a:r>
          </a:p>
          <a:p>
            <a:pPr algn="just"/>
            <a:r>
              <a:rPr lang="it-IT">
                <a:latin typeface="Times New Roman" pitchFamily="18" charset="0"/>
                <a:cs typeface="Times New Roman" pitchFamily="18" charset="0"/>
              </a:rPr>
              <a:t>In entrambi i casi viene aumentata la velocità di movimento di elettroni.</a:t>
            </a:r>
          </a:p>
        </p:txBody>
      </p:sp>
      <p:sp>
        <p:nvSpPr>
          <p:cNvPr id="8196"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8197"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8198" name="AutoShape 12">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8199" name="AutoShape 15">
            <a:hlinkClick r:id="rId3"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pic>
        <p:nvPicPr>
          <p:cNvPr id="8200" name="Picture 2" descr="Banda di conduzione e di valenza"/>
          <p:cNvPicPr>
            <a:picLocks noChangeAspect="1" noChangeArrowheads="1"/>
          </p:cNvPicPr>
          <p:nvPr/>
        </p:nvPicPr>
        <p:blipFill>
          <a:blip r:embed="rId4" cstate="print"/>
          <a:srcRect/>
          <a:stretch>
            <a:fillRect/>
          </a:stretch>
        </p:blipFill>
        <p:spPr bwMode="auto">
          <a:xfrm>
            <a:off x="1476375" y="4797425"/>
            <a:ext cx="3219450" cy="1905000"/>
          </a:xfrm>
          <a:prstGeom prst="rect">
            <a:avLst/>
          </a:prstGeom>
          <a:noFill/>
          <a:ln w="9525">
            <a:noFill/>
            <a:miter lim="800000"/>
            <a:headEnd/>
            <a:tailEnd/>
          </a:ln>
        </p:spPr>
      </p:pic>
      <p:pic>
        <p:nvPicPr>
          <p:cNvPr id="8201" name="Picture 4" descr="L'effetto fotovoltaico"/>
          <p:cNvPicPr>
            <a:picLocks noChangeAspect="1" noChangeArrowheads="1"/>
          </p:cNvPicPr>
          <p:nvPr/>
        </p:nvPicPr>
        <p:blipFill>
          <a:blip r:embed="rId5" cstate="print"/>
          <a:srcRect/>
          <a:stretch>
            <a:fillRect/>
          </a:stretch>
        </p:blipFill>
        <p:spPr bwMode="auto">
          <a:xfrm>
            <a:off x="5292725" y="4797425"/>
            <a:ext cx="32194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0-#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0" presetClass="entr" presetSubtype="0" fill="hold" nodeType="after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wedge">
                                      <p:cBhvr>
                                        <p:cTn id="17" dur="2000"/>
                                        <p:tgtEl>
                                          <p:spTgt spid="8200"/>
                                        </p:tgtEl>
                                      </p:cBhvr>
                                    </p:animEffect>
                                  </p:childTnLst>
                                </p:cTn>
                              </p:par>
                              <p:par>
                                <p:cTn id="18" presetID="20" presetClass="entr" presetSubtype="0" fill="hold" nodeType="with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wedge">
                                      <p:cBhvr>
                                        <p:cTn id="20"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FONTI ESAURIBILI</a:t>
            </a:r>
          </a:p>
        </p:txBody>
      </p:sp>
      <p:sp>
        <p:nvSpPr>
          <p:cNvPr id="125957" name="Text Box 5"/>
          <p:cNvSpPr txBox="1">
            <a:spLocks noChangeArrowheads="1"/>
          </p:cNvSpPr>
          <p:nvPr/>
        </p:nvSpPr>
        <p:spPr bwMode="auto">
          <a:xfrm>
            <a:off x="755650" y="1125538"/>
            <a:ext cx="792162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Ecco qui di seguito le principali fonti di energia esauribile:</a:t>
            </a:r>
          </a:p>
        </p:txBody>
      </p:sp>
      <p:sp>
        <p:nvSpPr>
          <p:cNvPr id="125958" name="Text Box 6"/>
          <p:cNvSpPr txBox="1">
            <a:spLocks noChangeArrowheads="1"/>
          </p:cNvSpPr>
          <p:nvPr/>
        </p:nvSpPr>
        <p:spPr bwMode="auto">
          <a:xfrm>
            <a:off x="684213" y="16287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3" action="ppaction://hlinksldjump"/>
              </a:rPr>
              <a:t>petrolio e derivati</a:t>
            </a:r>
            <a:r>
              <a:rPr lang="it-IT">
                <a:latin typeface="Times New Roman" pitchFamily="18" charset="0"/>
              </a:rPr>
              <a:t>;</a:t>
            </a:r>
          </a:p>
        </p:txBody>
      </p:sp>
      <p:sp>
        <p:nvSpPr>
          <p:cNvPr id="125959" name="Text Box 7"/>
          <p:cNvSpPr txBox="1">
            <a:spLocks noChangeArrowheads="1"/>
          </p:cNvSpPr>
          <p:nvPr/>
        </p:nvSpPr>
        <p:spPr bwMode="auto">
          <a:xfrm>
            <a:off x="684213" y="20605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4" action="ppaction://hlinksldjump"/>
              </a:rPr>
              <a:t>carbone</a:t>
            </a:r>
            <a:r>
              <a:rPr lang="it-IT">
                <a:latin typeface="Times New Roman" pitchFamily="18" charset="0"/>
              </a:rPr>
              <a:t>;</a:t>
            </a:r>
          </a:p>
        </p:txBody>
      </p:sp>
      <p:sp>
        <p:nvSpPr>
          <p:cNvPr id="125960" name="Text Box 8"/>
          <p:cNvSpPr txBox="1">
            <a:spLocks noChangeArrowheads="1"/>
          </p:cNvSpPr>
          <p:nvPr/>
        </p:nvSpPr>
        <p:spPr bwMode="auto">
          <a:xfrm>
            <a:off x="684213" y="2492375"/>
            <a:ext cx="7921625"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5" action="ppaction://hlinksldjump"/>
              </a:rPr>
              <a:t>uranio</a:t>
            </a:r>
            <a:r>
              <a:rPr lang="it-IT">
                <a:latin typeface="Times New Roman" pitchFamily="18" charset="0"/>
              </a:rPr>
              <a:t>.</a:t>
            </a:r>
          </a:p>
        </p:txBody>
      </p:sp>
      <p:sp>
        <p:nvSpPr>
          <p:cNvPr id="9223"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9224"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9225" name="AutoShape 11">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3000" fill="hold"/>
                                        <p:tgtEl>
                                          <p:spTgt spid="125956"/>
                                        </p:tgtEl>
                                        <p:attrNameLst>
                                          <p:attrName>ppt_x</p:attrName>
                                        </p:attrNameLst>
                                      </p:cBhvr>
                                      <p:tavLst>
                                        <p:tav tm="0">
                                          <p:val>
                                            <p:strVal val="#ppt_x"/>
                                          </p:val>
                                        </p:tav>
                                        <p:tav tm="100000">
                                          <p:val>
                                            <p:strVal val="#ppt_x"/>
                                          </p:val>
                                        </p:tav>
                                      </p:tavLst>
                                    </p:anim>
                                    <p:anim calcmode="lin" valueType="num">
                                      <p:cBhvr additive="base">
                                        <p:cTn id="8" dur="3000" fill="hold"/>
                                        <p:tgtEl>
                                          <p:spTgt spid="12595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25957"/>
                                        </p:tgtEl>
                                        <p:attrNameLst>
                                          <p:attrName>style.visibility</p:attrName>
                                        </p:attrNameLst>
                                      </p:cBhvr>
                                      <p:to>
                                        <p:strVal val="visible"/>
                                      </p:to>
                                    </p:set>
                                    <p:anim calcmode="lin" valueType="num">
                                      <p:cBhvr additive="base">
                                        <p:cTn id="12" dur="3000" fill="hold"/>
                                        <p:tgtEl>
                                          <p:spTgt spid="125957"/>
                                        </p:tgtEl>
                                        <p:attrNameLst>
                                          <p:attrName>ppt_x</p:attrName>
                                        </p:attrNameLst>
                                      </p:cBhvr>
                                      <p:tavLst>
                                        <p:tav tm="0">
                                          <p:val>
                                            <p:strVal val="0-#ppt_w/2"/>
                                          </p:val>
                                        </p:tav>
                                        <p:tav tm="100000">
                                          <p:val>
                                            <p:strVal val="#ppt_x"/>
                                          </p:val>
                                        </p:tav>
                                      </p:tavLst>
                                    </p:anim>
                                    <p:anim calcmode="lin" valueType="num">
                                      <p:cBhvr additive="base">
                                        <p:cTn id="13" dur="3000" fill="hold"/>
                                        <p:tgtEl>
                                          <p:spTgt spid="12595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25958"/>
                                        </p:tgtEl>
                                        <p:attrNameLst>
                                          <p:attrName>style.visibility</p:attrName>
                                        </p:attrNameLst>
                                      </p:cBhvr>
                                      <p:to>
                                        <p:strVal val="visible"/>
                                      </p:to>
                                    </p:set>
                                    <p:anim calcmode="lin" valueType="num">
                                      <p:cBhvr additive="base">
                                        <p:cTn id="17" dur="3000" fill="hold"/>
                                        <p:tgtEl>
                                          <p:spTgt spid="125958"/>
                                        </p:tgtEl>
                                        <p:attrNameLst>
                                          <p:attrName>ppt_x</p:attrName>
                                        </p:attrNameLst>
                                      </p:cBhvr>
                                      <p:tavLst>
                                        <p:tav tm="0">
                                          <p:val>
                                            <p:strVal val="1+#ppt_w/2"/>
                                          </p:val>
                                        </p:tav>
                                        <p:tav tm="100000">
                                          <p:val>
                                            <p:strVal val="#ppt_x"/>
                                          </p:val>
                                        </p:tav>
                                      </p:tavLst>
                                    </p:anim>
                                    <p:anim calcmode="lin" valueType="num">
                                      <p:cBhvr additive="base">
                                        <p:cTn id="18" dur="3000" fill="hold"/>
                                        <p:tgtEl>
                                          <p:spTgt spid="125958"/>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2" fill="hold" grpId="0" nodeType="afterEffect">
                                  <p:stCondLst>
                                    <p:cond delay="0"/>
                                  </p:stCondLst>
                                  <p:childTnLst>
                                    <p:set>
                                      <p:cBhvr>
                                        <p:cTn id="21" dur="1" fill="hold">
                                          <p:stCondLst>
                                            <p:cond delay="0"/>
                                          </p:stCondLst>
                                        </p:cTn>
                                        <p:tgtEl>
                                          <p:spTgt spid="125959"/>
                                        </p:tgtEl>
                                        <p:attrNameLst>
                                          <p:attrName>style.visibility</p:attrName>
                                        </p:attrNameLst>
                                      </p:cBhvr>
                                      <p:to>
                                        <p:strVal val="visible"/>
                                      </p:to>
                                    </p:set>
                                    <p:anim calcmode="lin" valueType="num">
                                      <p:cBhvr additive="base">
                                        <p:cTn id="22" dur="3000" fill="hold"/>
                                        <p:tgtEl>
                                          <p:spTgt spid="125959"/>
                                        </p:tgtEl>
                                        <p:attrNameLst>
                                          <p:attrName>ppt_x</p:attrName>
                                        </p:attrNameLst>
                                      </p:cBhvr>
                                      <p:tavLst>
                                        <p:tav tm="0">
                                          <p:val>
                                            <p:strVal val="1+#ppt_w/2"/>
                                          </p:val>
                                        </p:tav>
                                        <p:tav tm="100000">
                                          <p:val>
                                            <p:strVal val="#ppt_x"/>
                                          </p:val>
                                        </p:tav>
                                      </p:tavLst>
                                    </p:anim>
                                    <p:anim calcmode="lin" valueType="num">
                                      <p:cBhvr additive="base">
                                        <p:cTn id="23" dur="3000" fill="hold"/>
                                        <p:tgtEl>
                                          <p:spTgt spid="125959"/>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2" fill="hold" grpId="0" nodeType="afterEffect">
                                  <p:stCondLst>
                                    <p:cond delay="0"/>
                                  </p:stCondLst>
                                  <p:childTnLst>
                                    <p:set>
                                      <p:cBhvr>
                                        <p:cTn id="26" dur="1" fill="hold">
                                          <p:stCondLst>
                                            <p:cond delay="0"/>
                                          </p:stCondLst>
                                        </p:cTn>
                                        <p:tgtEl>
                                          <p:spTgt spid="125960"/>
                                        </p:tgtEl>
                                        <p:attrNameLst>
                                          <p:attrName>style.visibility</p:attrName>
                                        </p:attrNameLst>
                                      </p:cBhvr>
                                      <p:to>
                                        <p:strVal val="visible"/>
                                      </p:to>
                                    </p:set>
                                    <p:anim calcmode="lin" valueType="num">
                                      <p:cBhvr additive="base">
                                        <p:cTn id="27" dur="3000" fill="hold"/>
                                        <p:tgtEl>
                                          <p:spTgt spid="125960"/>
                                        </p:tgtEl>
                                        <p:attrNameLst>
                                          <p:attrName>ppt_x</p:attrName>
                                        </p:attrNameLst>
                                      </p:cBhvr>
                                      <p:tavLst>
                                        <p:tav tm="0">
                                          <p:val>
                                            <p:strVal val="1+#ppt_w/2"/>
                                          </p:val>
                                        </p:tav>
                                        <p:tav tm="100000">
                                          <p:val>
                                            <p:strVal val="#ppt_x"/>
                                          </p:val>
                                        </p:tav>
                                      </p:tavLst>
                                    </p:anim>
                                    <p:anim calcmode="lin" valueType="num">
                                      <p:cBhvr additive="base">
                                        <p:cTn id="28" dur="3000" fill="hold"/>
                                        <p:tgtEl>
                                          <p:spTgt spid="1259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7" grpId="0"/>
      <p:bldP spid="125958" grpId="0"/>
      <p:bldP spid="125959" grpId="0"/>
      <p:bldP spid="1259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827088" y="333375"/>
            <a:ext cx="7921625" cy="519113"/>
          </a:xfrm>
          <a:prstGeom prst="rect">
            <a:avLst/>
          </a:prstGeom>
          <a:noFill/>
          <a:ln w="9525">
            <a:noFill/>
            <a:miter lim="800000"/>
            <a:headEnd/>
            <a:tailEnd/>
          </a:ln>
        </p:spPr>
        <p:txBody>
          <a:bodyPr>
            <a:spAutoFit/>
          </a:bodyPr>
          <a:lstStyle/>
          <a:p>
            <a:pPr algn="ctr">
              <a:spcBef>
                <a:spcPct val="50000"/>
              </a:spcBef>
            </a:pPr>
            <a:r>
              <a:rPr lang="it-IT" sz="2800">
                <a:latin typeface="Times New Roman" pitchFamily="18" charset="0"/>
              </a:rPr>
              <a:t>PETROLIO E DERIVATI</a:t>
            </a:r>
          </a:p>
        </p:txBody>
      </p:sp>
      <p:sp>
        <p:nvSpPr>
          <p:cNvPr id="126981" name="Text Box 5"/>
          <p:cNvSpPr txBox="1">
            <a:spLocks noChangeArrowheads="1"/>
          </p:cNvSpPr>
          <p:nvPr/>
        </p:nvSpPr>
        <p:spPr bwMode="auto">
          <a:xfrm>
            <a:off x="755650" y="1125538"/>
            <a:ext cx="7921625" cy="228917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rPr>
              <a:t>Il petrolio deriva dal processo di decomposizione di organismi morti. </a:t>
            </a:r>
            <a:r>
              <a:rPr lang="en-US">
                <a:latin typeface="Times New Roman" pitchFamily="18" charset="0"/>
                <a:cs typeface="Times New Roman" pitchFamily="18" charset="0"/>
              </a:rPr>
              <a:t>È</a:t>
            </a:r>
            <a:r>
              <a:rPr lang="it-IT">
                <a:latin typeface="Times New Roman" pitchFamily="18" charset="0"/>
              </a:rPr>
              <a:t> una fonte di energia esauribile. Poiché è una grossa molecola non può essere utilizzato direttamente, ma deve essere scomposto in più parti. Questo processo è chiamato raffinazione. La raffinazione avviene in una torre di frazionamento, nella quale le temperature vanno da 350 a 35°C circa. Dalla raffinazione si ottengono combustibili diversi (in ordine di uscita dalla torre di frazionamento): olio combustibile, </a:t>
            </a:r>
            <a:r>
              <a:rPr lang="it-IT">
                <a:latin typeface="Times New Roman" pitchFamily="18" charset="0"/>
                <a:hlinkClick r:id="rId3" action="ppaction://hlinksldjump"/>
              </a:rPr>
              <a:t>gasolio</a:t>
            </a:r>
            <a:r>
              <a:rPr lang="it-IT">
                <a:latin typeface="Times New Roman" pitchFamily="18" charset="0"/>
              </a:rPr>
              <a:t>, kerosene, nafta, </a:t>
            </a:r>
            <a:r>
              <a:rPr lang="it-IT">
                <a:latin typeface="Times New Roman" pitchFamily="18" charset="0"/>
                <a:hlinkClick r:id="rId4" action="ppaction://hlinksldjump"/>
              </a:rPr>
              <a:t>benzina</a:t>
            </a:r>
            <a:r>
              <a:rPr lang="it-IT">
                <a:latin typeface="Times New Roman" pitchFamily="18" charset="0"/>
              </a:rPr>
              <a:t> e gas. Le fonti di energia esauribili derivate dal petrolio sono anche dette combustibili fossili (o idrocarburi).</a:t>
            </a:r>
          </a:p>
        </p:txBody>
      </p:sp>
      <p:pic>
        <p:nvPicPr>
          <p:cNvPr id="126982" name="Picture 6" descr="Petrolio-raffinazione"/>
          <p:cNvPicPr>
            <a:picLocks noChangeAspect="1" noChangeArrowheads="1"/>
          </p:cNvPicPr>
          <p:nvPr/>
        </p:nvPicPr>
        <p:blipFill>
          <a:blip r:embed="rId5" cstate="print"/>
          <a:srcRect/>
          <a:stretch>
            <a:fillRect/>
          </a:stretch>
        </p:blipFill>
        <p:spPr bwMode="auto">
          <a:xfrm>
            <a:off x="3276600" y="3573463"/>
            <a:ext cx="2879725" cy="2719387"/>
          </a:xfrm>
          <a:prstGeom prst="rect">
            <a:avLst/>
          </a:prstGeom>
          <a:noFill/>
          <a:ln w="9525">
            <a:noFill/>
            <a:miter lim="800000"/>
            <a:headEnd/>
            <a:tailEnd/>
          </a:ln>
        </p:spPr>
      </p:pic>
      <p:sp>
        <p:nvSpPr>
          <p:cNvPr id="10245"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3366FF"/>
          </a:solidFill>
          <a:ln w="9525">
            <a:noFill/>
            <a:miter lim="800000"/>
            <a:headEnd/>
            <a:tailEnd/>
          </a:ln>
        </p:spPr>
        <p:txBody>
          <a:bodyPr wrap="none" anchor="ctr"/>
          <a:lstStyle/>
          <a:p>
            <a:endParaRPr lang="it-IT"/>
          </a:p>
        </p:txBody>
      </p:sp>
      <p:sp>
        <p:nvSpPr>
          <p:cNvPr id="10246"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008080"/>
          </a:solidFill>
          <a:ln w="9525">
            <a:noFill/>
            <a:miter lim="800000"/>
            <a:headEnd/>
            <a:tailEnd/>
          </a:ln>
        </p:spPr>
        <p:txBody>
          <a:bodyPr wrap="none" anchor="ctr"/>
          <a:lstStyle/>
          <a:p>
            <a:endParaRPr lang="it-IT"/>
          </a:p>
        </p:txBody>
      </p:sp>
      <p:sp>
        <p:nvSpPr>
          <p:cNvPr id="10247" name="AutoShape 9">
            <a:hlinkClick r:id="" action="ppaction://hlinkshowjump?jump=firstslide" highlightClick="1"/>
          </p:cNvPr>
          <p:cNvSpPr>
            <a:spLocks noChangeArrowheads="1"/>
          </p:cNvSpPr>
          <p:nvPr/>
        </p:nvSpPr>
        <p:spPr bwMode="auto">
          <a:xfrm>
            <a:off x="0" y="6021388"/>
            <a:ext cx="468313" cy="404812"/>
          </a:xfrm>
          <a:prstGeom prst="actionButtonHome">
            <a:avLst/>
          </a:prstGeom>
          <a:solidFill>
            <a:schemeClr val="bg1"/>
          </a:solidFill>
          <a:ln w="9525">
            <a:noFill/>
            <a:miter lim="800000"/>
            <a:headEnd/>
            <a:tailEnd/>
          </a:ln>
        </p:spPr>
        <p:txBody>
          <a:bodyPr wrap="none" anchor="ctr"/>
          <a:lstStyle/>
          <a:p>
            <a:endParaRPr lang="it-IT"/>
          </a:p>
        </p:txBody>
      </p:sp>
      <p:sp>
        <p:nvSpPr>
          <p:cNvPr id="10248" name="AutoShape 10">
            <a:hlinkClick r:id="rId6" action="ppaction://hlinksldjump" highlightClick="1"/>
          </p:cNvPr>
          <p:cNvSpPr>
            <a:spLocks noChangeArrowheads="1"/>
          </p:cNvSpPr>
          <p:nvPr/>
        </p:nvSpPr>
        <p:spPr bwMode="auto">
          <a:xfrm>
            <a:off x="468313" y="6021388"/>
            <a:ext cx="468312" cy="431800"/>
          </a:xfrm>
          <a:prstGeom prst="actionButtonHome">
            <a:avLst/>
          </a:prstGeom>
          <a:solidFill>
            <a:schemeClr val="accent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additive="base">
                                        <p:cTn id="7" dur="3000" fill="hold"/>
                                        <p:tgtEl>
                                          <p:spTgt spid="126980"/>
                                        </p:tgtEl>
                                        <p:attrNameLst>
                                          <p:attrName>ppt_x</p:attrName>
                                        </p:attrNameLst>
                                      </p:cBhvr>
                                      <p:tavLst>
                                        <p:tav tm="0">
                                          <p:val>
                                            <p:strVal val="#ppt_x"/>
                                          </p:val>
                                        </p:tav>
                                        <p:tav tm="100000">
                                          <p:val>
                                            <p:strVal val="#ppt_x"/>
                                          </p:val>
                                        </p:tav>
                                      </p:tavLst>
                                    </p:anim>
                                    <p:anim calcmode="lin" valueType="num">
                                      <p:cBhvr additive="base">
                                        <p:cTn id="8" dur="3000" fill="hold"/>
                                        <p:tgtEl>
                                          <p:spTgt spid="126980"/>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26981"/>
                                        </p:tgtEl>
                                        <p:attrNameLst>
                                          <p:attrName>style.visibility</p:attrName>
                                        </p:attrNameLst>
                                      </p:cBhvr>
                                      <p:to>
                                        <p:strVal val="visible"/>
                                      </p:to>
                                    </p:set>
                                    <p:anim calcmode="lin" valueType="num">
                                      <p:cBhvr additive="base">
                                        <p:cTn id="12" dur="3000" fill="hold"/>
                                        <p:tgtEl>
                                          <p:spTgt spid="126981"/>
                                        </p:tgtEl>
                                        <p:attrNameLst>
                                          <p:attrName>ppt_x</p:attrName>
                                        </p:attrNameLst>
                                      </p:cBhvr>
                                      <p:tavLst>
                                        <p:tav tm="0">
                                          <p:val>
                                            <p:strVal val="#ppt_x"/>
                                          </p:val>
                                        </p:tav>
                                        <p:tav tm="100000">
                                          <p:val>
                                            <p:strVal val="#ppt_x"/>
                                          </p:val>
                                        </p:tav>
                                      </p:tavLst>
                                    </p:anim>
                                    <p:anim calcmode="lin" valueType="num">
                                      <p:cBhvr additive="base">
                                        <p:cTn id="13" dur="3000" fill="hold"/>
                                        <p:tgtEl>
                                          <p:spTgt spid="126981"/>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18" presetClass="entr" presetSubtype="6" fill="hold" nodeType="afterEffect">
                                  <p:stCondLst>
                                    <p:cond delay="0"/>
                                  </p:stCondLst>
                                  <p:childTnLst>
                                    <p:set>
                                      <p:cBhvr>
                                        <p:cTn id="16" dur="1" fill="hold">
                                          <p:stCondLst>
                                            <p:cond delay="0"/>
                                          </p:stCondLst>
                                        </p:cTn>
                                        <p:tgtEl>
                                          <p:spTgt spid="126982"/>
                                        </p:tgtEl>
                                        <p:attrNameLst>
                                          <p:attrName>style.visibility</p:attrName>
                                        </p:attrNameLst>
                                      </p:cBhvr>
                                      <p:to>
                                        <p:strVal val="visible"/>
                                      </p:to>
                                    </p:set>
                                    <p:animEffect transition="in" filter="strips(downRight)">
                                      <p:cBhvr>
                                        <p:cTn id="17" dur="20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1" grpId="0"/>
    </p:bldLst>
  </p:timing>
</p:sld>
</file>

<file path=ppt/theme/theme1.xml><?xml version="1.0" encoding="utf-8"?>
<a:theme xmlns:a="http://schemas.openxmlformats.org/drawingml/2006/main" name="Nuvole">
  <a:themeElements>
    <a:clrScheme name="Nuvole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vo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vole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vole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vole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vole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vole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vole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vole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vole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vole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732</TotalTime>
  <Words>2945</Words>
  <Application>Microsoft Office PowerPoint</Application>
  <PresentationFormat>Presentazione su schermo (4:3)</PresentationFormat>
  <Paragraphs>159</Paragraphs>
  <Slides>28</Slides>
  <Notes>28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Wingdings</vt:lpstr>
      <vt:lpstr>Calibri</vt:lpstr>
      <vt:lpstr>Times New Roman</vt:lpstr>
      <vt:lpstr>Nuvole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Enrico</cp:lastModifiedBy>
  <cp:revision>171</cp:revision>
  <dcterms:created xsi:type="dcterms:W3CDTF">2009-01-17T14:13:04Z</dcterms:created>
  <dcterms:modified xsi:type="dcterms:W3CDTF">2013-08-18T20:38:09Z</dcterms:modified>
</cp:coreProperties>
</file>