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66" r:id="rId3"/>
    <p:sldId id="267" r:id="rId4"/>
    <p:sldId id="256" r:id="rId5"/>
    <p:sldId id="258" r:id="rId6"/>
    <p:sldId id="259" r:id="rId7"/>
    <p:sldId id="260" r:id="rId8"/>
    <p:sldId id="262" r:id="rId9"/>
    <p:sldId id="261" r:id="rId10"/>
    <p:sldId id="263" r:id="rId11"/>
    <p:sldId id="264" r:id="rId12"/>
    <p:sldId id="265" r:id="rId13"/>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2D2DB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718" autoAdjust="0"/>
  </p:normalViewPr>
  <p:slideViewPr>
    <p:cSldViewPr>
      <p:cViewPr varScale="1">
        <p:scale>
          <a:sx n="70" d="100"/>
          <a:sy n="70" d="100"/>
        </p:scale>
        <p:origin x="-138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A3C2412-E63C-42B7-80DE-FB0D17590425}" type="datetimeFigureOut">
              <a:rPr lang="it-IT"/>
              <a:pPr>
                <a:defRPr/>
              </a:pPr>
              <a:t>10/08/2013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49D1E3D-1A61-403C-9469-A8E0FDBC20E0}"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536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5124"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19A08B-1902-41B5-995D-3A149A457DFD}" type="slidenum">
              <a:rPr lang="it-IT" smtClean="0"/>
              <a:pPr fontAlgn="base">
                <a:spcBef>
                  <a:spcPct val="0"/>
                </a:spcBef>
                <a:spcAft>
                  <a:spcPct val="0"/>
                </a:spcAft>
                <a:defRPr/>
              </a:pPr>
              <a:t>1</a:t>
            </a:fld>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457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2292"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BA9ACA-4526-4C64-BFBB-5C71BC93ABFD}" type="slidenum">
              <a:rPr lang="it-IT" smtClean="0"/>
              <a:pPr fontAlgn="base">
                <a:spcBef>
                  <a:spcPct val="0"/>
                </a:spcBef>
                <a:spcAft>
                  <a:spcPct val="0"/>
                </a:spcAft>
                <a:defRPr/>
              </a:pPr>
              <a:t>10</a:t>
            </a:fld>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560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33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4127F3-BEB7-4062-8E83-47043AD2B7B6}" type="slidenum">
              <a:rPr lang="it-IT" smtClean="0"/>
              <a:pPr fontAlgn="base">
                <a:spcBef>
                  <a:spcPct val="0"/>
                </a:spcBef>
                <a:spcAft>
                  <a:spcPct val="0"/>
                </a:spcAft>
                <a:defRPr/>
              </a:pPr>
              <a:t>11</a:t>
            </a:fld>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662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434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C80808-E483-4674-954F-157618CCE0E8}" type="slidenum">
              <a:rPr lang="it-IT" smtClean="0"/>
              <a:pPr fontAlgn="base">
                <a:spcBef>
                  <a:spcPct val="0"/>
                </a:spcBef>
                <a:spcAft>
                  <a:spcPct val="0"/>
                </a:spcAft>
                <a:defRPr/>
              </a:pPr>
              <a:t>12</a:t>
            </a:fld>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6387"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4" name="Segnaposto numero diapositiva 3"/>
          <p:cNvSpPr>
            <a:spLocks noGrp="1"/>
          </p:cNvSpPr>
          <p:nvPr>
            <p:ph type="sldNum" sz="quarter" idx="5"/>
          </p:nvPr>
        </p:nvSpPr>
        <p:spPr/>
        <p:txBody>
          <a:bodyPr/>
          <a:lstStyle/>
          <a:p>
            <a:pPr>
              <a:defRPr/>
            </a:pPr>
            <a:fld id="{200F1DD7-8F1E-4E52-9B1D-EDFB5949B49C}" type="slidenum">
              <a:rPr lang="it-IT" smtClean="0"/>
              <a:pPr>
                <a:defRPr/>
              </a:pPr>
              <a:t>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7411"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4" name="Segnaposto numero diapositiva 3"/>
          <p:cNvSpPr>
            <a:spLocks noGrp="1"/>
          </p:cNvSpPr>
          <p:nvPr>
            <p:ph type="sldNum" sz="quarter" idx="5"/>
          </p:nvPr>
        </p:nvSpPr>
        <p:spPr/>
        <p:txBody>
          <a:bodyPr/>
          <a:lstStyle/>
          <a:p>
            <a:pPr>
              <a:defRPr/>
            </a:pPr>
            <a:fld id="{A484950B-379F-41B9-82B4-0FEF55EA11FF}" type="slidenum">
              <a:rPr lang="it-IT" smtClean="0"/>
              <a:pPr>
                <a:defRPr/>
              </a:pPr>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843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14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13083F-23A2-4F0D-8A55-696E91387110}" type="slidenum">
              <a:rPr lang="it-IT" smtClean="0"/>
              <a:pPr fontAlgn="base">
                <a:spcBef>
                  <a:spcPct val="0"/>
                </a:spcBef>
                <a:spcAft>
                  <a:spcPct val="0"/>
                </a:spcAft>
                <a:defRPr/>
              </a:pPr>
              <a:t>4</a:t>
            </a:fld>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945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7172"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8A633D-3EE5-4354-9F0C-16F2E741328C}" type="slidenum">
              <a:rPr lang="it-IT" smtClean="0"/>
              <a:pPr fontAlgn="base">
                <a:spcBef>
                  <a:spcPct val="0"/>
                </a:spcBef>
                <a:spcAft>
                  <a:spcPct val="0"/>
                </a:spcAft>
                <a:defRPr/>
              </a:pPr>
              <a:t>5</a:t>
            </a:fld>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048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819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D92BF0-E7A4-42BB-A8F3-F78D9D531784}" type="slidenum">
              <a:rPr lang="it-IT" smtClean="0"/>
              <a:pPr fontAlgn="base">
                <a:spcBef>
                  <a:spcPct val="0"/>
                </a:spcBef>
                <a:spcAft>
                  <a:spcPct val="0"/>
                </a:spcAft>
                <a:defRPr/>
              </a:pPr>
              <a:t>6</a:t>
            </a:fld>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150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22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67BB87-95F5-4028-9D6A-F63BA1C2FDD9}" type="slidenum">
              <a:rPr lang="it-IT" smtClean="0"/>
              <a:pPr fontAlgn="base">
                <a:spcBef>
                  <a:spcPct val="0"/>
                </a:spcBef>
                <a:spcAft>
                  <a:spcPct val="0"/>
                </a:spcAft>
                <a:defRPr/>
              </a:pPr>
              <a:t>7</a:t>
            </a:fld>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253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126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1662F4-E7BE-4812-8D67-39B5B2EDD2DA}" type="slidenum">
              <a:rPr lang="it-IT" smtClean="0"/>
              <a:pPr fontAlgn="base">
                <a:spcBef>
                  <a:spcPct val="0"/>
                </a:spcBef>
                <a:spcAft>
                  <a:spcPct val="0"/>
                </a:spcAft>
                <a:defRPr/>
              </a:pPr>
              <a:t>8</a:t>
            </a:fld>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355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0244"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AB029B-1F19-4F3F-B904-A8542323C341}" type="slidenum">
              <a:rPr lang="it-IT" smtClean="0"/>
              <a:pPr fontAlgn="base">
                <a:spcBef>
                  <a:spcPct val="0"/>
                </a:spcBef>
                <a:spcAft>
                  <a:spcPct val="0"/>
                </a:spcAft>
                <a:defRPr/>
              </a:pPr>
              <a:t>9</a:t>
            </a:fld>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71C721A7-4685-4D90-8AF4-E80ECD19DC88}" type="datetimeFigureOut">
              <a:rPr lang="it-IT"/>
              <a:pPr>
                <a:defRPr/>
              </a:pPr>
              <a:t>10/08/2013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61859CA-9237-453B-9466-F7D394AECBDE}" type="slidenum">
              <a:rPr lang="it-IT"/>
              <a:pPr>
                <a:defRPr/>
              </a:pPr>
              <a:t>‹N›</a:t>
            </a:fld>
            <a:endParaRPr lang="it-IT"/>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34DDA262-8D1C-438F-8E41-790F9F371B00}" type="datetimeFigureOut">
              <a:rPr lang="it-IT"/>
              <a:pPr>
                <a:defRPr/>
              </a:pPr>
              <a:t>10/08/2013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A25652F-D6FB-4734-96C2-43C51D05C56E}" type="slidenum">
              <a:rPr lang="it-IT"/>
              <a:pPr>
                <a:defRPr/>
              </a:pPr>
              <a:t>‹N›</a:t>
            </a:fld>
            <a:endParaRPr lang="it-IT"/>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1688FF3-8C30-4FF3-93A0-FEF6D080F4A9}" type="datetimeFigureOut">
              <a:rPr lang="it-IT"/>
              <a:pPr>
                <a:defRPr/>
              </a:pPr>
              <a:t>10/08/2013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6BFC24F-34B4-4C00-864A-886666612375}" type="slidenum">
              <a:rPr lang="it-IT"/>
              <a:pPr>
                <a:defRPr/>
              </a:pPr>
              <a:t>‹N›</a:t>
            </a:fld>
            <a:endParaRPr lang="it-IT"/>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BAA4E402-7FEE-4167-9243-5F762480642D}" type="datetimeFigureOut">
              <a:rPr lang="it-IT"/>
              <a:pPr>
                <a:defRPr/>
              </a:pPr>
              <a:t>10/08/2013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BAA6BEE-050E-4C02-87EB-F029FC5A6A17}" type="slidenum">
              <a:rPr lang="it-IT"/>
              <a:pPr>
                <a:defRPr/>
              </a:pPr>
              <a:t>‹N›</a:t>
            </a:fld>
            <a:endParaRPr lang="it-IT"/>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0C26CBB6-2ADF-4BA4-B66B-CCF33907B401}" type="datetimeFigureOut">
              <a:rPr lang="it-IT"/>
              <a:pPr>
                <a:defRPr/>
              </a:pPr>
              <a:t>10/08/2013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C85B295-2632-4161-9C0F-0AFECD44E307}" type="slidenum">
              <a:rPr lang="it-IT"/>
              <a:pPr>
                <a:defRPr/>
              </a:pPr>
              <a:t>‹N›</a:t>
            </a:fld>
            <a:endParaRPr lang="it-IT"/>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F34775C4-AE05-43F5-AAF1-8806FE64ABCC}" type="datetimeFigureOut">
              <a:rPr lang="it-IT"/>
              <a:pPr>
                <a:defRPr/>
              </a:pPr>
              <a:t>10/08/2013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874DD431-CBAE-41C7-8C97-675BD46011C5}" type="slidenum">
              <a:rPr lang="it-IT"/>
              <a:pPr>
                <a:defRPr/>
              </a:pPr>
              <a:t>‹N›</a:t>
            </a:fld>
            <a:endParaRPr lang="it-IT"/>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0EEE936D-EAAD-4621-9B55-0A126B30F948}" type="datetimeFigureOut">
              <a:rPr lang="it-IT"/>
              <a:pPr>
                <a:defRPr/>
              </a:pPr>
              <a:t>10/08/2013</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08F41C38-455C-4974-BF47-A3C31203D91A}" type="slidenum">
              <a:rPr lang="it-IT"/>
              <a:pPr>
                <a:defRPr/>
              </a:pPr>
              <a:t>‹N›</a:t>
            </a:fld>
            <a:endParaRPr lang="it-IT"/>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046D0604-9B0B-48B7-BD50-D81EFFB292CE}" type="datetimeFigureOut">
              <a:rPr lang="it-IT"/>
              <a:pPr>
                <a:defRPr/>
              </a:pPr>
              <a:t>10/08/2013</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6DFDB995-2904-468B-A528-65EEA39C5C1B}" type="slidenum">
              <a:rPr lang="it-IT"/>
              <a:pPr>
                <a:defRPr/>
              </a:pPr>
              <a:t>‹N›</a:t>
            </a:fld>
            <a:endParaRPr lang="it-IT"/>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558F6AF0-1B36-44CB-8FE8-4EFCA77C3FB7}" type="datetimeFigureOut">
              <a:rPr lang="it-IT"/>
              <a:pPr>
                <a:defRPr/>
              </a:pPr>
              <a:t>10/08/2013</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25847C5B-673C-40E8-9831-E84DE10C2A97}" type="slidenum">
              <a:rPr lang="it-IT"/>
              <a:pPr>
                <a:defRPr/>
              </a:pPr>
              <a:t>‹N›</a:t>
            </a:fld>
            <a:endParaRPr lang="it-IT"/>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AD90CF8F-4FC7-4802-B78A-EC32029D5B01}" type="datetimeFigureOut">
              <a:rPr lang="it-IT"/>
              <a:pPr>
                <a:defRPr/>
              </a:pPr>
              <a:t>10/08/2013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2C28E3A3-AAC3-4461-BD0A-E1BDAA1CF11C}" type="slidenum">
              <a:rPr lang="it-IT"/>
              <a:pPr>
                <a:defRPr/>
              </a:pPr>
              <a:t>‹N›</a:t>
            </a:fld>
            <a:endParaRPr lang="it-IT"/>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CCD931DF-C2C3-4132-AB8B-68F29262960F}" type="datetimeFigureOut">
              <a:rPr lang="it-IT"/>
              <a:pPr>
                <a:defRPr/>
              </a:pPr>
              <a:t>10/08/2013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E00D41EB-F860-4E94-A646-01CA9879BCDA}" type="slidenum">
              <a:rPr lang="it-IT"/>
              <a:pPr>
                <a:defRPr/>
              </a:pPr>
              <a:t>‹N›</a:t>
            </a:fld>
            <a:endParaRPr lang="it-IT"/>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4000" b="-4000"/>
          </a:stretch>
        </a:blip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5F110A8-7831-45A6-9EDB-9B619FC68C16}" type="datetimeFigureOut">
              <a:rPr lang="it-IT"/>
              <a:pPr>
                <a:defRPr/>
              </a:pPr>
              <a:t>10/08/2013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EF57B60-4041-4899-BEEF-D642E6AF230A}"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file:///G:\Documenti\Scuola\Liceo%20Scientifico\Triennio\Terza\Religione\Boretti-Galluccio-Palazzo\Don%20McLean%20-%20Starry%20Starry%20Night.mp3" TargetMode="Externa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hyperlink" Target="http://upload.wikimedia.org/wikipedia/commons/f/ff/Vincent_Willem_van_Gogh_011.jp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file:///G:\Documenti\Scuola\Liceo%20Scientifico\Triennio\Terza\Religione\Boretti-Galluccio-Palazzo\Boretti-Galluccio-Palazzo.wmv"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4.xml"/><Relationship Id="rId7" Type="http://schemas.openxmlformats.org/officeDocument/2006/relationships/slide" Target="slide1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7.xml"/><Relationship Id="rId11" Type="http://schemas.openxmlformats.org/officeDocument/2006/relationships/slide" Target="slide3.xml"/><Relationship Id="rId5" Type="http://schemas.openxmlformats.org/officeDocument/2006/relationships/slide" Target="slide6.xml"/><Relationship Id="rId10" Type="http://schemas.openxmlformats.org/officeDocument/2006/relationships/slide" Target="slide10.xml"/><Relationship Id="rId4" Type="http://schemas.openxmlformats.org/officeDocument/2006/relationships/slide" Target="slide5.xml"/><Relationship Id="rId9" Type="http://schemas.openxmlformats.org/officeDocument/2006/relationships/slide" Target="slide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2484438" y="620713"/>
            <a:ext cx="4464050" cy="368300"/>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0000"/>
                </a:solidFill>
                <a:latin typeface="Times New Roman" pitchFamily="18" charset="0"/>
              </a:rPr>
              <a:t>VINCENT VAN GOGH</a:t>
            </a:r>
          </a:p>
        </p:txBody>
      </p:sp>
      <p:sp>
        <p:nvSpPr>
          <p:cNvPr id="2051" name="Text Box 1"/>
          <p:cNvSpPr txBox="1">
            <a:spLocks noChangeArrowheads="1"/>
          </p:cNvSpPr>
          <p:nvPr/>
        </p:nvSpPr>
        <p:spPr bwMode="auto">
          <a:xfrm>
            <a:off x="2500313" y="1000125"/>
            <a:ext cx="4464050" cy="368300"/>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2D2DB9"/>
                </a:solidFill>
                <a:latin typeface="Times New Roman" pitchFamily="18" charset="0"/>
              </a:rPr>
              <a:t>LA VITA</a:t>
            </a:r>
          </a:p>
        </p:txBody>
      </p:sp>
      <p:sp>
        <p:nvSpPr>
          <p:cNvPr id="2052" name="CasellaDiTesto 4"/>
          <p:cNvSpPr txBox="1">
            <a:spLocks noChangeArrowheads="1"/>
          </p:cNvSpPr>
          <p:nvPr/>
        </p:nvSpPr>
        <p:spPr bwMode="auto">
          <a:xfrm>
            <a:off x="785813" y="1500188"/>
            <a:ext cx="7429500" cy="369887"/>
          </a:xfrm>
          <a:prstGeom prst="rect">
            <a:avLst/>
          </a:prstGeom>
          <a:noFill/>
          <a:ln w="9525">
            <a:noFill/>
            <a:miter lim="800000"/>
            <a:headEnd/>
            <a:tailEnd/>
          </a:ln>
        </p:spPr>
        <p:txBody>
          <a:bodyPr>
            <a:spAutoFit/>
          </a:bodyPr>
          <a:lstStyle/>
          <a:p>
            <a:r>
              <a:rPr lang="it-IT">
                <a:latin typeface="Times New Roman" pitchFamily="18" charset="0"/>
                <a:cs typeface="Times New Roman" pitchFamily="18" charset="0"/>
              </a:rPr>
              <a:t>- 1° Maggio 1857: Vincent nasce a Groot Zundert, un paesino in Olanda;</a:t>
            </a:r>
          </a:p>
        </p:txBody>
      </p:sp>
      <p:sp>
        <p:nvSpPr>
          <p:cNvPr id="2053" name="CasellaDiTesto 5"/>
          <p:cNvSpPr txBox="1">
            <a:spLocks noChangeArrowheads="1"/>
          </p:cNvSpPr>
          <p:nvPr/>
        </p:nvSpPr>
        <p:spPr bwMode="auto">
          <a:xfrm>
            <a:off x="785813" y="1928813"/>
            <a:ext cx="7429500" cy="641350"/>
          </a:xfrm>
          <a:prstGeom prst="rect">
            <a:avLst/>
          </a:prstGeom>
          <a:noFill/>
          <a:ln w="9525">
            <a:noFill/>
            <a:miter lim="800000"/>
            <a:headEnd/>
            <a:tailEnd/>
          </a:ln>
        </p:spPr>
        <p:txBody>
          <a:bodyPr>
            <a:spAutoFit/>
          </a:bodyPr>
          <a:lstStyle/>
          <a:p>
            <a:r>
              <a:rPr lang="it-IT">
                <a:latin typeface="Times New Roman" pitchFamily="18" charset="0"/>
                <a:cs typeface="Times New Roman" pitchFamily="18" charset="0"/>
              </a:rPr>
              <a:t>- 1864-1868: studia in vari collegi, ma non mostra interesse e interrompe i suoi studi, anche a causa delle difficoltà economiche della famiglia;</a:t>
            </a:r>
          </a:p>
        </p:txBody>
      </p:sp>
      <p:sp>
        <p:nvSpPr>
          <p:cNvPr id="2054" name="CasellaDiTesto 6"/>
          <p:cNvSpPr txBox="1">
            <a:spLocks noChangeArrowheads="1"/>
          </p:cNvSpPr>
          <p:nvPr/>
        </p:nvSpPr>
        <p:spPr bwMode="auto">
          <a:xfrm>
            <a:off x="785813" y="2571750"/>
            <a:ext cx="7429500" cy="646113"/>
          </a:xfrm>
          <a:prstGeom prst="rect">
            <a:avLst/>
          </a:prstGeom>
          <a:noFill/>
          <a:ln w="9525">
            <a:noFill/>
            <a:miter lim="800000"/>
            <a:headEnd/>
            <a:tailEnd/>
          </a:ln>
        </p:spPr>
        <p:txBody>
          <a:bodyPr>
            <a:spAutoFit/>
          </a:bodyPr>
          <a:lstStyle/>
          <a:p>
            <a:r>
              <a:rPr lang="it-IT">
                <a:latin typeface="Times New Roman" pitchFamily="18" charset="0"/>
                <a:cs typeface="Times New Roman" pitchFamily="18" charset="0"/>
              </a:rPr>
              <a:t>- 1869-1873: comincia a interessarsi ai quadri. Lavora con suo zio paterno Vincent, vendendo riproduzioni di opere d’arte;</a:t>
            </a:r>
          </a:p>
        </p:txBody>
      </p:sp>
      <p:sp>
        <p:nvSpPr>
          <p:cNvPr id="2055" name="CasellaDiTesto 7"/>
          <p:cNvSpPr txBox="1">
            <a:spLocks noChangeArrowheads="1"/>
          </p:cNvSpPr>
          <p:nvPr/>
        </p:nvSpPr>
        <p:spPr bwMode="auto">
          <a:xfrm>
            <a:off x="785813" y="3214688"/>
            <a:ext cx="7429500" cy="369887"/>
          </a:xfrm>
          <a:prstGeom prst="rect">
            <a:avLst/>
          </a:prstGeom>
          <a:noFill/>
          <a:ln w="9525">
            <a:noFill/>
            <a:miter lim="800000"/>
            <a:headEnd/>
            <a:tailEnd/>
          </a:ln>
        </p:spPr>
        <p:txBody>
          <a:bodyPr>
            <a:spAutoFit/>
          </a:bodyPr>
          <a:lstStyle/>
          <a:p>
            <a:r>
              <a:rPr lang="it-IT">
                <a:latin typeface="Times New Roman" pitchFamily="18" charset="0"/>
                <a:cs typeface="Times New Roman" pitchFamily="18" charset="0"/>
              </a:rPr>
              <a:t>- 1874: riceve una delusione d’amore;</a:t>
            </a:r>
          </a:p>
        </p:txBody>
      </p:sp>
      <p:sp>
        <p:nvSpPr>
          <p:cNvPr id="11" name="CasellaDiTesto 7"/>
          <p:cNvSpPr txBox="1">
            <a:spLocks noChangeArrowheads="1"/>
          </p:cNvSpPr>
          <p:nvPr/>
        </p:nvSpPr>
        <p:spPr bwMode="auto">
          <a:xfrm>
            <a:off x="785813" y="5143500"/>
            <a:ext cx="7429500" cy="646113"/>
          </a:xfrm>
          <a:prstGeom prst="rect">
            <a:avLst/>
          </a:prstGeom>
          <a:noFill/>
          <a:ln w="9525">
            <a:noFill/>
            <a:miter lim="800000"/>
            <a:headEnd/>
            <a:tailEnd/>
          </a:ln>
        </p:spPr>
        <p:txBody>
          <a:bodyPr>
            <a:spAutoFit/>
          </a:bodyPr>
          <a:lstStyle/>
          <a:p>
            <a:r>
              <a:rPr lang="it-IT">
                <a:latin typeface="Times New Roman" pitchFamily="18" charset="0"/>
                <a:cs typeface="Times New Roman" pitchFamily="18" charset="0"/>
              </a:rPr>
              <a:t>- 29 Luglio 1890: si suicida sparandosi un colpo di pistola al petto a Auvers-sur-Oise.</a:t>
            </a:r>
          </a:p>
        </p:txBody>
      </p:sp>
      <p:sp>
        <p:nvSpPr>
          <p:cNvPr id="13" name="CasellaDiTesto 7"/>
          <p:cNvSpPr txBox="1">
            <a:spLocks noChangeArrowheads="1"/>
          </p:cNvSpPr>
          <p:nvPr/>
        </p:nvSpPr>
        <p:spPr bwMode="auto">
          <a:xfrm>
            <a:off x="785813" y="3571875"/>
            <a:ext cx="7429500" cy="646113"/>
          </a:xfrm>
          <a:prstGeom prst="rect">
            <a:avLst/>
          </a:prstGeom>
          <a:noFill/>
          <a:ln w="9525">
            <a:noFill/>
            <a:miter lim="800000"/>
            <a:headEnd/>
            <a:tailEnd/>
          </a:ln>
        </p:spPr>
        <p:txBody>
          <a:bodyPr>
            <a:spAutoFit/>
          </a:bodyPr>
          <a:lstStyle/>
          <a:p>
            <a:r>
              <a:rPr lang="it-IT">
                <a:latin typeface="Times New Roman" pitchFamily="18" charset="0"/>
                <a:cs typeface="Times New Roman" pitchFamily="18" charset="0"/>
              </a:rPr>
              <a:t>- 1875-1880: è il periodo della “missione religiosa” . È vicino a coloro che lavorano in pessime condizioni nelle miniere dl Borinage;</a:t>
            </a:r>
          </a:p>
        </p:txBody>
      </p:sp>
      <p:sp>
        <p:nvSpPr>
          <p:cNvPr id="14" name="CasellaDiTesto 7"/>
          <p:cNvSpPr txBox="1">
            <a:spLocks noChangeArrowheads="1"/>
          </p:cNvSpPr>
          <p:nvPr/>
        </p:nvSpPr>
        <p:spPr bwMode="auto">
          <a:xfrm>
            <a:off x="785813" y="4214813"/>
            <a:ext cx="7429500" cy="923925"/>
          </a:xfrm>
          <a:prstGeom prst="rect">
            <a:avLst/>
          </a:prstGeom>
          <a:noFill/>
          <a:ln w="9525">
            <a:noFill/>
            <a:miter lim="800000"/>
            <a:headEnd/>
            <a:tailEnd/>
          </a:ln>
        </p:spPr>
        <p:txBody>
          <a:bodyPr>
            <a:spAutoFit/>
          </a:bodyPr>
          <a:lstStyle/>
          <a:p>
            <a:r>
              <a:rPr lang="it-IT">
                <a:latin typeface="Times New Roman" pitchFamily="18" charset="0"/>
                <a:cs typeface="Times New Roman" pitchFamily="18" charset="0"/>
              </a:rPr>
              <a:t>- 1881-1890: si dedica completamente alla pittura, ha rapporti con molti altri pittori e vive per un periodo ad Arles insieme a Gauguin (1888). Dipinge molti quadri;</a:t>
            </a:r>
          </a:p>
        </p:txBody>
      </p:sp>
      <p:sp>
        <p:nvSpPr>
          <p:cNvPr id="15" name="AutoShape 4">
            <a:hlinkClick r:id="rId3" action="ppaction://hlinksldjump" highlightClick="1"/>
          </p:cNvPr>
          <p:cNvSpPr>
            <a:spLocks noChangeArrowheads="1"/>
          </p:cNvSpPr>
          <p:nvPr/>
        </p:nvSpPr>
        <p:spPr bwMode="auto">
          <a:xfrm>
            <a:off x="0" y="0"/>
            <a:ext cx="323850" cy="260350"/>
          </a:xfrm>
          <a:prstGeom prst="actionButtonHome">
            <a:avLst/>
          </a:prstGeom>
          <a:solidFill>
            <a:schemeClr val="tx2">
              <a:lumMod val="40000"/>
              <a:lumOff val="60000"/>
            </a:schemeClr>
          </a:solidFill>
          <a:ln w="9525">
            <a:noFill/>
            <a:miter lim="800000"/>
            <a:headEnd/>
            <a:tailEnd/>
          </a:ln>
        </p:spPr>
        <p:txBody>
          <a:bodyPr wrap="none" anchor="ctr"/>
          <a:lstStyle/>
          <a:p>
            <a:pPr>
              <a:defRPr/>
            </a:pPr>
            <a:endParaRPr lang="it-IT"/>
          </a:p>
        </p:txBody>
      </p:sp>
      <p:sp>
        <p:nvSpPr>
          <p:cNvPr id="16" name="AutoShape 5">
            <a:hlinkClick r:id="" action="ppaction://hlinkshowjump?jump=previousslide" highlightClick="1"/>
          </p:cNvPr>
          <p:cNvSpPr>
            <a:spLocks noChangeArrowheads="1"/>
          </p:cNvSpPr>
          <p:nvPr/>
        </p:nvSpPr>
        <p:spPr bwMode="auto">
          <a:xfrm>
            <a:off x="357188" y="0"/>
            <a:ext cx="288925" cy="260350"/>
          </a:xfrm>
          <a:prstGeom prst="actionButtonBackPrevious">
            <a:avLst/>
          </a:prstGeom>
          <a:solidFill>
            <a:schemeClr val="accent1">
              <a:lumMod val="40000"/>
              <a:lumOff val="60000"/>
            </a:schemeClr>
          </a:solidFill>
          <a:ln w="9525">
            <a:noFill/>
            <a:miter lim="800000"/>
            <a:headEnd/>
            <a:tailEnd/>
          </a:ln>
        </p:spPr>
        <p:txBody>
          <a:bodyPr wrap="none" anchor="ctr"/>
          <a:lstStyle/>
          <a:p>
            <a:pPr>
              <a:defRPr/>
            </a:pPr>
            <a:endParaRPr lang="it-IT"/>
          </a:p>
        </p:txBody>
      </p:sp>
      <p:sp>
        <p:nvSpPr>
          <p:cNvPr id="17" name="AutoShape 6">
            <a:hlinkClick r:id="" action="ppaction://hlinkshowjump?jump=nextslide" highlightClick="1"/>
          </p:cNvPr>
          <p:cNvSpPr>
            <a:spLocks noChangeArrowheads="1"/>
          </p:cNvSpPr>
          <p:nvPr/>
        </p:nvSpPr>
        <p:spPr bwMode="auto">
          <a:xfrm>
            <a:off x="642938" y="0"/>
            <a:ext cx="323850" cy="260350"/>
          </a:xfrm>
          <a:prstGeom prst="actionButtonForwardNext">
            <a:avLst/>
          </a:prstGeom>
          <a:solidFill>
            <a:schemeClr val="accent1">
              <a:lumMod val="20000"/>
              <a:lumOff val="80000"/>
            </a:schemeClr>
          </a:solidFill>
          <a:ln w="9525">
            <a:noFill/>
            <a:miter lim="800000"/>
            <a:headEnd/>
            <a:tailEnd/>
          </a:ln>
        </p:spPr>
        <p:txBody>
          <a:bodyPr wrap="none" anchor="ctr"/>
          <a:lstStyle/>
          <a:p>
            <a:pPr>
              <a:defRPr/>
            </a:pPr>
            <a:endParaRPr lang="it-IT"/>
          </a:p>
        </p:txBody>
      </p:sp>
      <p:sp>
        <p:nvSpPr>
          <p:cNvPr id="18" name="Suono 17">
            <a:hlinkClick r:id="rId5" action="ppaction://hlinkfile" highlightClick="1">
              <a:snd r:embed="rId4" name="applause.wav"/>
            </a:hlinkClick>
          </p:cNvPr>
          <p:cNvSpPr/>
          <p:nvPr/>
        </p:nvSpPr>
        <p:spPr>
          <a:xfrm>
            <a:off x="8858250" y="0"/>
            <a:ext cx="285750" cy="214313"/>
          </a:xfrm>
          <a:prstGeom prst="actionButtonSound">
            <a:avLst/>
          </a:prstGeom>
          <a:solidFill>
            <a:schemeClr val="accent3">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0" fill="hold"/>
                                        <p:tgtEl>
                                          <p:spTgt spid="2050"/>
                                        </p:tgtEl>
                                        <p:attrNameLst>
                                          <p:attrName>ppt_x</p:attrName>
                                        </p:attrNameLst>
                                      </p:cBhvr>
                                      <p:tavLst>
                                        <p:tav tm="0">
                                          <p:val>
                                            <p:strVal val="#ppt_x"/>
                                          </p:val>
                                        </p:tav>
                                        <p:tav tm="100000">
                                          <p:val>
                                            <p:strVal val="#ppt_x"/>
                                          </p:val>
                                        </p:tav>
                                      </p:tavLst>
                                    </p:anim>
                                    <p:anim calcmode="lin" valueType="num">
                                      <p:cBhvr additive="base">
                                        <p:cTn id="8" dur="5000" fill="hold"/>
                                        <p:tgtEl>
                                          <p:spTgt spid="2050"/>
                                        </p:tgtEl>
                                        <p:attrNameLst>
                                          <p:attrName>ppt_y</p:attrName>
                                        </p:attrNameLst>
                                      </p:cBhvr>
                                      <p:tavLst>
                                        <p:tav tm="0">
                                          <p:val>
                                            <p:strVal val="0-#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2051"/>
                                        </p:tgtEl>
                                        <p:attrNameLst>
                                          <p:attrName>style.visibility</p:attrName>
                                        </p:attrNameLst>
                                      </p:cBhvr>
                                      <p:to>
                                        <p:strVal val="visible"/>
                                      </p:to>
                                    </p:set>
                                    <p:anim calcmode="lin" valueType="num">
                                      <p:cBhvr additive="base">
                                        <p:cTn id="11" dur="5000" fill="hold"/>
                                        <p:tgtEl>
                                          <p:spTgt spid="2051"/>
                                        </p:tgtEl>
                                        <p:attrNameLst>
                                          <p:attrName>ppt_x</p:attrName>
                                        </p:attrNameLst>
                                      </p:cBhvr>
                                      <p:tavLst>
                                        <p:tav tm="0">
                                          <p:val>
                                            <p:strVal val="#ppt_x"/>
                                          </p:val>
                                        </p:tav>
                                        <p:tav tm="100000">
                                          <p:val>
                                            <p:strVal val="#ppt_x"/>
                                          </p:val>
                                        </p:tav>
                                      </p:tavLst>
                                    </p:anim>
                                    <p:anim calcmode="lin" valueType="num">
                                      <p:cBhvr additive="base">
                                        <p:cTn id="12" dur="50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7" presetClass="entr" presetSubtype="8" fill="hold" grpId="0" nodeType="click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additive="base">
                                        <p:cTn id="17" dur="5000" fill="hold"/>
                                        <p:tgtEl>
                                          <p:spTgt spid="2052"/>
                                        </p:tgtEl>
                                        <p:attrNameLst>
                                          <p:attrName>ppt_x</p:attrName>
                                        </p:attrNameLst>
                                      </p:cBhvr>
                                      <p:tavLst>
                                        <p:tav tm="0">
                                          <p:val>
                                            <p:strVal val="0-#ppt_w/2"/>
                                          </p:val>
                                        </p:tav>
                                        <p:tav tm="100000">
                                          <p:val>
                                            <p:strVal val="#ppt_x"/>
                                          </p:val>
                                        </p:tav>
                                      </p:tavLst>
                                    </p:anim>
                                    <p:anim calcmode="lin" valueType="num">
                                      <p:cBhvr additive="base">
                                        <p:cTn id="18" dur="5000" fill="hold"/>
                                        <p:tgtEl>
                                          <p:spTgt spid="2052"/>
                                        </p:tgtEl>
                                        <p:attrNameLst>
                                          <p:attrName>ppt_y</p:attrName>
                                        </p:attrNameLst>
                                      </p:cBhvr>
                                      <p:tavLst>
                                        <p:tav tm="0">
                                          <p:val>
                                            <p:strVal val="#ppt_y"/>
                                          </p:val>
                                        </p:tav>
                                        <p:tav tm="100000">
                                          <p:val>
                                            <p:strVal val="#ppt_y"/>
                                          </p:val>
                                        </p:tav>
                                      </p:tavLst>
                                    </p:anim>
                                  </p:childTnLst>
                                </p:cTn>
                              </p:par>
                            </p:childTnLst>
                          </p:cTn>
                        </p:par>
                        <p:par>
                          <p:cTn id="19" fill="hold">
                            <p:stCondLst>
                              <p:cond delay="5000"/>
                            </p:stCondLst>
                            <p:childTnLst>
                              <p:par>
                                <p:cTn id="20" presetID="7" presetClass="entr" presetSubtype="2" fill="hold" grpId="0" nodeType="afterEffect">
                                  <p:stCondLst>
                                    <p:cond delay="0"/>
                                  </p:stCondLst>
                                  <p:childTnLst>
                                    <p:set>
                                      <p:cBhvr>
                                        <p:cTn id="21" dur="1" fill="hold">
                                          <p:stCondLst>
                                            <p:cond delay="0"/>
                                          </p:stCondLst>
                                        </p:cTn>
                                        <p:tgtEl>
                                          <p:spTgt spid="2053"/>
                                        </p:tgtEl>
                                        <p:attrNameLst>
                                          <p:attrName>style.visibility</p:attrName>
                                        </p:attrNameLst>
                                      </p:cBhvr>
                                      <p:to>
                                        <p:strVal val="visible"/>
                                      </p:to>
                                    </p:set>
                                    <p:anim calcmode="lin" valueType="num">
                                      <p:cBhvr additive="base">
                                        <p:cTn id="22" dur="5000" fill="hold"/>
                                        <p:tgtEl>
                                          <p:spTgt spid="2053"/>
                                        </p:tgtEl>
                                        <p:attrNameLst>
                                          <p:attrName>ppt_x</p:attrName>
                                        </p:attrNameLst>
                                      </p:cBhvr>
                                      <p:tavLst>
                                        <p:tav tm="0">
                                          <p:val>
                                            <p:strVal val="1+#ppt_w/2"/>
                                          </p:val>
                                        </p:tav>
                                        <p:tav tm="100000">
                                          <p:val>
                                            <p:strVal val="#ppt_x"/>
                                          </p:val>
                                        </p:tav>
                                      </p:tavLst>
                                    </p:anim>
                                    <p:anim calcmode="lin" valueType="num">
                                      <p:cBhvr additive="base">
                                        <p:cTn id="23" dur="5000" fill="hold"/>
                                        <p:tgtEl>
                                          <p:spTgt spid="2053"/>
                                        </p:tgtEl>
                                        <p:attrNameLst>
                                          <p:attrName>ppt_y</p:attrName>
                                        </p:attrNameLst>
                                      </p:cBhvr>
                                      <p:tavLst>
                                        <p:tav tm="0">
                                          <p:val>
                                            <p:strVal val="#ppt_y"/>
                                          </p:val>
                                        </p:tav>
                                        <p:tav tm="100000">
                                          <p:val>
                                            <p:strVal val="#ppt_y"/>
                                          </p:val>
                                        </p:tav>
                                      </p:tavLst>
                                    </p:anim>
                                  </p:childTnLst>
                                </p:cTn>
                              </p:par>
                            </p:childTnLst>
                          </p:cTn>
                        </p:par>
                        <p:par>
                          <p:cTn id="24" fill="hold">
                            <p:stCondLst>
                              <p:cond delay="10000"/>
                            </p:stCondLst>
                            <p:childTnLst>
                              <p:par>
                                <p:cTn id="25" presetID="7" presetClass="entr" presetSubtype="8" fill="hold" grpId="0" nodeType="afterEffect">
                                  <p:stCondLst>
                                    <p:cond delay="0"/>
                                  </p:stCondLst>
                                  <p:childTnLst>
                                    <p:set>
                                      <p:cBhvr>
                                        <p:cTn id="26" dur="1" fill="hold">
                                          <p:stCondLst>
                                            <p:cond delay="0"/>
                                          </p:stCondLst>
                                        </p:cTn>
                                        <p:tgtEl>
                                          <p:spTgt spid="2054"/>
                                        </p:tgtEl>
                                        <p:attrNameLst>
                                          <p:attrName>style.visibility</p:attrName>
                                        </p:attrNameLst>
                                      </p:cBhvr>
                                      <p:to>
                                        <p:strVal val="visible"/>
                                      </p:to>
                                    </p:set>
                                    <p:anim calcmode="lin" valueType="num">
                                      <p:cBhvr additive="base">
                                        <p:cTn id="27" dur="5000" fill="hold"/>
                                        <p:tgtEl>
                                          <p:spTgt spid="2054"/>
                                        </p:tgtEl>
                                        <p:attrNameLst>
                                          <p:attrName>ppt_x</p:attrName>
                                        </p:attrNameLst>
                                      </p:cBhvr>
                                      <p:tavLst>
                                        <p:tav tm="0">
                                          <p:val>
                                            <p:strVal val="0-#ppt_w/2"/>
                                          </p:val>
                                        </p:tav>
                                        <p:tav tm="100000">
                                          <p:val>
                                            <p:strVal val="#ppt_x"/>
                                          </p:val>
                                        </p:tav>
                                      </p:tavLst>
                                    </p:anim>
                                    <p:anim calcmode="lin" valueType="num">
                                      <p:cBhvr additive="base">
                                        <p:cTn id="28" dur="5000" fill="hold"/>
                                        <p:tgtEl>
                                          <p:spTgt spid="2054"/>
                                        </p:tgtEl>
                                        <p:attrNameLst>
                                          <p:attrName>ppt_y</p:attrName>
                                        </p:attrNameLst>
                                      </p:cBhvr>
                                      <p:tavLst>
                                        <p:tav tm="0">
                                          <p:val>
                                            <p:strVal val="#ppt_y"/>
                                          </p:val>
                                        </p:tav>
                                        <p:tav tm="100000">
                                          <p:val>
                                            <p:strVal val="#ppt_y"/>
                                          </p:val>
                                        </p:tav>
                                      </p:tavLst>
                                    </p:anim>
                                  </p:childTnLst>
                                </p:cTn>
                              </p:par>
                            </p:childTnLst>
                          </p:cTn>
                        </p:par>
                        <p:par>
                          <p:cTn id="29" fill="hold">
                            <p:stCondLst>
                              <p:cond delay="15000"/>
                            </p:stCondLst>
                            <p:childTnLst>
                              <p:par>
                                <p:cTn id="30" presetID="7" presetClass="entr" presetSubtype="2" fill="hold" grpId="0" nodeType="afterEffect">
                                  <p:stCondLst>
                                    <p:cond delay="0"/>
                                  </p:stCondLst>
                                  <p:childTnLst>
                                    <p:set>
                                      <p:cBhvr>
                                        <p:cTn id="31" dur="1" fill="hold">
                                          <p:stCondLst>
                                            <p:cond delay="0"/>
                                          </p:stCondLst>
                                        </p:cTn>
                                        <p:tgtEl>
                                          <p:spTgt spid="2055"/>
                                        </p:tgtEl>
                                        <p:attrNameLst>
                                          <p:attrName>style.visibility</p:attrName>
                                        </p:attrNameLst>
                                      </p:cBhvr>
                                      <p:to>
                                        <p:strVal val="visible"/>
                                      </p:to>
                                    </p:set>
                                    <p:anim calcmode="lin" valueType="num">
                                      <p:cBhvr additive="base">
                                        <p:cTn id="32" dur="5000" fill="hold"/>
                                        <p:tgtEl>
                                          <p:spTgt spid="2055"/>
                                        </p:tgtEl>
                                        <p:attrNameLst>
                                          <p:attrName>ppt_x</p:attrName>
                                        </p:attrNameLst>
                                      </p:cBhvr>
                                      <p:tavLst>
                                        <p:tav tm="0">
                                          <p:val>
                                            <p:strVal val="1+#ppt_w/2"/>
                                          </p:val>
                                        </p:tav>
                                        <p:tav tm="100000">
                                          <p:val>
                                            <p:strVal val="#ppt_x"/>
                                          </p:val>
                                        </p:tav>
                                      </p:tavLst>
                                    </p:anim>
                                    <p:anim calcmode="lin" valueType="num">
                                      <p:cBhvr additive="base">
                                        <p:cTn id="33" dur="5000" fill="hold"/>
                                        <p:tgtEl>
                                          <p:spTgt spid="2055"/>
                                        </p:tgtEl>
                                        <p:attrNameLst>
                                          <p:attrName>ppt_y</p:attrName>
                                        </p:attrNameLst>
                                      </p:cBhvr>
                                      <p:tavLst>
                                        <p:tav tm="0">
                                          <p:val>
                                            <p:strVal val="#ppt_y"/>
                                          </p:val>
                                        </p:tav>
                                        <p:tav tm="100000">
                                          <p:val>
                                            <p:strVal val="#ppt_y"/>
                                          </p:val>
                                        </p:tav>
                                      </p:tavLst>
                                    </p:anim>
                                  </p:childTnLst>
                                </p:cTn>
                              </p:par>
                            </p:childTnLst>
                          </p:cTn>
                        </p:par>
                        <p:par>
                          <p:cTn id="34" fill="hold">
                            <p:stCondLst>
                              <p:cond delay="20000"/>
                            </p:stCondLst>
                            <p:childTnLst>
                              <p:par>
                                <p:cTn id="35" presetID="7"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0" fill="hold"/>
                                        <p:tgtEl>
                                          <p:spTgt spid="13"/>
                                        </p:tgtEl>
                                        <p:attrNameLst>
                                          <p:attrName>ppt_x</p:attrName>
                                        </p:attrNameLst>
                                      </p:cBhvr>
                                      <p:tavLst>
                                        <p:tav tm="0">
                                          <p:val>
                                            <p:strVal val="0-#ppt_w/2"/>
                                          </p:val>
                                        </p:tav>
                                        <p:tav tm="100000">
                                          <p:val>
                                            <p:strVal val="#ppt_x"/>
                                          </p:val>
                                        </p:tav>
                                      </p:tavLst>
                                    </p:anim>
                                    <p:anim calcmode="lin" valueType="num">
                                      <p:cBhvr additive="base">
                                        <p:cTn id="38" dur="5000" fill="hold"/>
                                        <p:tgtEl>
                                          <p:spTgt spid="13"/>
                                        </p:tgtEl>
                                        <p:attrNameLst>
                                          <p:attrName>ppt_y</p:attrName>
                                        </p:attrNameLst>
                                      </p:cBhvr>
                                      <p:tavLst>
                                        <p:tav tm="0">
                                          <p:val>
                                            <p:strVal val="#ppt_y"/>
                                          </p:val>
                                        </p:tav>
                                        <p:tav tm="100000">
                                          <p:val>
                                            <p:strVal val="#ppt_y"/>
                                          </p:val>
                                        </p:tav>
                                      </p:tavLst>
                                    </p:anim>
                                  </p:childTnLst>
                                </p:cTn>
                              </p:par>
                            </p:childTnLst>
                          </p:cTn>
                        </p:par>
                        <p:par>
                          <p:cTn id="39" fill="hold">
                            <p:stCondLst>
                              <p:cond delay="25000"/>
                            </p:stCondLst>
                            <p:childTnLst>
                              <p:par>
                                <p:cTn id="40" presetID="7" presetClass="entr" presetSubtype="2"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0" fill="hold"/>
                                        <p:tgtEl>
                                          <p:spTgt spid="14"/>
                                        </p:tgtEl>
                                        <p:attrNameLst>
                                          <p:attrName>ppt_x</p:attrName>
                                        </p:attrNameLst>
                                      </p:cBhvr>
                                      <p:tavLst>
                                        <p:tav tm="0">
                                          <p:val>
                                            <p:strVal val="1+#ppt_w/2"/>
                                          </p:val>
                                        </p:tav>
                                        <p:tav tm="100000">
                                          <p:val>
                                            <p:strVal val="#ppt_x"/>
                                          </p:val>
                                        </p:tav>
                                      </p:tavLst>
                                    </p:anim>
                                    <p:anim calcmode="lin" valueType="num">
                                      <p:cBhvr additive="base">
                                        <p:cTn id="43" dur="5000" fill="hold"/>
                                        <p:tgtEl>
                                          <p:spTgt spid="14"/>
                                        </p:tgtEl>
                                        <p:attrNameLst>
                                          <p:attrName>ppt_y</p:attrName>
                                        </p:attrNameLst>
                                      </p:cBhvr>
                                      <p:tavLst>
                                        <p:tav tm="0">
                                          <p:val>
                                            <p:strVal val="#ppt_y"/>
                                          </p:val>
                                        </p:tav>
                                        <p:tav tm="100000">
                                          <p:val>
                                            <p:strVal val="#ppt_y"/>
                                          </p:val>
                                        </p:tav>
                                      </p:tavLst>
                                    </p:anim>
                                  </p:childTnLst>
                                </p:cTn>
                              </p:par>
                            </p:childTnLst>
                          </p:cTn>
                        </p:par>
                        <p:par>
                          <p:cTn id="44" fill="hold">
                            <p:stCondLst>
                              <p:cond delay="30000"/>
                            </p:stCondLst>
                            <p:childTnLst>
                              <p:par>
                                <p:cTn id="45" presetID="7" presetClass="entr" presetSubtype="8"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0" fill="hold"/>
                                        <p:tgtEl>
                                          <p:spTgt spid="11"/>
                                        </p:tgtEl>
                                        <p:attrNameLst>
                                          <p:attrName>ppt_x</p:attrName>
                                        </p:attrNameLst>
                                      </p:cBhvr>
                                      <p:tavLst>
                                        <p:tav tm="0">
                                          <p:val>
                                            <p:strVal val="0-#ppt_w/2"/>
                                          </p:val>
                                        </p:tav>
                                        <p:tav tm="100000">
                                          <p:val>
                                            <p:strVal val="#ppt_x"/>
                                          </p:val>
                                        </p:tav>
                                      </p:tavLst>
                                    </p:anim>
                                    <p:anim calcmode="lin" valueType="num">
                                      <p:cBhvr additive="base">
                                        <p:cTn id="48" dur="5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p:bldP spid="2052" grpId="0"/>
      <p:bldP spid="2053" grpId="0"/>
      <p:bldP spid="2054" grpId="0"/>
      <p:bldP spid="2055" grpId="0"/>
      <p:bldP spid="11" grpId="0"/>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14375" y="1306513"/>
            <a:ext cx="3929063" cy="4760912"/>
          </a:xfrm>
          <a:prstGeom prst="rect">
            <a:avLst/>
          </a:prstGeom>
          <a:noFill/>
          <a:ln w="9525">
            <a:noFill/>
            <a:round/>
            <a:headEnd/>
            <a:tailEnd/>
          </a:ln>
        </p:spPr>
        <p:txBody>
          <a:bodyPr lIns="90000" tIns="46800" rIns="90000" bIns="46800" anchor="ctr">
            <a:spAutoFit/>
          </a:bodyPr>
          <a:lstStyle/>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000000"/>
                </a:solidFill>
                <a:latin typeface="Times New Roman" pitchFamily="18" charset="0"/>
              </a:rPr>
              <a:t>“</a:t>
            </a:r>
            <a:r>
              <a:rPr lang="it-IT">
                <a:solidFill>
                  <a:srgbClr val="FF0000"/>
                </a:solidFill>
                <a:latin typeface="Times New Roman" pitchFamily="18" charset="0"/>
              </a:rPr>
              <a:t>A me sembra sempre di essere un viandante diretto a una qualche destinazione</a:t>
            </a:r>
            <a:r>
              <a:rPr lang="it-IT">
                <a:solidFill>
                  <a:srgbClr val="000000"/>
                </a:solidFill>
                <a:latin typeface="Times New Roman" pitchFamily="18" charset="0"/>
              </a:rPr>
              <a:t>. A ben vedere questa cosiddetta destinazione non esiste, eppure mi sembra ben pensato e vero. (… Alla fine) Scoprirò allora che non soltanto le belle arti, ma che anche il resto non erano che sogni, che noi stessi non eravamo nulla del tutto. Ma se siamo così leggeri , tanto meglio per noi, perché niente si oppone allora a una possibilità illimitata di esistenza futura. Per quale ragione nell’esempio ultimo di nostro zio morto il viso del morto era calmo, sereno e grave. (…) E questa è per me una prova, non la più seria, di una esistenza oltre la tomba.”</a:t>
            </a:r>
          </a:p>
        </p:txBody>
      </p:sp>
      <p:sp>
        <p:nvSpPr>
          <p:cNvPr id="3" name="Text Box 1"/>
          <p:cNvSpPr txBox="1">
            <a:spLocks noChangeArrowheads="1"/>
          </p:cNvSpPr>
          <p:nvPr/>
        </p:nvSpPr>
        <p:spPr bwMode="auto">
          <a:xfrm>
            <a:off x="928688" y="642938"/>
            <a:ext cx="7786687" cy="366712"/>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2D2DB9"/>
                </a:solidFill>
                <a:latin typeface="Times New Roman" pitchFamily="18" charset="0"/>
                <a:ea typeface="MS Gothic" pitchFamily="49" charset="-128"/>
              </a:rPr>
              <a:t>LA VITA E I SUOI ASPETTI COME SOGNO (ARLES – 6 AGOSTO 1888)</a:t>
            </a:r>
          </a:p>
        </p:txBody>
      </p:sp>
      <p:pic>
        <p:nvPicPr>
          <p:cNvPr id="4" name="Picture 5" descr="http://vittcaltabiano.files.wordpress.com/2009/03/vangogh-contadino.jpg"/>
          <p:cNvPicPr>
            <a:picLocks noChangeAspect="1" noChangeArrowheads="1"/>
          </p:cNvPicPr>
          <p:nvPr/>
        </p:nvPicPr>
        <p:blipFill>
          <a:blip r:embed="rId3" cstate="print"/>
          <a:srcRect/>
          <a:stretch>
            <a:fillRect/>
          </a:stretch>
        </p:blipFill>
        <p:spPr bwMode="auto">
          <a:xfrm>
            <a:off x="5786438" y="1285875"/>
            <a:ext cx="2138362" cy="2684463"/>
          </a:xfrm>
          <a:prstGeom prst="rect">
            <a:avLst/>
          </a:prstGeom>
          <a:noFill/>
          <a:ln w="9525">
            <a:noFill/>
            <a:miter lim="800000"/>
            <a:headEnd/>
            <a:tailEnd/>
          </a:ln>
        </p:spPr>
      </p:pic>
      <p:pic>
        <p:nvPicPr>
          <p:cNvPr id="5" name="Picture 8" descr="http://www.homolaicus.com/arte/images/Campo.jpg"/>
          <p:cNvPicPr>
            <a:picLocks noChangeAspect="1" noChangeArrowheads="1"/>
          </p:cNvPicPr>
          <p:nvPr/>
        </p:nvPicPr>
        <p:blipFill>
          <a:blip r:embed="rId4" cstate="print"/>
          <a:srcRect/>
          <a:stretch>
            <a:fillRect/>
          </a:stretch>
        </p:blipFill>
        <p:spPr bwMode="auto">
          <a:xfrm>
            <a:off x="4857750" y="4143375"/>
            <a:ext cx="3857625" cy="1905000"/>
          </a:xfrm>
          <a:prstGeom prst="rect">
            <a:avLst/>
          </a:prstGeom>
          <a:noFill/>
          <a:ln w="9525">
            <a:noFill/>
            <a:miter lim="800000"/>
            <a:headEnd/>
            <a:tailEnd/>
          </a:ln>
        </p:spPr>
      </p:pic>
      <p:sp>
        <p:nvSpPr>
          <p:cNvPr id="9" name="AutoShape 4">
            <a:hlinkClick r:id="rId5" action="ppaction://hlinksldjump" highlightClick="1"/>
          </p:cNvPr>
          <p:cNvSpPr>
            <a:spLocks noChangeArrowheads="1"/>
          </p:cNvSpPr>
          <p:nvPr/>
        </p:nvSpPr>
        <p:spPr bwMode="auto">
          <a:xfrm>
            <a:off x="0" y="0"/>
            <a:ext cx="323850" cy="260350"/>
          </a:xfrm>
          <a:prstGeom prst="actionButtonHome">
            <a:avLst/>
          </a:prstGeom>
          <a:solidFill>
            <a:schemeClr val="tx2">
              <a:lumMod val="40000"/>
              <a:lumOff val="60000"/>
            </a:schemeClr>
          </a:solidFill>
          <a:ln w="9525">
            <a:noFill/>
            <a:miter lim="800000"/>
            <a:headEnd/>
            <a:tailEnd/>
          </a:ln>
        </p:spPr>
        <p:txBody>
          <a:bodyPr wrap="none" anchor="ctr"/>
          <a:lstStyle/>
          <a:p>
            <a:pPr>
              <a:defRPr/>
            </a:pPr>
            <a:endParaRPr lang="it-IT"/>
          </a:p>
        </p:txBody>
      </p:sp>
      <p:sp>
        <p:nvSpPr>
          <p:cNvPr id="10" name="AutoShape 5">
            <a:hlinkClick r:id="" action="ppaction://hlinkshowjump?jump=previousslide" highlightClick="1"/>
          </p:cNvPr>
          <p:cNvSpPr>
            <a:spLocks noChangeArrowheads="1"/>
          </p:cNvSpPr>
          <p:nvPr/>
        </p:nvSpPr>
        <p:spPr bwMode="auto">
          <a:xfrm>
            <a:off x="357188" y="0"/>
            <a:ext cx="288925" cy="260350"/>
          </a:xfrm>
          <a:prstGeom prst="actionButtonBackPrevious">
            <a:avLst/>
          </a:prstGeom>
          <a:solidFill>
            <a:schemeClr val="accent1">
              <a:lumMod val="40000"/>
              <a:lumOff val="60000"/>
            </a:schemeClr>
          </a:solidFill>
          <a:ln w="9525">
            <a:noFill/>
            <a:miter lim="800000"/>
            <a:headEnd/>
            <a:tailEnd/>
          </a:ln>
        </p:spPr>
        <p:txBody>
          <a:bodyPr wrap="none" anchor="ctr"/>
          <a:lstStyle/>
          <a:p>
            <a:pPr>
              <a:defRPr/>
            </a:pPr>
            <a:endParaRPr lang="it-IT"/>
          </a:p>
        </p:txBody>
      </p:sp>
      <p:sp>
        <p:nvSpPr>
          <p:cNvPr id="11" name="AutoShape 6">
            <a:hlinkClick r:id="" action="ppaction://hlinkshowjump?jump=nextslide" highlightClick="1"/>
          </p:cNvPr>
          <p:cNvSpPr>
            <a:spLocks noChangeArrowheads="1"/>
          </p:cNvSpPr>
          <p:nvPr/>
        </p:nvSpPr>
        <p:spPr bwMode="auto">
          <a:xfrm>
            <a:off x="642938" y="0"/>
            <a:ext cx="323850" cy="260350"/>
          </a:xfrm>
          <a:prstGeom prst="actionButtonForwardNext">
            <a:avLst/>
          </a:prstGeom>
          <a:solidFill>
            <a:schemeClr val="accent1">
              <a:lumMod val="20000"/>
              <a:lumOff val="80000"/>
            </a:schemeClr>
          </a:solidFill>
          <a:ln w="9525">
            <a:noFill/>
            <a:miter lim="800000"/>
            <a:headEnd/>
            <a:tailEnd/>
          </a:ln>
        </p:spPr>
        <p:txBody>
          <a:bodyPr wrap="none" anchor="ctr"/>
          <a:lstStyle/>
          <a:p>
            <a:pPr>
              <a:defRPr/>
            </a:pPr>
            <a:endParaRPr lang="it-IT"/>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0-#ppt_w/2"/>
                                          </p:val>
                                        </p:tav>
                                        <p:tav tm="100000">
                                          <p:val>
                                            <p:strVal val="#ppt_x"/>
                                          </p:val>
                                        </p:tav>
                                      </p:tavLst>
                                    </p:anim>
                                    <p:anim calcmode="lin" valueType="num">
                                      <p:cBhvr additive="base">
                                        <p:cTn id="13" dur="5000" fill="hold"/>
                                        <p:tgtEl>
                                          <p:spTgt spid="2"/>
                                        </p:tgtEl>
                                        <p:attrNameLst>
                                          <p:attrName>ppt_y</p:attrName>
                                        </p:attrNameLst>
                                      </p:cBhvr>
                                      <p:tavLst>
                                        <p:tav tm="0">
                                          <p:val>
                                            <p:strVal val="#ppt_y"/>
                                          </p:val>
                                        </p:tav>
                                        <p:tav tm="100000">
                                          <p:val>
                                            <p:strVal val="#ppt_y"/>
                                          </p:val>
                                        </p:tav>
                                      </p:tavLst>
                                    </p:anim>
                                  </p:childTnLst>
                                </p:cTn>
                              </p:par>
                              <p:par>
                                <p:cTn id="14" presetID="17" presetClass="entr" presetSubtype="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0" fill="hold"/>
                                        <p:tgtEl>
                                          <p:spTgt spid="4"/>
                                        </p:tgtEl>
                                        <p:attrNameLst>
                                          <p:attrName>ppt_x</p:attrName>
                                        </p:attrNameLst>
                                      </p:cBhvr>
                                      <p:tavLst>
                                        <p:tav tm="0">
                                          <p:val>
                                            <p:strVal val="#ppt_x"/>
                                          </p:val>
                                        </p:tav>
                                        <p:tav tm="100000">
                                          <p:val>
                                            <p:strVal val="#ppt_x"/>
                                          </p:val>
                                        </p:tav>
                                      </p:tavLst>
                                    </p:anim>
                                    <p:anim calcmode="lin" valueType="num">
                                      <p:cBhvr>
                                        <p:cTn id="17" dur="5000" fill="hold"/>
                                        <p:tgtEl>
                                          <p:spTgt spid="4"/>
                                        </p:tgtEl>
                                        <p:attrNameLst>
                                          <p:attrName>ppt_y</p:attrName>
                                        </p:attrNameLst>
                                      </p:cBhvr>
                                      <p:tavLst>
                                        <p:tav tm="0">
                                          <p:val>
                                            <p:strVal val="#ppt_y-#ppt_h/2"/>
                                          </p:val>
                                        </p:tav>
                                        <p:tav tm="100000">
                                          <p:val>
                                            <p:strVal val="#ppt_y"/>
                                          </p:val>
                                        </p:tav>
                                      </p:tavLst>
                                    </p:anim>
                                    <p:anim calcmode="lin" valueType="num">
                                      <p:cBhvr>
                                        <p:cTn id="18" dur="5000" fill="hold"/>
                                        <p:tgtEl>
                                          <p:spTgt spid="4"/>
                                        </p:tgtEl>
                                        <p:attrNameLst>
                                          <p:attrName>ppt_w</p:attrName>
                                        </p:attrNameLst>
                                      </p:cBhvr>
                                      <p:tavLst>
                                        <p:tav tm="0">
                                          <p:val>
                                            <p:strVal val="#ppt_w"/>
                                          </p:val>
                                        </p:tav>
                                        <p:tav tm="100000">
                                          <p:val>
                                            <p:strVal val="#ppt_w"/>
                                          </p:val>
                                        </p:tav>
                                      </p:tavLst>
                                    </p:anim>
                                    <p:anim calcmode="lin" valueType="num">
                                      <p:cBhvr>
                                        <p:cTn id="19" dur="5000" fill="hold"/>
                                        <p:tgtEl>
                                          <p:spTgt spid="4"/>
                                        </p:tgtEl>
                                        <p:attrNameLst>
                                          <p:attrName>ppt_h</p:attrName>
                                        </p:attrNameLst>
                                      </p:cBhvr>
                                      <p:tavLst>
                                        <p:tav tm="0">
                                          <p:val>
                                            <p:fltVal val="0"/>
                                          </p:val>
                                        </p:tav>
                                        <p:tav tm="100000">
                                          <p:val>
                                            <p:strVal val="#ppt_h"/>
                                          </p:val>
                                        </p:tav>
                                      </p:tavLst>
                                    </p:anim>
                                  </p:childTnLst>
                                </p:cTn>
                              </p:par>
                              <p:par>
                                <p:cTn id="20" presetID="17" presetClass="entr" presetSubtype="4"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0" fill="hold"/>
                                        <p:tgtEl>
                                          <p:spTgt spid="5"/>
                                        </p:tgtEl>
                                        <p:attrNameLst>
                                          <p:attrName>ppt_x</p:attrName>
                                        </p:attrNameLst>
                                      </p:cBhvr>
                                      <p:tavLst>
                                        <p:tav tm="0">
                                          <p:val>
                                            <p:strVal val="#ppt_x"/>
                                          </p:val>
                                        </p:tav>
                                        <p:tav tm="100000">
                                          <p:val>
                                            <p:strVal val="#ppt_x"/>
                                          </p:val>
                                        </p:tav>
                                      </p:tavLst>
                                    </p:anim>
                                    <p:anim calcmode="lin" valueType="num">
                                      <p:cBhvr>
                                        <p:cTn id="23" dur="5000" fill="hold"/>
                                        <p:tgtEl>
                                          <p:spTgt spid="5"/>
                                        </p:tgtEl>
                                        <p:attrNameLst>
                                          <p:attrName>ppt_y</p:attrName>
                                        </p:attrNameLst>
                                      </p:cBhvr>
                                      <p:tavLst>
                                        <p:tav tm="0">
                                          <p:val>
                                            <p:strVal val="#ppt_y+#ppt_h/2"/>
                                          </p:val>
                                        </p:tav>
                                        <p:tav tm="100000">
                                          <p:val>
                                            <p:strVal val="#ppt_y"/>
                                          </p:val>
                                        </p:tav>
                                      </p:tavLst>
                                    </p:anim>
                                    <p:anim calcmode="lin" valueType="num">
                                      <p:cBhvr>
                                        <p:cTn id="24" dur="5000" fill="hold"/>
                                        <p:tgtEl>
                                          <p:spTgt spid="5"/>
                                        </p:tgtEl>
                                        <p:attrNameLst>
                                          <p:attrName>ppt_w</p:attrName>
                                        </p:attrNameLst>
                                      </p:cBhvr>
                                      <p:tavLst>
                                        <p:tav tm="0">
                                          <p:val>
                                            <p:strVal val="#ppt_w"/>
                                          </p:val>
                                        </p:tav>
                                        <p:tav tm="100000">
                                          <p:val>
                                            <p:strVal val="#ppt_w"/>
                                          </p:val>
                                        </p:tav>
                                      </p:tavLst>
                                    </p:anim>
                                    <p:anim calcmode="lin" valueType="num">
                                      <p:cBhvr>
                                        <p:cTn id="25" dur="5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928688" y="642938"/>
            <a:ext cx="7786687" cy="366712"/>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2D2DB9"/>
                </a:solidFill>
                <a:latin typeface="Times New Roman" pitchFamily="18" charset="0"/>
                <a:ea typeface="MS Gothic" pitchFamily="49" charset="-128"/>
              </a:rPr>
              <a:t>L’INFINITO SI INTRAVEDE NELLA VITA (ARLES – 6 AGOSTO 1888)</a:t>
            </a:r>
          </a:p>
        </p:txBody>
      </p:sp>
      <p:sp>
        <p:nvSpPr>
          <p:cNvPr id="12291" name="Rectangle 1"/>
          <p:cNvSpPr>
            <a:spLocks noChangeArrowheads="1"/>
          </p:cNvSpPr>
          <p:nvPr/>
        </p:nvSpPr>
        <p:spPr bwMode="auto">
          <a:xfrm>
            <a:off x="4429125" y="1082675"/>
            <a:ext cx="4224338" cy="2563813"/>
          </a:xfrm>
          <a:prstGeom prst="rect">
            <a:avLst/>
          </a:prstGeom>
          <a:noFill/>
          <a:ln w="9525">
            <a:noFill/>
            <a:round/>
            <a:headEnd/>
            <a:tailEnd/>
          </a:ln>
        </p:spPr>
        <p:txBody>
          <a:bodyPr lIns="90000" tIns="46800" rIns="90000" bIns="46800" anchor="ctr">
            <a:spAutoFit/>
          </a:bodyPr>
          <a:lstStyle/>
          <a:p>
            <a:pPr algn="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000000"/>
                </a:solidFill>
                <a:latin typeface="Times New Roman" pitchFamily="18" charset="0"/>
              </a:rPr>
              <a:t>“</a:t>
            </a:r>
            <a:r>
              <a:rPr lang="it-IT">
                <a:solidFill>
                  <a:srgbClr val="FF0000"/>
                </a:solidFill>
                <a:latin typeface="Times New Roman" pitchFamily="18" charset="0"/>
              </a:rPr>
              <a:t>Anche un bambino nella culla, se lo si osserva con calma, ha l’infinito negli occhi</a:t>
            </a:r>
            <a:r>
              <a:rPr lang="it-IT">
                <a:solidFill>
                  <a:srgbClr val="000000"/>
                </a:solidFill>
                <a:latin typeface="Times New Roman" pitchFamily="18" charset="0"/>
              </a:rPr>
              <a:t>. Comunque non so niente, ma proprio questo senso di </a:t>
            </a:r>
            <a:r>
              <a:rPr lang="it-IT" i="1">
                <a:solidFill>
                  <a:srgbClr val="000000"/>
                </a:solidFill>
                <a:latin typeface="Times New Roman" pitchFamily="18" charset="0"/>
              </a:rPr>
              <a:t>non sapere niente </a:t>
            </a:r>
            <a:r>
              <a:rPr lang="it-IT">
                <a:solidFill>
                  <a:srgbClr val="000000"/>
                </a:solidFill>
                <a:latin typeface="Times New Roman" pitchFamily="18" charset="0"/>
              </a:rPr>
              <a:t>rende la vita che viviamo attualmente paragonabile ad un semplice viaggio in ferrovia. Si va svelto, ma non si distingue nessun oggetto da molto vicino, e soprattutto non si vede la locomotiva”</a:t>
            </a:r>
          </a:p>
        </p:txBody>
      </p:sp>
      <p:sp>
        <p:nvSpPr>
          <p:cNvPr id="12292" name="Rectangle 1"/>
          <p:cNvSpPr>
            <a:spLocks noChangeArrowheads="1"/>
          </p:cNvSpPr>
          <p:nvPr/>
        </p:nvSpPr>
        <p:spPr bwMode="auto">
          <a:xfrm>
            <a:off x="4500563" y="3654425"/>
            <a:ext cx="4224337" cy="2563813"/>
          </a:xfrm>
          <a:prstGeom prst="rect">
            <a:avLst/>
          </a:prstGeom>
          <a:noFill/>
          <a:ln w="9525">
            <a:noFill/>
            <a:round/>
            <a:headEnd/>
            <a:tailEnd/>
          </a:ln>
        </p:spPr>
        <p:txBody>
          <a:bodyPr lIns="90000" tIns="46800" rIns="90000" bIns="46800" anchor="ctr">
            <a:spAutoFit/>
          </a:bodyPr>
          <a:lstStyle/>
          <a:p>
            <a:pPr algn="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000000"/>
                </a:solidFill>
                <a:latin typeface="Times New Roman" pitchFamily="18" charset="0"/>
              </a:rPr>
              <a:t>Vincent continua qui il discorso iniziato precedentemente: quando si è più vicini alla non vita, poco dopo la nascita o quando si è nella “non-vita”, dopo la morte, si intravede l’infinito. Alla fine Vincent ammette di non sapere nulla, forse perché dimentichiamo il concetto di infinito, al quale aspiriamo poi per tutta la vita e non lo possiamo possedere fino alla morte.</a:t>
            </a:r>
          </a:p>
        </p:txBody>
      </p:sp>
      <p:pic>
        <p:nvPicPr>
          <p:cNvPr id="12300" name="Picture 12" descr="Bambino"/>
          <p:cNvPicPr>
            <a:picLocks noChangeAspect="1" noChangeArrowheads="1"/>
          </p:cNvPicPr>
          <p:nvPr/>
        </p:nvPicPr>
        <p:blipFill>
          <a:blip r:embed="rId3" cstate="print"/>
          <a:srcRect/>
          <a:stretch>
            <a:fillRect/>
          </a:stretch>
        </p:blipFill>
        <p:spPr bwMode="auto">
          <a:xfrm>
            <a:off x="539750" y="1052513"/>
            <a:ext cx="3937000" cy="5143500"/>
          </a:xfrm>
          <a:prstGeom prst="rect">
            <a:avLst/>
          </a:prstGeom>
          <a:noFill/>
          <a:ln w="9525">
            <a:noFill/>
            <a:miter lim="800000"/>
            <a:headEnd/>
            <a:tailEnd/>
          </a:ln>
        </p:spPr>
      </p:pic>
      <p:sp>
        <p:nvSpPr>
          <p:cNvPr id="9" name="AutoShape 4">
            <a:hlinkClick r:id="rId4" action="ppaction://hlinksldjump" highlightClick="1"/>
          </p:cNvPr>
          <p:cNvSpPr>
            <a:spLocks noChangeArrowheads="1"/>
          </p:cNvSpPr>
          <p:nvPr/>
        </p:nvSpPr>
        <p:spPr bwMode="auto">
          <a:xfrm>
            <a:off x="0" y="0"/>
            <a:ext cx="323850" cy="260350"/>
          </a:xfrm>
          <a:prstGeom prst="actionButtonHome">
            <a:avLst/>
          </a:prstGeom>
          <a:solidFill>
            <a:schemeClr val="tx2">
              <a:lumMod val="40000"/>
              <a:lumOff val="60000"/>
            </a:schemeClr>
          </a:solidFill>
          <a:ln w="9525">
            <a:noFill/>
            <a:miter lim="800000"/>
            <a:headEnd/>
            <a:tailEnd/>
          </a:ln>
        </p:spPr>
        <p:txBody>
          <a:bodyPr wrap="none" anchor="ctr"/>
          <a:lstStyle/>
          <a:p>
            <a:pPr>
              <a:defRPr/>
            </a:pPr>
            <a:endParaRPr lang="it-IT"/>
          </a:p>
        </p:txBody>
      </p:sp>
      <p:sp>
        <p:nvSpPr>
          <p:cNvPr id="10" name="AutoShape 5">
            <a:hlinkClick r:id="" action="ppaction://hlinkshowjump?jump=previousslide" highlightClick="1"/>
          </p:cNvPr>
          <p:cNvSpPr>
            <a:spLocks noChangeArrowheads="1"/>
          </p:cNvSpPr>
          <p:nvPr/>
        </p:nvSpPr>
        <p:spPr bwMode="auto">
          <a:xfrm>
            <a:off x="357188" y="0"/>
            <a:ext cx="288925" cy="260350"/>
          </a:xfrm>
          <a:prstGeom prst="actionButtonBackPrevious">
            <a:avLst/>
          </a:prstGeom>
          <a:solidFill>
            <a:schemeClr val="accent1">
              <a:lumMod val="40000"/>
              <a:lumOff val="60000"/>
            </a:schemeClr>
          </a:solidFill>
          <a:ln w="9525">
            <a:noFill/>
            <a:miter lim="800000"/>
            <a:headEnd/>
            <a:tailEnd/>
          </a:ln>
        </p:spPr>
        <p:txBody>
          <a:bodyPr wrap="none" anchor="ctr"/>
          <a:lstStyle/>
          <a:p>
            <a:pPr>
              <a:defRPr/>
            </a:pPr>
            <a:endParaRPr lang="it-IT"/>
          </a:p>
        </p:txBody>
      </p:sp>
      <p:sp>
        <p:nvSpPr>
          <p:cNvPr id="11" name="AutoShape 6">
            <a:hlinkClick r:id="" action="ppaction://hlinkshowjump?jump=nextslide" highlightClick="1"/>
          </p:cNvPr>
          <p:cNvSpPr>
            <a:spLocks noChangeArrowheads="1"/>
          </p:cNvSpPr>
          <p:nvPr/>
        </p:nvSpPr>
        <p:spPr bwMode="auto">
          <a:xfrm>
            <a:off x="642938" y="0"/>
            <a:ext cx="323850" cy="260350"/>
          </a:xfrm>
          <a:prstGeom prst="actionButtonForwardNext">
            <a:avLst/>
          </a:prstGeom>
          <a:solidFill>
            <a:schemeClr val="accent1">
              <a:lumMod val="20000"/>
              <a:lumOff val="80000"/>
            </a:schemeClr>
          </a:solidFill>
          <a:ln w="9525">
            <a:noFill/>
            <a:miter lim="800000"/>
            <a:headEnd/>
            <a:tailEnd/>
          </a:ln>
        </p:spPr>
        <p:txBody>
          <a:bodyPr wrap="none" anchor="ctr"/>
          <a:lstStyle/>
          <a:p>
            <a:pPr>
              <a:defRPr/>
            </a:pPr>
            <a:endParaRPr lang="it-IT"/>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0" fill="hold"/>
                                        <p:tgtEl>
                                          <p:spTgt spid="12290"/>
                                        </p:tgtEl>
                                        <p:attrNameLst>
                                          <p:attrName>ppt_x</p:attrName>
                                        </p:attrNameLst>
                                      </p:cBhvr>
                                      <p:tavLst>
                                        <p:tav tm="0">
                                          <p:val>
                                            <p:strVal val="#ppt_x"/>
                                          </p:val>
                                        </p:tav>
                                        <p:tav tm="100000">
                                          <p:val>
                                            <p:strVal val="#ppt_x"/>
                                          </p:val>
                                        </p:tav>
                                      </p:tavLst>
                                    </p:anim>
                                    <p:anim calcmode="lin" valueType="num">
                                      <p:cBhvr additive="base">
                                        <p:cTn id="8" dur="5000" fill="hold"/>
                                        <p:tgtEl>
                                          <p:spTgt spid="12290"/>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grpId="0" nodeType="afterEffect">
                                  <p:stCondLst>
                                    <p:cond delay="0"/>
                                  </p:stCondLst>
                                  <p:childTnLst>
                                    <p:set>
                                      <p:cBhvr>
                                        <p:cTn id="11" dur="1" fill="hold">
                                          <p:stCondLst>
                                            <p:cond delay="0"/>
                                          </p:stCondLst>
                                        </p:cTn>
                                        <p:tgtEl>
                                          <p:spTgt spid="12291"/>
                                        </p:tgtEl>
                                        <p:attrNameLst>
                                          <p:attrName>style.visibility</p:attrName>
                                        </p:attrNameLst>
                                      </p:cBhvr>
                                      <p:to>
                                        <p:strVal val="visible"/>
                                      </p:to>
                                    </p:set>
                                    <p:anim calcmode="lin" valueType="num">
                                      <p:cBhvr additive="base">
                                        <p:cTn id="12" dur="5000" fill="hold"/>
                                        <p:tgtEl>
                                          <p:spTgt spid="12291"/>
                                        </p:tgtEl>
                                        <p:attrNameLst>
                                          <p:attrName>ppt_x</p:attrName>
                                        </p:attrNameLst>
                                      </p:cBhvr>
                                      <p:tavLst>
                                        <p:tav tm="0">
                                          <p:val>
                                            <p:strVal val="1+#ppt_w/2"/>
                                          </p:val>
                                        </p:tav>
                                        <p:tav tm="100000">
                                          <p:val>
                                            <p:strVal val="#ppt_x"/>
                                          </p:val>
                                        </p:tav>
                                      </p:tavLst>
                                    </p:anim>
                                    <p:anim calcmode="lin" valueType="num">
                                      <p:cBhvr additive="base">
                                        <p:cTn id="13" dur="5000" fill="hold"/>
                                        <p:tgtEl>
                                          <p:spTgt spid="12291"/>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4" fill="hold" grpId="0" nodeType="afterEffect">
                                  <p:stCondLst>
                                    <p:cond delay="0"/>
                                  </p:stCondLst>
                                  <p:childTnLst>
                                    <p:set>
                                      <p:cBhvr>
                                        <p:cTn id="16" dur="1" fill="hold">
                                          <p:stCondLst>
                                            <p:cond delay="0"/>
                                          </p:stCondLst>
                                        </p:cTn>
                                        <p:tgtEl>
                                          <p:spTgt spid="12292"/>
                                        </p:tgtEl>
                                        <p:attrNameLst>
                                          <p:attrName>style.visibility</p:attrName>
                                        </p:attrNameLst>
                                      </p:cBhvr>
                                      <p:to>
                                        <p:strVal val="visible"/>
                                      </p:to>
                                    </p:set>
                                    <p:anim calcmode="lin" valueType="num">
                                      <p:cBhvr additive="base">
                                        <p:cTn id="17" dur="5000" fill="hold"/>
                                        <p:tgtEl>
                                          <p:spTgt spid="12292"/>
                                        </p:tgtEl>
                                        <p:attrNameLst>
                                          <p:attrName>ppt_x</p:attrName>
                                        </p:attrNameLst>
                                      </p:cBhvr>
                                      <p:tavLst>
                                        <p:tav tm="0">
                                          <p:val>
                                            <p:strVal val="#ppt_x"/>
                                          </p:val>
                                        </p:tav>
                                        <p:tav tm="100000">
                                          <p:val>
                                            <p:strVal val="#ppt_x"/>
                                          </p:val>
                                        </p:tav>
                                      </p:tavLst>
                                    </p:anim>
                                    <p:anim calcmode="lin" valueType="num">
                                      <p:cBhvr additive="base">
                                        <p:cTn id="18" dur="5000" fill="hold"/>
                                        <p:tgtEl>
                                          <p:spTgt spid="12292"/>
                                        </p:tgtEl>
                                        <p:attrNameLst>
                                          <p:attrName>ppt_y</p:attrName>
                                        </p:attrNameLst>
                                      </p:cBhvr>
                                      <p:tavLst>
                                        <p:tav tm="0">
                                          <p:val>
                                            <p:strVal val="1+#ppt_h/2"/>
                                          </p:val>
                                        </p:tav>
                                        <p:tav tm="100000">
                                          <p:val>
                                            <p:strVal val="#ppt_y"/>
                                          </p:val>
                                        </p:tav>
                                      </p:tavLst>
                                    </p:anim>
                                  </p:childTnLst>
                                </p:cTn>
                              </p:par>
                              <p:par>
                                <p:cTn id="19" presetID="14" presetClass="entr" presetSubtype="5" fill="hold" nodeType="withEffect">
                                  <p:stCondLst>
                                    <p:cond delay="0"/>
                                  </p:stCondLst>
                                  <p:childTnLst>
                                    <p:set>
                                      <p:cBhvr>
                                        <p:cTn id="20" dur="1" fill="hold">
                                          <p:stCondLst>
                                            <p:cond delay="0"/>
                                          </p:stCondLst>
                                        </p:cTn>
                                        <p:tgtEl>
                                          <p:spTgt spid="12300"/>
                                        </p:tgtEl>
                                        <p:attrNameLst>
                                          <p:attrName>style.visibility</p:attrName>
                                        </p:attrNameLst>
                                      </p:cBhvr>
                                      <p:to>
                                        <p:strVal val="visible"/>
                                      </p:to>
                                    </p:set>
                                    <p:animEffect transition="in" filter="randombar(vertical)">
                                      <p:cBhvr>
                                        <p:cTn id="21" dur="5000"/>
                                        <p:tgtEl>
                                          <p:spTgt spid="12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p:bldP spid="1229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
          <p:cNvSpPr txBox="1">
            <a:spLocks noChangeArrowheads="1"/>
          </p:cNvSpPr>
          <p:nvPr/>
        </p:nvSpPr>
        <p:spPr bwMode="auto">
          <a:xfrm>
            <a:off x="1643063" y="642938"/>
            <a:ext cx="6159500" cy="371475"/>
          </a:xfrm>
          <a:prstGeom prst="rect">
            <a:avLst/>
          </a:prstGeom>
          <a:noFill/>
          <a:ln w="9525">
            <a:noFill/>
            <a:round/>
            <a:headEnd/>
            <a:tailEnd/>
          </a:ln>
          <a:effectLst/>
        </p:spPr>
        <p:txBody>
          <a:bodyPr lIns="90000" tIns="46800" rIns="90000" bIns="46800">
            <a:spAutoFit/>
          </a:bodyPr>
          <a:lstStyle/>
          <a:p>
            <a:pPr algn="ctr" fontAlgn="auto">
              <a:spcBef>
                <a:spcPts val="1125"/>
              </a:spcBef>
              <a:spcAft>
                <a:spcPts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dirty="0">
                <a:solidFill>
                  <a:srgbClr val="2D2DB9"/>
                </a:solidFill>
                <a:latin typeface="Times New Roman" pitchFamily="16" charset="0"/>
                <a:ea typeface="MS Gothic" charset="-128"/>
                <a:cs typeface="+mn-cs"/>
              </a:rPr>
              <a:t>CONCLUSIONE</a:t>
            </a:r>
          </a:p>
        </p:txBody>
      </p:sp>
      <p:sp>
        <p:nvSpPr>
          <p:cNvPr id="6" name="CasellaDiTesto 4"/>
          <p:cNvSpPr txBox="1">
            <a:spLocks noChangeArrowheads="1"/>
          </p:cNvSpPr>
          <p:nvPr/>
        </p:nvSpPr>
        <p:spPr bwMode="auto">
          <a:xfrm>
            <a:off x="785813" y="1071563"/>
            <a:ext cx="7429500" cy="2032000"/>
          </a:xfrm>
          <a:prstGeom prst="rect">
            <a:avLst/>
          </a:prstGeom>
          <a:noFill/>
          <a:ln w="9525">
            <a:noFill/>
            <a:miter lim="800000"/>
            <a:headEnd/>
            <a:tailEnd/>
          </a:ln>
        </p:spPr>
        <p:txBody>
          <a:bodyPr>
            <a:spAutoFit/>
          </a:bodyPr>
          <a:lstStyle/>
          <a:p>
            <a:r>
              <a:rPr lang="it-IT">
                <a:latin typeface="Times New Roman" pitchFamily="18" charset="0"/>
                <a:cs typeface="Times New Roman" pitchFamily="18" charset="0"/>
              </a:rPr>
              <a:t>A conclusione di questo breve viaggio attraverso la vita ed il senso religioso di Vincent Van Gogh, possiamo concludere che egli arriva alla scoperta dell’infinito, qualcosa a cui, pur inconsciamente, ha sempre agognato e che ha voluto raggiungere forse sparandosi al petto, dicendo che ciò fosse necessario per il bene di tutti.  Appena morì, disse alcuni mesi dopo il fratello, la gente cominciò a vedere la sua grandezza ed a considerarlo ciò che era: un genio, matto, ma comunque un genio, della pittura.</a:t>
            </a:r>
          </a:p>
        </p:txBody>
      </p:sp>
      <p:pic>
        <p:nvPicPr>
          <p:cNvPr id="13318" name="Picture 6" descr="File:Vincent Willem van Gogh 011.jpg">
            <a:hlinkClick r:id="rId3"/>
          </p:cNvPr>
          <p:cNvPicPr>
            <a:picLocks noChangeAspect="1" noChangeArrowheads="1"/>
          </p:cNvPicPr>
          <p:nvPr/>
        </p:nvPicPr>
        <p:blipFill>
          <a:blip r:embed="rId4" cstate="print"/>
          <a:srcRect/>
          <a:stretch>
            <a:fillRect/>
          </a:stretch>
        </p:blipFill>
        <p:spPr bwMode="auto">
          <a:xfrm>
            <a:off x="2500313" y="3143250"/>
            <a:ext cx="3929062" cy="3081338"/>
          </a:xfrm>
          <a:prstGeom prst="rect">
            <a:avLst/>
          </a:prstGeom>
          <a:noFill/>
          <a:ln w="9525">
            <a:noFill/>
            <a:miter lim="800000"/>
            <a:headEnd/>
            <a:tailEnd/>
          </a:ln>
        </p:spPr>
      </p:pic>
      <p:sp>
        <p:nvSpPr>
          <p:cNvPr id="8" name="AutoShape 4">
            <a:hlinkClick r:id="rId5" action="ppaction://hlinksldjump" highlightClick="1"/>
          </p:cNvPr>
          <p:cNvSpPr>
            <a:spLocks noChangeArrowheads="1"/>
          </p:cNvSpPr>
          <p:nvPr/>
        </p:nvSpPr>
        <p:spPr bwMode="auto">
          <a:xfrm>
            <a:off x="0" y="0"/>
            <a:ext cx="323850" cy="260350"/>
          </a:xfrm>
          <a:prstGeom prst="actionButtonHome">
            <a:avLst/>
          </a:prstGeom>
          <a:solidFill>
            <a:schemeClr val="tx2">
              <a:lumMod val="40000"/>
              <a:lumOff val="60000"/>
            </a:schemeClr>
          </a:solidFill>
          <a:ln w="9525">
            <a:noFill/>
            <a:miter lim="800000"/>
            <a:headEnd/>
            <a:tailEnd/>
          </a:ln>
        </p:spPr>
        <p:txBody>
          <a:bodyPr wrap="none" anchor="ctr"/>
          <a:lstStyle/>
          <a:p>
            <a:pPr>
              <a:defRPr/>
            </a:pPr>
            <a:endParaRPr lang="it-IT"/>
          </a:p>
        </p:txBody>
      </p:sp>
      <p:sp>
        <p:nvSpPr>
          <p:cNvPr id="9" name="AutoShape 5">
            <a:hlinkClick r:id="" action="ppaction://hlinkshowjump?jump=previousslide" highlightClick="1"/>
          </p:cNvPr>
          <p:cNvSpPr>
            <a:spLocks noChangeArrowheads="1"/>
          </p:cNvSpPr>
          <p:nvPr/>
        </p:nvSpPr>
        <p:spPr bwMode="auto">
          <a:xfrm>
            <a:off x="357188" y="0"/>
            <a:ext cx="288925" cy="260350"/>
          </a:xfrm>
          <a:prstGeom prst="actionButtonBackPrevious">
            <a:avLst/>
          </a:prstGeom>
          <a:solidFill>
            <a:schemeClr val="accent1">
              <a:lumMod val="40000"/>
              <a:lumOff val="60000"/>
            </a:schemeClr>
          </a:solidFill>
          <a:ln w="9525">
            <a:noFill/>
            <a:miter lim="800000"/>
            <a:headEnd/>
            <a:tailEnd/>
          </a:ln>
        </p:spPr>
        <p:txBody>
          <a:bodyPr wrap="none" anchor="ctr"/>
          <a:lstStyle/>
          <a:p>
            <a:pPr>
              <a:defRPr/>
            </a:pPr>
            <a:endParaRPr lang="it-IT"/>
          </a:p>
        </p:txBody>
      </p:sp>
      <p:sp>
        <p:nvSpPr>
          <p:cNvPr id="10" name="AutoShape 6">
            <a:hlinkClick r:id="" action="ppaction://hlinkshowjump?jump=nextslide" highlightClick="1"/>
          </p:cNvPr>
          <p:cNvSpPr>
            <a:spLocks noChangeArrowheads="1"/>
          </p:cNvSpPr>
          <p:nvPr/>
        </p:nvSpPr>
        <p:spPr bwMode="auto">
          <a:xfrm>
            <a:off x="642938" y="0"/>
            <a:ext cx="323850" cy="260350"/>
          </a:xfrm>
          <a:prstGeom prst="actionButtonForwardNext">
            <a:avLst/>
          </a:prstGeom>
          <a:solidFill>
            <a:schemeClr val="accent1">
              <a:lumMod val="20000"/>
              <a:lumOff val="80000"/>
            </a:schemeClr>
          </a:solidFill>
          <a:ln w="9525">
            <a:noFill/>
            <a:miter lim="800000"/>
            <a:headEnd/>
            <a:tailEnd/>
          </a:ln>
        </p:spPr>
        <p:txBody>
          <a:bodyPr wrap="none" anchor="ctr"/>
          <a:lstStyle/>
          <a:p>
            <a:pPr>
              <a:defRPr/>
            </a:pPr>
            <a:endParaRPr lang="it-IT"/>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0" fill="hold"/>
                                        <p:tgtEl>
                                          <p:spTgt spid="6"/>
                                        </p:tgtEl>
                                        <p:attrNameLst>
                                          <p:attrName>ppt_x</p:attrName>
                                        </p:attrNameLst>
                                      </p:cBhvr>
                                      <p:tavLst>
                                        <p:tav tm="0">
                                          <p:val>
                                            <p:strVal val="0-#ppt_w/2"/>
                                          </p:val>
                                        </p:tav>
                                        <p:tav tm="100000">
                                          <p:val>
                                            <p:strVal val="#ppt_x"/>
                                          </p:val>
                                        </p:tav>
                                      </p:tavLst>
                                    </p:anim>
                                    <p:anim calcmode="lin" valueType="num">
                                      <p:cBhvr additive="base">
                                        <p:cTn id="13" dur="50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9" presetClass="entr" presetSubtype="0" fill="hold" nodeType="afterEffect">
                                  <p:stCondLst>
                                    <p:cond delay="0"/>
                                  </p:stCondLst>
                                  <p:childTnLst>
                                    <p:set>
                                      <p:cBhvr>
                                        <p:cTn id="16" dur="1" fill="hold">
                                          <p:stCondLst>
                                            <p:cond delay="0"/>
                                          </p:stCondLst>
                                        </p:cTn>
                                        <p:tgtEl>
                                          <p:spTgt spid="13318"/>
                                        </p:tgtEl>
                                        <p:attrNameLst>
                                          <p:attrName>style.visibility</p:attrName>
                                        </p:attrNameLst>
                                      </p:cBhvr>
                                      <p:to>
                                        <p:strVal val="visible"/>
                                      </p:to>
                                    </p:set>
                                    <p:animEffect transition="in" filter="dissolve">
                                      <p:cBhvr>
                                        <p:cTn id="17" dur="50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1643063" y="642938"/>
            <a:ext cx="6159500" cy="371475"/>
          </a:xfrm>
          <a:prstGeom prst="rect">
            <a:avLst/>
          </a:prstGeom>
          <a:noFill/>
          <a:ln w="9525">
            <a:noFill/>
            <a:round/>
            <a:headEnd/>
            <a:tailEnd/>
          </a:ln>
          <a:effectLst/>
        </p:spPr>
        <p:txBody>
          <a:bodyPr lIns="90000" tIns="46800" rIns="90000" bIns="46800">
            <a:spAutoFit/>
          </a:bodyPr>
          <a:lstStyle/>
          <a:p>
            <a:pPr algn="ctr" fontAlgn="auto">
              <a:spcBef>
                <a:spcPts val="1125"/>
              </a:spcBef>
              <a:spcAft>
                <a:spcPts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dirty="0">
                <a:solidFill>
                  <a:srgbClr val="2D2DB9"/>
                </a:solidFill>
                <a:latin typeface="Times New Roman" pitchFamily="16" charset="0"/>
                <a:ea typeface="MS Gothic" charset="-128"/>
                <a:cs typeface="+mn-cs"/>
              </a:rPr>
              <a:t>1888-1889</a:t>
            </a:r>
          </a:p>
        </p:txBody>
      </p:sp>
      <p:sp>
        <p:nvSpPr>
          <p:cNvPr id="3075" name="AutoShape 4">
            <a:hlinkClick r:id="rId3" action="ppaction://hlinksldjump" highlightClick="1"/>
          </p:cNvPr>
          <p:cNvSpPr>
            <a:spLocks noChangeArrowheads="1"/>
          </p:cNvSpPr>
          <p:nvPr/>
        </p:nvSpPr>
        <p:spPr bwMode="auto">
          <a:xfrm>
            <a:off x="0" y="0"/>
            <a:ext cx="323850" cy="260350"/>
          </a:xfrm>
          <a:prstGeom prst="actionButtonHome">
            <a:avLst/>
          </a:prstGeom>
          <a:solidFill>
            <a:schemeClr val="tx2">
              <a:lumMod val="40000"/>
              <a:lumOff val="60000"/>
            </a:schemeClr>
          </a:solidFill>
          <a:ln w="9525">
            <a:noFill/>
            <a:miter lim="800000"/>
            <a:headEnd/>
            <a:tailEnd/>
          </a:ln>
        </p:spPr>
        <p:txBody>
          <a:bodyPr wrap="none" anchor="ctr"/>
          <a:lstStyle/>
          <a:p>
            <a:pPr>
              <a:defRPr/>
            </a:pPr>
            <a:endParaRPr lang="it-IT"/>
          </a:p>
        </p:txBody>
      </p:sp>
      <p:sp>
        <p:nvSpPr>
          <p:cNvPr id="3076" name="AutoShape 5">
            <a:hlinkClick r:id="" action="ppaction://hlinkshowjump?jump=previousslide" highlightClick="1"/>
          </p:cNvPr>
          <p:cNvSpPr>
            <a:spLocks noChangeArrowheads="1"/>
          </p:cNvSpPr>
          <p:nvPr/>
        </p:nvSpPr>
        <p:spPr bwMode="auto">
          <a:xfrm>
            <a:off x="357188" y="0"/>
            <a:ext cx="288925" cy="260350"/>
          </a:xfrm>
          <a:prstGeom prst="actionButtonBackPrevious">
            <a:avLst/>
          </a:prstGeom>
          <a:solidFill>
            <a:schemeClr val="accent1">
              <a:lumMod val="40000"/>
              <a:lumOff val="60000"/>
            </a:schemeClr>
          </a:solidFill>
          <a:ln w="9525">
            <a:noFill/>
            <a:miter lim="800000"/>
            <a:headEnd/>
            <a:tailEnd/>
          </a:ln>
        </p:spPr>
        <p:txBody>
          <a:bodyPr wrap="none" anchor="ctr"/>
          <a:lstStyle/>
          <a:p>
            <a:pPr>
              <a:defRPr/>
            </a:pPr>
            <a:endParaRPr lang="it-IT"/>
          </a:p>
        </p:txBody>
      </p:sp>
      <p:sp>
        <p:nvSpPr>
          <p:cNvPr id="3077" name="AutoShape 6">
            <a:hlinkClick r:id="" action="ppaction://hlinkshowjump?jump=nextslide" highlightClick="1"/>
          </p:cNvPr>
          <p:cNvSpPr>
            <a:spLocks noChangeArrowheads="1"/>
          </p:cNvSpPr>
          <p:nvPr/>
        </p:nvSpPr>
        <p:spPr bwMode="auto">
          <a:xfrm>
            <a:off x="642938" y="0"/>
            <a:ext cx="323850" cy="260350"/>
          </a:xfrm>
          <a:prstGeom prst="actionButtonForwardNext">
            <a:avLst/>
          </a:prstGeom>
          <a:solidFill>
            <a:schemeClr val="accent1">
              <a:lumMod val="20000"/>
              <a:lumOff val="80000"/>
            </a:schemeClr>
          </a:solidFill>
          <a:ln w="9525">
            <a:noFill/>
            <a:miter lim="800000"/>
            <a:headEnd/>
            <a:tailEnd/>
          </a:ln>
        </p:spPr>
        <p:txBody>
          <a:bodyPr wrap="none" anchor="ctr"/>
          <a:lstStyle/>
          <a:p>
            <a:pPr>
              <a:defRPr/>
            </a:pPr>
            <a:endParaRPr lang="it-IT"/>
          </a:p>
        </p:txBody>
      </p:sp>
      <p:sp>
        <p:nvSpPr>
          <p:cNvPr id="3078" name="CasellaDiTesto 4"/>
          <p:cNvSpPr txBox="1">
            <a:spLocks noChangeArrowheads="1"/>
          </p:cNvSpPr>
          <p:nvPr/>
        </p:nvSpPr>
        <p:spPr bwMode="auto">
          <a:xfrm>
            <a:off x="755650" y="1484313"/>
            <a:ext cx="7429500" cy="2308225"/>
          </a:xfrm>
          <a:prstGeom prst="rect">
            <a:avLst/>
          </a:prstGeom>
          <a:noFill/>
          <a:ln w="9525">
            <a:noFill/>
            <a:miter lim="800000"/>
            <a:headEnd/>
            <a:tailEnd/>
          </a:ln>
        </p:spPr>
        <p:txBody>
          <a:bodyPr>
            <a:spAutoFit/>
          </a:bodyPr>
          <a:lstStyle/>
          <a:p>
            <a:r>
              <a:rPr lang="it-IT">
                <a:latin typeface="Times New Roman" pitchFamily="18" charset="0"/>
                <a:cs typeface="Times New Roman" pitchFamily="18" charset="0"/>
              </a:rPr>
              <a:t>Gli anni 1888-1889 sono tra i più produttivi nelle vita di Van Gogh. Dipinge alcuni tra i più importanti e famosi quadri, come il “Caffè di notte” e la “Notte Stellata”. In questo periodo vive ad Arles, in Provenza. Alla fine del 1888 si taglia il lobo dell’orecchio sinistro e viene ricoverato in ospedale. Resta tre giorni privo di conoscenza e sta quasi per morire, ma, seguendo le cure del dottor Ray (a cui dedica un ritratto), si riprende.  Rimane però segnato dall’episodio, tanto che la sua pazzia peggiore e Gauguin se ne ve per paura di essere ucciso in un impeto d’ira di Vincent.</a:t>
            </a:r>
          </a:p>
        </p:txBody>
      </p:sp>
      <p:sp>
        <p:nvSpPr>
          <p:cNvPr id="7" name="Filmato 6">
            <a:hlinkClick r:id="rId4" action="ppaction://hlinkfile" highlightClick="1"/>
          </p:cNvPr>
          <p:cNvSpPr/>
          <p:nvPr/>
        </p:nvSpPr>
        <p:spPr>
          <a:xfrm>
            <a:off x="8786813" y="0"/>
            <a:ext cx="357187" cy="285750"/>
          </a:xfrm>
          <a:prstGeom prst="actionButtonMovie">
            <a:avLst/>
          </a:prstGeom>
          <a:solidFill>
            <a:schemeClr val="accent3">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ln w="3175">
                <a:noFill/>
              </a:ln>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4" fill="hold" grpId="0" nodeType="afterEffect">
                                  <p:stCondLst>
                                    <p:cond delay="0"/>
                                  </p:stCondLst>
                                  <p:childTnLst>
                                    <p:set>
                                      <p:cBhvr>
                                        <p:cTn id="11" dur="1" fill="hold">
                                          <p:stCondLst>
                                            <p:cond delay="0"/>
                                          </p:stCondLst>
                                        </p:cTn>
                                        <p:tgtEl>
                                          <p:spTgt spid="3078"/>
                                        </p:tgtEl>
                                        <p:attrNameLst>
                                          <p:attrName>style.visibility</p:attrName>
                                        </p:attrNameLst>
                                      </p:cBhvr>
                                      <p:to>
                                        <p:strVal val="visible"/>
                                      </p:to>
                                    </p:set>
                                    <p:anim calcmode="lin" valueType="num">
                                      <p:cBhvr additive="base">
                                        <p:cTn id="12" dur="5000" fill="hold"/>
                                        <p:tgtEl>
                                          <p:spTgt spid="3078"/>
                                        </p:tgtEl>
                                        <p:attrNameLst>
                                          <p:attrName>ppt_x</p:attrName>
                                        </p:attrNameLst>
                                      </p:cBhvr>
                                      <p:tavLst>
                                        <p:tav tm="0">
                                          <p:val>
                                            <p:strVal val="#ppt_x"/>
                                          </p:val>
                                        </p:tav>
                                        <p:tav tm="100000">
                                          <p:val>
                                            <p:strVal val="#ppt_x"/>
                                          </p:val>
                                        </p:tav>
                                      </p:tavLst>
                                    </p:anim>
                                    <p:anim calcmode="lin" valueType="num">
                                      <p:cBhvr additive="base">
                                        <p:cTn id="13" dur="5000" fill="hold"/>
                                        <p:tgtEl>
                                          <p:spTgt spid="30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7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1547813" y="620713"/>
            <a:ext cx="6159500" cy="366712"/>
          </a:xfrm>
          <a:prstGeom prst="rect">
            <a:avLst/>
          </a:prstGeom>
          <a:noFill/>
          <a:ln w="9525">
            <a:noFill/>
            <a:round/>
            <a:headEnd/>
            <a:tailEnd/>
          </a:ln>
          <a:effectLst/>
        </p:spPr>
        <p:txBody>
          <a:bodyPr lIns="90000" tIns="46800" rIns="90000" bIns="46800">
            <a:spAutoFit/>
          </a:bodyPr>
          <a:lstStyle/>
          <a:p>
            <a:pPr algn="ctr" fontAlgn="auto">
              <a:spcBef>
                <a:spcPts val="1125"/>
              </a:spcBef>
              <a:spcAft>
                <a:spcPts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dirty="0">
                <a:solidFill>
                  <a:srgbClr val="2D2DB9"/>
                </a:solidFill>
                <a:latin typeface="Times New Roman" pitchFamily="16" charset="0"/>
                <a:ea typeface="MS Gothic" charset="-128"/>
                <a:cs typeface="+mn-cs"/>
              </a:rPr>
              <a:t>IL SENSO RELIGIOSO </a:t>
            </a:r>
            <a:r>
              <a:rPr lang="it-IT" dirty="0" err="1">
                <a:solidFill>
                  <a:srgbClr val="2D2DB9"/>
                </a:solidFill>
                <a:latin typeface="Times New Roman" pitchFamily="16" charset="0"/>
                <a:ea typeface="MS Gothic" charset="-128"/>
                <a:cs typeface="+mn-cs"/>
              </a:rPr>
              <a:t>DI</a:t>
            </a:r>
            <a:r>
              <a:rPr lang="it-IT" dirty="0">
                <a:solidFill>
                  <a:srgbClr val="2D2DB9"/>
                </a:solidFill>
                <a:latin typeface="Times New Roman" pitchFamily="16" charset="0"/>
                <a:ea typeface="MS Gothic" charset="-128"/>
                <a:cs typeface="+mn-cs"/>
              </a:rPr>
              <a:t> VAN GOGH</a:t>
            </a:r>
          </a:p>
        </p:txBody>
      </p:sp>
      <p:sp>
        <p:nvSpPr>
          <p:cNvPr id="4099" name="CasellaDiTesto 2"/>
          <p:cNvSpPr txBox="1">
            <a:spLocks noChangeArrowheads="1"/>
          </p:cNvSpPr>
          <p:nvPr/>
        </p:nvSpPr>
        <p:spPr bwMode="auto">
          <a:xfrm>
            <a:off x="755650" y="908050"/>
            <a:ext cx="7429500" cy="915988"/>
          </a:xfrm>
          <a:prstGeom prst="rect">
            <a:avLst/>
          </a:prstGeom>
          <a:noFill/>
          <a:ln w="9525">
            <a:noFill/>
            <a:miter lim="800000"/>
            <a:headEnd/>
            <a:tailEnd/>
          </a:ln>
        </p:spPr>
        <p:txBody>
          <a:bodyPr>
            <a:spAutoFit/>
          </a:bodyPr>
          <a:lstStyle/>
          <a:p>
            <a:r>
              <a:rPr lang="it-IT">
                <a:latin typeface="Times New Roman" pitchFamily="18" charset="0"/>
                <a:cs typeface="Times New Roman" pitchFamily="18" charset="0"/>
              </a:rPr>
              <a:t>I punti principali del senso religioso di Van Gogh che abbiamo individuato nelle sue lettere e che rappresentano il suo animo travagliato e oscillante tra gioia e depressione sono:</a:t>
            </a:r>
          </a:p>
        </p:txBody>
      </p:sp>
      <p:sp>
        <p:nvSpPr>
          <p:cNvPr id="4100" name="CasellaDiTesto 3"/>
          <p:cNvSpPr txBox="1">
            <a:spLocks noChangeArrowheads="1"/>
          </p:cNvSpPr>
          <p:nvPr/>
        </p:nvSpPr>
        <p:spPr bwMode="auto">
          <a:xfrm>
            <a:off x="755650" y="1700213"/>
            <a:ext cx="7429500" cy="641350"/>
          </a:xfrm>
          <a:prstGeom prst="rect">
            <a:avLst/>
          </a:prstGeom>
          <a:noFill/>
          <a:ln w="9525">
            <a:noFill/>
            <a:miter lim="800000"/>
            <a:headEnd/>
            <a:tailEnd/>
          </a:ln>
        </p:spPr>
        <p:txBody>
          <a:bodyPr>
            <a:spAutoFit/>
          </a:bodyPr>
          <a:lstStyle/>
          <a:p>
            <a:r>
              <a:rPr lang="it-IT">
                <a:latin typeface="Times New Roman" pitchFamily="18" charset="0"/>
                <a:cs typeface="Times New Roman" pitchFamily="18" charset="0"/>
              </a:rPr>
              <a:t>- </a:t>
            </a:r>
            <a:r>
              <a:rPr lang="it-IT">
                <a:solidFill>
                  <a:srgbClr val="FF0000"/>
                </a:solidFill>
                <a:latin typeface="Times New Roman" pitchFamily="18" charset="0"/>
                <a:cs typeface="Times New Roman" pitchFamily="18" charset="0"/>
                <a:hlinkClick r:id="rId3" action="ppaction://hlinksldjump"/>
              </a:rPr>
              <a:t>il punto di partenza</a:t>
            </a:r>
            <a:r>
              <a:rPr lang="it-IT">
                <a:latin typeface="Times New Roman" pitchFamily="18" charset="0"/>
                <a:cs typeface="Times New Roman" pitchFamily="18" charset="0"/>
              </a:rPr>
              <a:t>: la decisione di non abbandonarsi alla disperazione, ma di vivere la tristezza come voglia di fare;</a:t>
            </a:r>
          </a:p>
        </p:txBody>
      </p:sp>
      <p:sp>
        <p:nvSpPr>
          <p:cNvPr id="4101" name="CasellaDiTesto 4"/>
          <p:cNvSpPr txBox="1">
            <a:spLocks noChangeArrowheads="1"/>
          </p:cNvSpPr>
          <p:nvPr/>
        </p:nvSpPr>
        <p:spPr bwMode="auto">
          <a:xfrm>
            <a:off x="755650" y="2276475"/>
            <a:ext cx="7429500" cy="366713"/>
          </a:xfrm>
          <a:prstGeom prst="rect">
            <a:avLst/>
          </a:prstGeom>
          <a:noFill/>
          <a:ln w="9525">
            <a:noFill/>
            <a:miter lim="800000"/>
            <a:headEnd/>
            <a:tailEnd/>
          </a:ln>
        </p:spPr>
        <p:txBody>
          <a:bodyPr>
            <a:spAutoFit/>
          </a:bodyPr>
          <a:lstStyle/>
          <a:p>
            <a:r>
              <a:rPr lang="it-IT">
                <a:latin typeface="Times New Roman" pitchFamily="18" charset="0"/>
                <a:cs typeface="Times New Roman" pitchFamily="18" charset="0"/>
              </a:rPr>
              <a:t>- </a:t>
            </a:r>
            <a:r>
              <a:rPr lang="it-IT">
                <a:solidFill>
                  <a:srgbClr val="FF0000"/>
                </a:solidFill>
                <a:latin typeface="Times New Roman" pitchFamily="18" charset="0"/>
                <a:cs typeface="Times New Roman" pitchFamily="18" charset="0"/>
                <a:hlinkClick r:id="rId4" action="ppaction://hlinksldjump"/>
              </a:rPr>
              <a:t>l’amore</a:t>
            </a:r>
            <a:r>
              <a:rPr lang="it-IT">
                <a:latin typeface="Times New Roman" pitchFamily="18" charset="0"/>
                <a:cs typeface="Times New Roman" pitchFamily="18" charset="0"/>
              </a:rPr>
              <a:t>: è la chiave per superare le difficoltà della vita;</a:t>
            </a:r>
          </a:p>
        </p:txBody>
      </p:sp>
      <p:sp>
        <p:nvSpPr>
          <p:cNvPr id="4102" name="CasellaDiTesto 5"/>
          <p:cNvSpPr txBox="1">
            <a:spLocks noChangeArrowheads="1"/>
          </p:cNvSpPr>
          <p:nvPr/>
        </p:nvSpPr>
        <p:spPr bwMode="auto">
          <a:xfrm>
            <a:off x="755650" y="2565400"/>
            <a:ext cx="7429500" cy="641350"/>
          </a:xfrm>
          <a:prstGeom prst="rect">
            <a:avLst/>
          </a:prstGeom>
          <a:noFill/>
          <a:ln w="9525">
            <a:noFill/>
            <a:miter lim="800000"/>
            <a:headEnd/>
            <a:tailEnd/>
          </a:ln>
        </p:spPr>
        <p:txBody>
          <a:bodyPr>
            <a:spAutoFit/>
          </a:bodyPr>
          <a:lstStyle/>
          <a:p>
            <a:r>
              <a:rPr lang="it-IT">
                <a:latin typeface="Times New Roman" pitchFamily="18" charset="0"/>
                <a:cs typeface="Times New Roman" pitchFamily="18" charset="0"/>
              </a:rPr>
              <a:t>- </a:t>
            </a:r>
            <a:r>
              <a:rPr lang="it-IT">
                <a:solidFill>
                  <a:srgbClr val="FF0000"/>
                </a:solidFill>
                <a:latin typeface="Times New Roman" pitchFamily="18" charset="0"/>
                <a:cs typeface="Times New Roman" pitchFamily="18" charset="0"/>
                <a:hlinkClick r:id="rId5" action="ppaction://hlinksldjump"/>
              </a:rPr>
              <a:t>il perché della propria vita</a:t>
            </a:r>
            <a:r>
              <a:rPr lang="it-IT">
                <a:latin typeface="Times New Roman" pitchFamily="18" charset="0"/>
                <a:cs typeface="Times New Roman" pitchFamily="18" charset="0"/>
              </a:rPr>
              <a:t>: la continua ricerca di una risposta attraverso “l’attività”, che per Vincent è la pittura;</a:t>
            </a:r>
          </a:p>
        </p:txBody>
      </p:sp>
      <p:sp>
        <p:nvSpPr>
          <p:cNvPr id="4103" name="CasellaDiTesto 6"/>
          <p:cNvSpPr txBox="1">
            <a:spLocks noChangeArrowheads="1"/>
          </p:cNvSpPr>
          <p:nvPr/>
        </p:nvSpPr>
        <p:spPr bwMode="auto">
          <a:xfrm>
            <a:off x="755650" y="3141663"/>
            <a:ext cx="7429500" cy="915987"/>
          </a:xfrm>
          <a:prstGeom prst="rect">
            <a:avLst/>
          </a:prstGeom>
          <a:noFill/>
          <a:ln w="9525">
            <a:noFill/>
            <a:miter lim="800000"/>
            <a:headEnd/>
            <a:tailEnd/>
          </a:ln>
        </p:spPr>
        <p:txBody>
          <a:bodyPr>
            <a:spAutoFit/>
          </a:bodyPr>
          <a:lstStyle/>
          <a:p>
            <a:r>
              <a:rPr lang="it-IT">
                <a:latin typeface="Times New Roman" pitchFamily="18" charset="0"/>
                <a:cs typeface="Times New Roman" pitchFamily="18" charset="0"/>
              </a:rPr>
              <a:t>- </a:t>
            </a:r>
            <a:r>
              <a:rPr lang="it-IT">
                <a:solidFill>
                  <a:srgbClr val="FF0000"/>
                </a:solidFill>
                <a:latin typeface="Times New Roman" pitchFamily="18" charset="0"/>
                <a:cs typeface="Times New Roman" pitchFamily="18" charset="0"/>
                <a:hlinkClick r:id="rId6" action="ppaction://hlinksldjump"/>
              </a:rPr>
              <a:t>conoscere Dio</a:t>
            </a:r>
            <a:r>
              <a:rPr lang="it-IT">
                <a:latin typeface="Times New Roman" pitchFamily="18" charset="0"/>
                <a:cs typeface="Times New Roman" pitchFamily="18" charset="0"/>
              </a:rPr>
              <a:t>: se non si riesce a trovare una piena risposta attraverso la propria attività, allora è perché c’è  qualcosa oltre, Dio, che noi dobbiamo prendere come modello per giudicare il bene ed il male;</a:t>
            </a:r>
          </a:p>
        </p:txBody>
      </p:sp>
      <p:sp>
        <p:nvSpPr>
          <p:cNvPr id="4104" name="CasellaDiTesto 7"/>
          <p:cNvSpPr txBox="1">
            <a:spLocks noChangeArrowheads="1"/>
          </p:cNvSpPr>
          <p:nvPr/>
        </p:nvSpPr>
        <p:spPr bwMode="auto">
          <a:xfrm>
            <a:off x="755650" y="5949950"/>
            <a:ext cx="7429500" cy="641350"/>
          </a:xfrm>
          <a:prstGeom prst="rect">
            <a:avLst/>
          </a:prstGeom>
          <a:noFill/>
          <a:ln w="9525">
            <a:noFill/>
            <a:miter lim="800000"/>
            <a:headEnd/>
            <a:tailEnd/>
          </a:ln>
        </p:spPr>
        <p:txBody>
          <a:bodyPr>
            <a:spAutoFit/>
          </a:bodyPr>
          <a:lstStyle/>
          <a:p>
            <a:r>
              <a:rPr lang="it-IT">
                <a:latin typeface="Times New Roman" pitchFamily="18" charset="0"/>
                <a:cs typeface="Times New Roman" pitchFamily="18" charset="0"/>
              </a:rPr>
              <a:t>- </a:t>
            </a:r>
            <a:r>
              <a:rPr lang="it-IT">
                <a:solidFill>
                  <a:srgbClr val="FF0000"/>
                </a:solidFill>
                <a:latin typeface="Times New Roman" pitchFamily="18" charset="0"/>
                <a:cs typeface="Times New Roman" pitchFamily="18" charset="0"/>
                <a:hlinkClick r:id="rId7" action="ppaction://hlinksldjump"/>
              </a:rPr>
              <a:t>l’infinito si intravede nella vita</a:t>
            </a:r>
            <a:r>
              <a:rPr lang="it-IT">
                <a:latin typeface="Times New Roman" pitchFamily="18" charset="0"/>
                <a:cs typeface="Times New Roman" pitchFamily="18" charset="0"/>
              </a:rPr>
              <a:t>: il “sogno della vita riconduce all’infinito, questa volta non più una concezione materiale, ma qualcosa di più spirituale.</a:t>
            </a:r>
          </a:p>
        </p:txBody>
      </p:sp>
      <p:sp>
        <p:nvSpPr>
          <p:cNvPr id="4105" name="CasellaDiTesto 8"/>
          <p:cNvSpPr txBox="1">
            <a:spLocks noChangeArrowheads="1"/>
          </p:cNvSpPr>
          <p:nvPr/>
        </p:nvSpPr>
        <p:spPr bwMode="auto">
          <a:xfrm>
            <a:off x="755650" y="4005263"/>
            <a:ext cx="7429500" cy="915987"/>
          </a:xfrm>
          <a:prstGeom prst="rect">
            <a:avLst/>
          </a:prstGeom>
          <a:noFill/>
          <a:ln w="9525">
            <a:noFill/>
            <a:miter lim="800000"/>
            <a:headEnd/>
            <a:tailEnd/>
          </a:ln>
        </p:spPr>
        <p:txBody>
          <a:bodyPr>
            <a:spAutoFit/>
          </a:bodyPr>
          <a:lstStyle/>
          <a:p>
            <a:r>
              <a:rPr lang="it-IT">
                <a:latin typeface="Times New Roman" pitchFamily="18" charset="0"/>
                <a:cs typeface="Times New Roman" pitchFamily="18" charset="0"/>
              </a:rPr>
              <a:t>- </a:t>
            </a:r>
            <a:r>
              <a:rPr lang="it-IT">
                <a:solidFill>
                  <a:srgbClr val="FF0000"/>
                </a:solidFill>
                <a:latin typeface="Times New Roman" pitchFamily="18" charset="0"/>
                <a:cs typeface="Times New Roman" pitchFamily="18" charset="0"/>
                <a:hlinkClick r:id="rId8" action="ppaction://hlinksldjump"/>
              </a:rPr>
              <a:t>l’infinito</a:t>
            </a:r>
            <a:r>
              <a:rPr lang="it-IT">
                <a:latin typeface="Times New Roman" pitchFamily="18" charset="0"/>
                <a:cs typeface="Times New Roman" pitchFamily="18" charset="0"/>
              </a:rPr>
              <a:t>: Vincent vede nelle sue esperienze “sprazzi di infinito” (in una concezione materiale) che si mischiano nel periodo che va dal 1883 al 1884 alla concezione di Dio e della propria forza; </a:t>
            </a:r>
          </a:p>
        </p:txBody>
      </p:sp>
      <p:sp>
        <p:nvSpPr>
          <p:cNvPr id="3" name="CasellaDiTesto 7"/>
          <p:cNvSpPr txBox="1">
            <a:spLocks noChangeArrowheads="1"/>
          </p:cNvSpPr>
          <p:nvPr/>
        </p:nvSpPr>
        <p:spPr bwMode="auto">
          <a:xfrm>
            <a:off x="755650" y="4797425"/>
            <a:ext cx="7429500" cy="641350"/>
          </a:xfrm>
          <a:prstGeom prst="rect">
            <a:avLst/>
          </a:prstGeom>
          <a:noFill/>
          <a:ln w="9525">
            <a:noFill/>
            <a:miter lim="800000"/>
            <a:headEnd/>
            <a:tailEnd/>
          </a:ln>
        </p:spPr>
        <p:txBody>
          <a:bodyPr>
            <a:spAutoFit/>
          </a:bodyPr>
          <a:lstStyle/>
          <a:p>
            <a:r>
              <a:rPr lang="it-IT">
                <a:latin typeface="Times New Roman" pitchFamily="18" charset="0"/>
                <a:cs typeface="Times New Roman" pitchFamily="18" charset="0"/>
              </a:rPr>
              <a:t>- </a:t>
            </a:r>
            <a:r>
              <a:rPr lang="it-IT">
                <a:solidFill>
                  <a:srgbClr val="FF0000"/>
                </a:solidFill>
                <a:latin typeface="Times New Roman" pitchFamily="18" charset="0"/>
                <a:cs typeface="Times New Roman" pitchFamily="18" charset="0"/>
                <a:hlinkClick r:id="rId9" action="ppaction://hlinksldjump"/>
              </a:rPr>
              <a:t>la forza nella propria fede</a:t>
            </a:r>
            <a:r>
              <a:rPr lang="it-IT">
                <a:latin typeface="Times New Roman" pitchFamily="18" charset="0"/>
                <a:cs typeface="Times New Roman" pitchFamily="18" charset="0"/>
              </a:rPr>
              <a:t>: grazie alla propria energia e a Dio si riescono a superare le delusioni;</a:t>
            </a:r>
          </a:p>
        </p:txBody>
      </p:sp>
      <p:sp>
        <p:nvSpPr>
          <p:cNvPr id="4" name="CasellaDiTesto 7"/>
          <p:cNvSpPr txBox="1">
            <a:spLocks noChangeArrowheads="1"/>
          </p:cNvSpPr>
          <p:nvPr/>
        </p:nvSpPr>
        <p:spPr bwMode="auto">
          <a:xfrm>
            <a:off x="755650" y="5373688"/>
            <a:ext cx="7429500" cy="641350"/>
          </a:xfrm>
          <a:prstGeom prst="rect">
            <a:avLst/>
          </a:prstGeom>
          <a:noFill/>
          <a:ln w="9525">
            <a:noFill/>
            <a:miter lim="800000"/>
            <a:headEnd/>
            <a:tailEnd/>
          </a:ln>
        </p:spPr>
        <p:txBody>
          <a:bodyPr>
            <a:spAutoFit/>
          </a:bodyPr>
          <a:lstStyle/>
          <a:p>
            <a:r>
              <a:rPr lang="it-IT">
                <a:latin typeface="Times New Roman" pitchFamily="18" charset="0"/>
                <a:cs typeface="Times New Roman" pitchFamily="18" charset="0"/>
              </a:rPr>
              <a:t>- </a:t>
            </a:r>
            <a:r>
              <a:rPr lang="it-IT">
                <a:solidFill>
                  <a:srgbClr val="FF0000"/>
                </a:solidFill>
                <a:latin typeface="Times New Roman" pitchFamily="18" charset="0"/>
                <a:cs typeface="Times New Roman" pitchFamily="18" charset="0"/>
                <a:hlinkClick r:id="rId10" action="ppaction://hlinksldjump"/>
              </a:rPr>
              <a:t>la vita e i suoi aspetti come sogno</a:t>
            </a:r>
            <a:r>
              <a:rPr lang="it-IT">
                <a:latin typeface="Times New Roman" pitchFamily="18" charset="0"/>
                <a:cs typeface="Times New Roman" pitchFamily="18" charset="0"/>
              </a:rPr>
              <a:t>: Vincent ritorna al concetto di infinito e si sente “un viandante in cerca di una meta”;</a:t>
            </a:r>
          </a:p>
        </p:txBody>
      </p:sp>
      <p:sp>
        <p:nvSpPr>
          <p:cNvPr id="15" name="AutoShape 4">
            <a:hlinkClick r:id="rId11" action="ppaction://hlinksldjump" highlightClick="1"/>
          </p:cNvPr>
          <p:cNvSpPr>
            <a:spLocks noChangeArrowheads="1"/>
          </p:cNvSpPr>
          <p:nvPr/>
        </p:nvSpPr>
        <p:spPr bwMode="auto">
          <a:xfrm>
            <a:off x="0" y="0"/>
            <a:ext cx="323850" cy="260350"/>
          </a:xfrm>
          <a:prstGeom prst="actionButtonHome">
            <a:avLst/>
          </a:prstGeom>
          <a:solidFill>
            <a:schemeClr val="tx2">
              <a:lumMod val="40000"/>
              <a:lumOff val="60000"/>
            </a:schemeClr>
          </a:solidFill>
          <a:ln w="9525">
            <a:noFill/>
            <a:miter lim="800000"/>
            <a:headEnd/>
            <a:tailEnd/>
          </a:ln>
        </p:spPr>
        <p:txBody>
          <a:bodyPr wrap="none" anchor="ctr"/>
          <a:lstStyle/>
          <a:p>
            <a:pPr>
              <a:defRPr/>
            </a:pPr>
            <a:endParaRPr lang="it-IT"/>
          </a:p>
        </p:txBody>
      </p:sp>
      <p:sp>
        <p:nvSpPr>
          <p:cNvPr id="16" name="AutoShape 5">
            <a:hlinkClick r:id="" action="ppaction://hlinkshowjump?jump=previousslide" highlightClick="1"/>
          </p:cNvPr>
          <p:cNvSpPr>
            <a:spLocks noChangeArrowheads="1"/>
          </p:cNvSpPr>
          <p:nvPr/>
        </p:nvSpPr>
        <p:spPr bwMode="auto">
          <a:xfrm>
            <a:off x="357188" y="0"/>
            <a:ext cx="288925" cy="260350"/>
          </a:xfrm>
          <a:prstGeom prst="actionButtonBackPrevious">
            <a:avLst/>
          </a:prstGeom>
          <a:solidFill>
            <a:schemeClr val="accent1">
              <a:lumMod val="40000"/>
              <a:lumOff val="60000"/>
            </a:schemeClr>
          </a:solidFill>
          <a:ln w="9525">
            <a:noFill/>
            <a:miter lim="800000"/>
            <a:headEnd/>
            <a:tailEnd/>
          </a:ln>
        </p:spPr>
        <p:txBody>
          <a:bodyPr wrap="none" anchor="ctr"/>
          <a:lstStyle/>
          <a:p>
            <a:pPr>
              <a:defRPr/>
            </a:pPr>
            <a:endParaRPr lang="it-IT"/>
          </a:p>
        </p:txBody>
      </p:sp>
      <p:sp>
        <p:nvSpPr>
          <p:cNvPr id="17" name="AutoShape 6">
            <a:hlinkClick r:id="" action="ppaction://hlinkshowjump?jump=nextslide" highlightClick="1"/>
          </p:cNvPr>
          <p:cNvSpPr>
            <a:spLocks noChangeArrowheads="1"/>
          </p:cNvSpPr>
          <p:nvPr/>
        </p:nvSpPr>
        <p:spPr bwMode="auto">
          <a:xfrm>
            <a:off x="642938" y="0"/>
            <a:ext cx="323850" cy="260350"/>
          </a:xfrm>
          <a:prstGeom prst="actionButtonForwardNext">
            <a:avLst/>
          </a:prstGeom>
          <a:solidFill>
            <a:schemeClr val="accent1">
              <a:lumMod val="20000"/>
              <a:lumOff val="80000"/>
            </a:schemeClr>
          </a:solidFill>
          <a:ln w="9525">
            <a:noFill/>
            <a:miter lim="800000"/>
            <a:headEnd/>
            <a:tailEnd/>
          </a:ln>
        </p:spPr>
        <p:txBody>
          <a:bodyPr wrap="none" anchor="ctr"/>
          <a:lstStyle/>
          <a:p>
            <a:pPr>
              <a:defRPr/>
            </a:pPr>
            <a:endParaRPr lang="it-IT"/>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4099"/>
                                        </p:tgtEl>
                                        <p:attrNameLst>
                                          <p:attrName>style.visibility</p:attrName>
                                        </p:attrNameLst>
                                      </p:cBhvr>
                                      <p:to>
                                        <p:strVal val="visible"/>
                                      </p:to>
                                    </p:set>
                                    <p:anim calcmode="lin" valueType="num">
                                      <p:cBhvr additive="base">
                                        <p:cTn id="13" dur="5000" fill="hold"/>
                                        <p:tgtEl>
                                          <p:spTgt spid="4099"/>
                                        </p:tgtEl>
                                        <p:attrNameLst>
                                          <p:attrName>ppt_x</p:attrName>
                                        </p:attrNameLst>
                                      </p:cBhvr>
                                      <p:tavLst>
                                        <p:tav tm="0">
                                          <p:val>
                                            <p:strVal val="0-#ppt_w/2"/>
                                          </p:val>
                                        </p:tav>
                                        <p:tav tm="100000">
                                          <p:val>
                                            <p:strVal val="#ppt_x"/>
                                          </p:val>
                                        </p:tav>
                                      </p:tavLst>
                                    </p:anim>
                                    <p:anim calcmode="lin" valueType="num">
                                      <p:cBhvr additive="base">
                                        <p:cTn id="14" dur="5000" fill="hold"/>
                                        <p:tgtEl>
                                          <p:spTgt spid="409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grpId="0" nodeType="clickEffect">
                                  <p:stCondLst>
                                    <p:cond delay="0"/>
                                  </p:stCondLst>
                                  <p:childTnLst>
                                    <p:set>
                                      <p:cBhvr>
                                        <p:cTn id="18" dur="1" fill="hold">
                                          <p:stCondLst>
                                            <p:cond delay="0"/>
                                          </p:stCondLst>
                                        </p:cTn>
                                        <p:tgtEl>
                                          <p:spTgt spid="4100"/>
                                        </p:tgtEl>
                                        <p:attrNameLst>
                                          <p:attrName>style.visibility</p:attrName>
                                        </p:attrNameLst>
                                      </p:cBhvr>
                                      <p:to>
                                        <p:strVal val="visible"/>
                                      </p:to>
                                    </p:set>
                                    <p:anim calcmode="lin" valueType="num">
                                      <p:cBhvr additive="base">
                                        <p:cTn id="19" dur="5000" fill="hold"/>
                                        <p:tgtEl>
                                          <p:spTgt spid="4100"/>
                                        </p:tgtEl>
                                        <p:attrNameLst>
                                          <p:attrName>ppt_x</p:attrName>
                                        </p:attrNameLst>
                                      </p:cBhvr>
                                      <p:tavLst>
                                        <p:tav tm="0">
                                          <p:val>
                                            <p:strVal val="1+#ppt_w/2"/>
                                          </p:val>
                                        </p:tav>
                                        <p:tav tm="100000">
                                          <p:val>
                                            <p:strVal val="#ppt_x"/>
                                          </p:val>
                                        </p:tav>
                                      </p:tavLst>
                                    </p:anim>
                                    <p:anim calcmode="lin" valueType="num">
                                      <p:cBhvr additive="base">
                                        <p:cTn id="20" dur="5000" fill="hold"/>
                                        <p:tgtEl>
                                          <p:spTgt spid="410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8" fill="hold" grpId="0" nodeType="clickEffect">
                                  <p:stCondLst>
                                    <p:cond delay="0"/>
                                  </p:stCondLst>
                                  <p:childTnLst>
                                    <p:set>
                                      <p:cBhvr>
                                        <p:cTn id="24" dur="1" fill="hold">
                                          <p:stCondLst>
                                            <p:cond delay="0"/>
                                          </p:stCondLst>
                                        </p:cTn>
                                        <p:tgtEl>
                                          <p:spTgt spid="4101"/>
                                        </p:tgtEl>
                                        <p:attrNameLst>
                                          <p:attrName>style.visibility</p:attrName>
                                        </p:attrNameLst>
                                      </p:cBhvr>
                                      <p:to>
                                        <p:strVal val="visible"/>
                                      </p:to>
                                    </p:set>
                                    <p:anim calcmode="lin" valueType="num">
                                      <p:cBhvr additive="base">
                                        <p:cTn id="25" dur="5000" fill="hold"/>
                                        <p:tgtEl>
                                          <p:spTgt spid="4101"/>
                                        </p:tgtEl>
                                        <p:attrNameLst>
                                          <p:attrName>ppt_x</p:attrName>
                                        </p:attrNameLst>
                                      </p:cBhvr>
                                      <p:tavLst>
                                        <p:tav tm="0">
                                          <p:val>
                                            <p:strVal val="0-#ppt_w/2"/>
                                          </p:val>
                                        </p:tav>
                                        <p:tav tm="100000">
                                          <p:val>
                                            <p:strVal val="#ppt_x"/>
                                          </p:val>
                                        </p:tav>
                                      </p:tavLst>
                                    </p:anim>
                                    <p:anim calcmode="lin" valueType="num">
                                      <p:cBhvr additive="base">
                                        <p:cTn id="26" dur="5000" fill="hold"/>
                                        <p:tgtEl>
                                          <p:spTgt spid="410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2" fill="hold" grpId="0" nodeType="clickEffect">
                                  <p:stCondLst>
                                    <p:cond delay="0"/>
                                  </p:stCondLst>
                                  <p:childTnLst>
                                    <p:set>
                                      <p:cBhvr>
                                        <p:cTn id="30" dur="1" fill="hold">
                                          <p:stCondLst>
                                            <p:cond delay="0"/>
                                          </p:stCondLst>
                                        </p:cTn>
                                        <p:tgtEl>
                                          <p:spTgt spid="4102"/>
                                        </p:tgtEl>
                                        <p:attrNameLst>
                                          <p:attrName>style.visibility</p:attrName>
                                        </p:attrNameLst>
                                      </p:cBhvr>
                                      <p:to>
                                        <p:strVal val="visible"/>
                                      </p:to>
                                    </p:set>
                                    <p:anim calcmode="lin" valueType="num">
                                      <p:cBhvr additive="base">
                                        <p:cTn id="31" dur="5000" fill="hold"/>
                                        <p:tgtEl>
                                          <p:spTgt spid="4102"/>
                                        </p:tgtEl>
                                        <p:attrNameLst>
                                          <p:attrName>ppt_x</p:attrName>
                                        </p:attrNameLst>
                                      </p:cBhvr>
                                      <p:tavLst>
                                        <p:tav tm="0">
                                          <p:val>
                                            <p:strVal val="1+#ppt_w/2"/>
                                          </p:val>
                                        </p:tav>
                                        <p:tav tm="100000">
                                          <p:val>
                                            <p:strVal val="#ppt_x"/>
                                          </p:val>
                                        </p:tav>
                                      </p:tavLst>
                                    </p:anim>
                                    <p:anim calcmode="lin" valueType="num">
                                      <p:cBhvr additive="base">
                                        <p:cTn id="32" dur="5000" fill="hold"/>
                                        <p:tgtEl>
                                          <p:spTgt spid="410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8" fill="hold" grpId="0" nodeType="clickEffect">
                                  <p:stCondLst>
                                    <p:cond delay="0"/>
                                  </p:stCondLst>
                                  <p:childTnLst>
                                    <p:set>
                                      <p:cBhvr>
                                        <p:cTn id="36" dur="1" fill="hold">
                                          <p:stCondLst>
                                            <p:cond delay="0"/>
                                          </p:stCondLst>
                                        </p:cTn>
                                        <p:tgtEl>
                                          <p:spTgt spid="4103"/>
                                        </p:tgtEl>
                                        <p:attrNameLst>
                                          <p:attrName>style.visibility</p:attrName>
                                        </p:attrNameLst>
                                      </p:cBhvr>
                                      <p:to>
                                        <p:strVal val="visible"/>
                                      </p:to>
                                    </p:set>
                                    <p:anim calcmode="lin" valueType="num">
                                      <p:cBhvr additive="base">
                                        <p:cTn id="37" dur="5000" fill="hold"/>
                                        <p:tgtEl>
                                          <p:spTgt spid="4103"/>
                                        </p:tgtEl>
                                        <p:attrNameLst>
                                          <p:attrName>ppt_x</p:attrName>
                                        </p:attrNameLst>
                                      </p:cBhvr>
                                      <p:tavLst>
                                        <p:tav tm="0">
                                          <p:val>
                                            <p:strVal val="0-#ppt_w/2"/>
                                          </p:val>
                                        </p:tav>
                                        <p:tav tm="100000">
                                          <p:val>
                                            <p:strVal val="#ppt_x"/>
                                          </p:val>
                                        </p:tav>
                                      </p:tavLst>
                                    </p:anim>
                                    <p:anim calcmode="lin" valueType="num">
                                      <p:cBhvr additive="base">
                                        <p:cTn id="38" dur="5000" fill="hold"/>
                                        <p:tgtEl>
                                          <p:spTgt spid="410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2" fill="hold" grpId="0" nodeType="clickEffect">
                                  <p:stCondLst>
                                    <p:cond delay="0"/>
                                  </p:stCondLst>
                                  <p:childTnLst>
                                    <p:set>
                                      <p:cBhvr>
                                        <p:cTn id="42" dur="1" fill="hold">
                                          <p:stCondLst>
                                            <p:cond delay="0"/>
                                          </p:stCondLst>
                                        </p:cTn>
                                        <p:tgtEl>
                                          <p:spTgt spid="4105"/>
                                        </p:tgtEl>
                                        <p:attrNameLst>
                                          <p:attrName>style.visibility</p:attrName>
                                        </p:attrNameLst>
                                      </p:cBhvr>
                                      <p:to>
                                        <p:strVal val="visible"/>
                                      </p:to>
                                    </p:set>
                                    <p:anim calcmode="lin" valueType="num">
                                      <p:cBhvr additive="base">
                                        <p:cTn id="43" dur="5000" fill="hold"/>
                                        <p:tgtEl>
                                          <p:spTgt spid="4105"/>
                                        </p:tgtEl>
                                        <p:attrNameLst>
                                          <p:attrName>ppt_x</p:attrName>
                                        </p:attrNameLst>
                                      </p:cBhvr>
                                      <p:tavLst>
                                        <p:tav tm="0">
                                          <p:val>
                                            <p:strVal val="1+#ppt_w/2"/>
                                          </p:val>
                                        </p:tav>
                                        <p:tav tm="100000">
                                          <p:val>
                                            <p:strVal val="#ppt_x"/>
                                          </p:val>
                                        </p:tav>
                                      </p:tavLst>
                                    </p:anim>
                                    <p:anim calcmode="lin" valueType="num">
                                      <p:cBhvr additive="base">
                                        <p:cTn id="44" dur="5000" fill="hold"/>
                                        <p:tgtEl>
                                          <p:spTgt spid="410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8"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0" fill="hold"/>
                                        <p:tgtEl>
                                          <p:spTgt spid="3"/>
                                        </p:tgtEl>
                                        <p:attrNameLst>
                                          <p:attrName>ppt_x</p:attrName>
                                        </p:attrNameLst>
                                      </p:cBhvr>
                                      <p:tavLst>
                                        <p:tav tm="0">
                                          <p:val>
                                            <p:strVal val="0-#ppt_w/2"/>
                                          </p:val>
                                        </p:tav>
                                        <p:tav tm="100000">
                                          <p:val>
                                            <p:strVal val="#ppt_x"/>
                                          </p:val>
                                        </p:tav>
                                      </p:tavLst>
                                    </p:anim>
                                    <p:anim calcmode="lin" valueType="num">
                                      <p:cBhvr additive="base">
                                        <p:cTn id="50" dur="5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7" presetClass="entr" presetSubtype="8"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0" fill="hold"/>
                                        <p:tgtEl>
                                          <p:spTgt spid="4"/>
                                        </p:tgtEl>
                                        <p:attrNameLst>
                                          <p:attrName>ppt_x</p:attrName>
                                        </p:attrNameLst>
                                      </p:cBhvr>
                                      <p:tavLst>
                                        <p:tav tm="0">
                                          <p:val>
                                            <p:strVal val="0-#ppt_w/2"/>
                                          </p:val>
                                        </p:tav>
                                        <p:tav tm="100000">
                                          <p:val>
                                            <p:strVal val="#ppt_x"/>
                                          </p:val>
                                        </p:tav>
                                      </p:tavLst>
                                    </p:anim>
                                    <p:anim calcmode="lin" valueType="num">
                                      <p:cBhvr additive="base">
                                        <p:cTn id="56" dur="5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7" presetClass="entr" presetSubtype="8" fill="hold" grpId="0" nodeType="clickEffect">
                                  <p:stCondLst>
                                    <p:cond delay="0"/>
                                  </p:stCondLst>
                                  <p:childTnLst>
                                    <p:set>
                                      <p:cBhvr>
                                        <p:cTn id="60" dur="1" fill="hold">
                                          <p:stCondLst>
                                            <p:cond delay="0"/>
                                          </p:stCondLst>
                                        </p:cTn>
                                        <p:tgtEl>
                                          <p:spTgt spid="4104"/>
                                        </p:tgtEl>
                                        <p:attrNameLst>
                                          <p:attrName>style.visibility</p:attrName>
                                        </p:attrNameLst>
                                      </p:cBhvr>
                                      <p:to>
                                        <p:strVal val="visible"/>
                                      </p:to>
                                    </p:set>
                                    <p:anim calcmode="lin" valueType="num">
                                      <p:cBhvr additive="base">
                                        <p:cTn id="61" dur="5000" fill="hold"/>
                                        <p:tgtEl>
                                          <p:spTgt spid="4104"/>
                                        </p:tgtEl>
                                        <p:attrNameLst>
                                          <p:attrName>ppt_x</p:attrName>
                                        </p:attrNameLst>
                                      </p:cBhvr>
                                      <p:tavLst>
                                        <p:tav tm="0">
                                          <p:val>
                                            <p:strVal val="0-#ppt_w/2"/>
                                          </p:val>
                                        </p:tav>
                                        <p:tav tm="100000">
                                          <p:val>
                                            <p:strVal val="#ppt_x"/>
                                          </p:val>
                                        </p:tav>
                                      </p:tavLst>
                                    </p:anim>
                                    <p:anim calcmode="lin" valueType="num">
                                      <p:cBhvr additive="base">
                                        <p:cTn id="62" dur="5000" fill="hold"/>
                                        <p:tgtEl>
                                          <p:spTgt spid="41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99" grpId="0"/>
      <p:bldP spid="4100" grpId="0"/>
      <p:bldP spid="4101" grpId="0"/>
      <p:bldP spid="4102" grpId="0"/>
      <p:bldP spid="4103" grpId="0"/>
      <p:bldP spid="4104" grpId="0"/>
      <p:bldP spid="4105"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2"/>
          <p:cNvSpPr>
            <a:spLocks noChangeArrowheads="1"/>
          </p:cNvSpPr>
          <p:nvPr/>
        </p:nvSpPr>
        <p:spPr bwMode="auto">
          <a:xfrm>
            <a:off x="714375" y="1143000"/>
            <a:ext cx="3714750" cy="3387725"/>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it-IT">
                <a:latin typeface="Times New Roman" pitchFamily="18" charset="0"/>
                <a:cs typeface="Times New Roman" pitchFamily="18" charset="0"/>
              </a:rPr>
              <a:t>“Pur di non abbandonarmi alla disperazione, mi sono incamminato verso una malinconia più fattiva possibile (tristezza, scintilla che scatta dalla vissuta “differenza di potenziale” tra destinazione ideale ed incompiutezza statica). In altre parole, ho preferito una </a:t>
            </a:r>
            <a:r>
              <a:rPr lang="it-IT">
                <a:solidFill>
                  <a:srgbClr val="FF0000"/>
                </a:solidFill>
                <a:latin typeface="Times New Roman" pitchFamily="18" charset="0"/>
                <a:cs typeface="Times New Roman" pitchFamily="18" charset="0"/>
              </a:rPr>
              <a:t>malinconia con speranze</a:t>
            </a:r>
            <a:r>
              <a:rPr lang="it-IT">
                <a:latin typeface="Times New Roman" pitchFamily="18" charset="0"/>
                <a:cs typeface="Times New Roman" pitchFamily="18" charset="0"/>
              </a:rPr>
              <a:t>, aspirazioni e ricerche, piuttosto che una malinconia tetra, stagnante e disperata (la disperazione, appiattimento della “differenza”)”</a:t>
            </a:r>
          </a:p>
        </p:txBody>
      </p:sp>
      <p:sp>
        <p:nvSpPr>
          <p:cNvPr id="5" name="Text Box 1"/>
          <p:cNvSpPr txBox="1">
            <a:spLocks noChangeArrowheads="1"/>
          </p:cNvSpPr>
          <p:nvPr/>
        </p:nvSpPr>
        <p:spPr bwMode="auto">
          <a:xfrm>
            <a:off x="1643063" y="642938"/>
            <a:ext cx="6159500" cy="371475"/>
          </a:xfrm>
          <a:prstGeom prst="rect">
            <a:avLst/>
          </a:prstGeom>
          <a:noFill/>
          <a:ln w="9525">
            <a:noFill/>
            <a:round/>
            <a:headEnd/>
            <a:tailEnd/>
          </a:ln>
          <a:effectLst/>
        </p:spPr>
        <p:txBody>
          <a:bodyPr lIns="90000" tIns="46800" rIns="90000" bIns="46800">
            <a:spAutoFit/>
          </a:bodyPr>
          <a:lstStyle/>
          <a:p>
            <a:pPr algn="ctr" fontAlgn="auto">
              <a:spcBef>
                <a:spcPts val="1125"/>
              </a:spcBef>
              <a:spcAft>
                <a:spcPts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dirty="0">
                <a:solidFill>
                  <a:srgbClr val="2D2DB9"/>
                </a:solidFill>
                <a:latin typeface="Times New Roman" pitchFamily="16" charset="0"/>
                <a:ea typeface="MS Gothic" charset="-128"/>
                <a:cs typeface="+mn-cs"/>
              </a:rPr>
              <a:t>IL PUNTO </a:t>
            </a:r>
            <a:r>
              <a:rPr lang="it-IT" dirty="0" err="1">
                <a:solidFill>
                  <a:srgbClr val="2D2DB9"/>
                </a:solidFill>
                <a:latin typeface="Times New Roman" pitchFamily="16" charset="0"/>
                <a:ea typeface="MS Gothic" charset="-128"/>
                <a:cs typeface="+mn-cs"/>
              </a:rPr>
              <a:t>DI</a:t>
            </a:r>
            <a:r>
              <a:rPr lang="it-IT" dirty="0">
                <a:solidFill>
                  <a:srgbClr val="2D2DB9"/>
                </a:solidFill>
                <a:latin typeface="Times New Roman" pitchFamily="16" charset="0"/>
                <a:ea typeface="MS Gothic" charset="-128"/>
                <a:cs typeface="+mn-cs"/>
              </a:rPr>
              <a:t> PARTENZA (CUESMES – LUGLIO 1880)</a:t>
            </a:r>
          </a:p>
        </p:txBody>
      </p:sp>
      <p:sp>
        <p:nvSpPr>
          <p:cNvPr id="6" name="CasellaDiTesto 5"/>
          <p:cNvSpPr txBox="1">
            <a:spLocks noChangeArrowheads="1"/>
          </p:cNvSpPr>
          <p:nvPr/>
        </p:nvSpPr>
        <p:spPr bwMode="auto">
          <a:xfrm>
            <a:off x="714375" y="4500563"/>
            <a:ext cx="3786188" cy="1739900"/>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it-IT">
                <a:latin typeface="Times New Roman" pitchFamily="18" charset="0"/>
                <a:cs typeface="Times New Roman" pitchFamily="18" charset="0"/>
              </a:rPr>
              <a:t>Abbiamo definito questo  come il punto di partenza (l’io in azione) perché è un passo fondamentale per capire quella che  potremmo definire la “filosofia di Van Gogh”, un misto di arte e ricerca interiore.</a:t>
            </a:r>
          </a:p>
        </p:txBody>
      </p:sp>
      <p:pic>
        <p:nvPicPr>
          <p:cNvPr id="7" name="Picture 4" descr="http://www.eosarte.eu/public/2008/11/vincent-van-gogh-contadino-con-zappa-1885-gessetto-nero-su-carta-velina-cm-436-x-328kroller-muller-museum-otterlo.jpg"/>
          <p:cNvPicPr>
            <a:picLocks noChangeAspect="1" noChangeArrowheads="1"/>
          </p:cNvPicPr>
          <p:nvPr/>
        </p:nvPicPr>
        <p:blipFill>
          <a:blip r:embed="rId3" cstate="print"/>
          <a:srcRect/>
          <a:stretch>
            <a:fillRect/>
          </a:stretch>
        </p:blipFill>
        <p:spPr bwMode="auto">
          <a:xfrm>
            <a:off x="4857750" y="1143000"/>
            <a:ext cx="3857625" cy="5172075"/>
          </a:xfrm>
          <a:prstGeom prst="rect">
            <a:avLst/>
          </a:prstGeom>
          <a:noFill/>
          <a:ln w="9525">
            <a:noFill/>
            <a:miter lim="800000"/>
            <a:headEnd/>
            <a:tailEnd/>
          </a:ln>
        </p:spPr>
      </p:pic>
      <p:sp>
        <p:nvSpPr>
          <p:cNvPr id="9" name="AutoShape 4">
            <a:hlinkClick r:id="rId4" action="ppaction://hlinksldjump" highlightClick="1"/>
          </p:cNvPr>
          <p:cNvSpPr>
            <a:spLocks noChangeArrowheads="1"/>
          </p:cNvSpPr>
          <p:nvPr/>
        </p:nvSpPr>
        <p:spPr bwMode="auto">
          <a:xfrm>
            <a:off x="0" y="0"/>
            <a:ext cx="323850" cy="260350"/>
          </a:xfrm>
          <a:prstGeom prst="actionButtonHome">
            <a:avLst/>
          </a:prstGeom>
          <a:solidFill>
            <a:schemeClr val="tx2">
              <a:lumMod val="40000"/>
              <a:lumOff val="60000"/>
            </a:schemeClr>
          </a:solidFill>
          <a:ln w="9525">
            <a:noFill/>
            <a:miter lim="800000"/>
            <a:headEnd/>
            <a:tailEnd/>
          </a:ln>
        </p:spPr>
        <p:txBody>
          <a:bodyPr wrap="none" anchor="ctr"/>
          <a:lstStyle/>
          <a:p>
            <a:pPr>
              <a:defRPr/>
            </a:pPr>
            <a:endParaRPr lang="it-IT"/>
          </a:p>
        </p:txBody>
      </p:sp>
      <p:sp>
        <p:nvSpPr>
          <p:cNvPr id="10" name="AutoShape 5">
            <a:hlinkClick r:id="" action="ppaction://hlinkshowjump?jump=previousslide" highlightClick="1"/>
          </p:cNvPr>
          <p:cNvSpPr>
            <a:spLocks noChangeArrowheads="1"/>
          </p:cNvSpPr>
          <p:nvPr/>
        </p:nvSpPr>
        <p:spPr bwMode="auto">
          <a:xfrm>
            <a:off x="357188" y="0"/>
            <a:ext cx="288925" cy="260350"/>
          </a:xfrm>
          <a:prstGeom prst="actionButtonBackPrevious">
            <a:avLst/>
          </a:prstGeom>
          <a:solidFill>
            <a:schemeClr val="accent1">
              <a:lumMod val="40000"/>
              <a:lumOff val="60000"/>
            </a:schemeClr>
          </a:solidFill>
          <a:ln w="9525">
            <a:noFill/>
            <a:miter lim="800000"/>
            <a:headEnd/>
            <a:tailEnd/>
          </a:ln>
        </p:spPr>
        <p:txBody>
          <a:bodyPr wrap="none" anchor="ctr"/>
          <a:lstStyle/>
          <a:p>
            <a:pPr>
              <a:defRPr/>
            </a:pPr>
            <a:endParaRPr lang="it-IT"/>
          </a:p>
        </p:txBody>
      </p:sp>
      <p:sp>
        <p:nvSpPr>
          <p:cNvPr id="11" name="AutoShape 6">
            <a:hlinkClick r:id="" action="ppaction://hlinkshowjump?jump=nextslide" highlightClick="1"/>
          </p:cNvPr>
          <p:cNvSpPr>
            <a:spLocks noChangeArrowheads="1"/>
          </p:cNvSpPr>
          <p:nvPr/>
        </p:nvSpPr>
        <p:spPr bwMode="auto">
          <a:xfrm>
            <a:off x="642938" y="0"/>
            <a:ext cx="323850" cy="260350"/>
          </a:xfrm>
          <a:prstGeom prst="actionButtonForwardNext">
            <a:avLst/>
          </a:prstGeom>
          <a:solidFill>
            <a:schemeClr val="accent1">
              <a:lumMod val="20000"/>
              <a:lumOff val="80000"/>
            </a:schemeClr>
          </a:solidFill>
          <a:ln w="9525">
            <a:noFill/>
            <a:miter lim="800000"/>
            <a:headEnd/>
            <a:tailEnd/>
          </a:ln>
        </p:spPr>
        <p:txBody>
          <a:bodyPr wrap="none" anchor="ctr"/>
          <a:lstStyle/>
          <a:p>
            <a:pPr>
              <a:defRPr/>
            </a:pPr>
            <a:endParaRPr lang="it-IT"/>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0-#ppt_w/2"/>
                                          </p:val>
                                        </p:tav>
                                        <p:tav tm="100000">
                                          <p:val>
                                            <p:strVal val="#ppt_x"/>
                                          </p:val>
                                        </p:tav>
                                      </p:tavLst>
                                    </p:anim>
                                    <p:anim calcmode="lin" valueType="num">
                                      <p:cBhvr additive="base">
                                        <p:cTn id="13" dur="5000" fill="hold"/>
                                        <p:tgtEl>
                                          <p:spTgt spid="4"/>
                                        </p:tgtEl>
                                        <p:attrNameLst>
                                          <p:attrName>ppt_y</p:attrName>
                                        </p:attrNameLst>
                                      </p:cBhvr>
                                      <p:tavLst>
                                        <p:tav tm="0">
                                          <p:val>
                                            <p:strVal val="#ppt_y"/>
                                          </p:val>
                                        </p:tav>
                                        <p:tav tm="100000">
                                          <p:val>
                                            <p:strVal val="#ppt_y"/>
                                          </p:val>
                                        </p:tav>
                                      </p:tavLst>
                                    </p:anim>
                                  </p:childTnLst>
                                </p:cTn>
                              </p:par>
                              <p:par>
                                <p:cTn id="14" presetID="5"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7"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0" fill="hold"/>
                                        <p:tgtEl>
                                          <p:spTgt spid="6"/>
                                        </p:tgtEl>
                                        <p:attrNameLst>
                                          <p:attrName>ppt_x</p:attrName>
                                        </p:attrNameLst>
                                      </p:cBhvr>
                                      <p:tavLst>
                                        <p:tav tm="0">
                                          <p:val>
                                            <p:strVal val="#ppt_x"/>
                                          </p:val>
                                        </p:tav>
                                        <p:tav tm="100000">
                                          <p:val>
                                            <p:strVal val="#ppt_x"/>
                                          </p:val>
                                        </p:tav>
                                      </p:tavLst>
                                    </p:anim>
                                    <p:anim calcmode="lin" valueType="num">
                                      <p:cBhvr additive="base">
                                        <p:cTn id="22"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286375" y="1357313"/>
            <a:ext cx="3387725" cy="2309812"/>
          </a:xfrm>
          <a:prstGeom prst="rect">
            <a:avLst/>
          </a:prstGeom>
          <a:noFill/>
          <a:ln w="9525">
            <a:noFill/>
            <a:round/>
            <a:headEnd/>
            <a:tailEnd/>
          </a:ln>
        </p:spPr>
        <p:txBody>
          <a:bodyPr lIns="90000" tIns="46800" rIns="90000" bIns="46800" anchor="ctr">
            <a:spAutoFit/>
          </a:bodyPr>
          <a:lstStyle/>
          <a:p>
            <a:pPr algn="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000000"/>
                </a:solidFill>
                <a:latin typeface="Times New Roman" pitchFamily="18" charset="0"/>
              </a:rPr>
              <a:t>“Se si continua ad amare sinceramente ciò che è veramente degno di essere amato, e non si spreca il proprio amore per delle cose insignificanti, vuote e sciocche, si riceverà poco a poco sempre maggior luce e si diventerà più forti” </a:t>
            </a:r>
          </a:p>
        </p:txBody>
      </p:sp>
      <p:sp>
        <p:nvSpPr>
          <p:cNvPr id="3" name="Rectangle 1"/>
          <p:cNvSpPr>
            <a:spLocks noChangeArrowheads="1"/>
          </p:cNvSpPr>
          <p:nvPr/>
        </p:nvSpPr>
        <p:spPr bwMode="auto">
          <a:xfrm>
            <a:off x="5357813" y="3584575"/>
            <a:ext cx="3286125" cy="1739900"/>
          </a:xfrm>
          <a:prstGeom prst="rect">
            <a:avLst/>
          </a:prstGeom>
          <a:noFill/>
          <a:ln w="9525">
            <a:noFill/>
            <a:round/>
            <a:headEnd/>
            <a:tailEnd/>
          </a:ln>
        </p:spPr>
        <p:txBody>
          <a:bodyPr lIns="90000" tIns="46800" rIns="90000" bIns="46800" anchor="ctr">
            <a:spAutoFit/>
          </a:bodyPr>
          <a:lstStyle/>
          <a:p>
            <a:pPr algn="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0000"/>
                </a:solidFill>
                <a:latin typeface="Times New Roman" pitchFamily="18" charset="0"/>
              </a:rPr>
              <a:t>“Non abbiamo bisogno che dell’infinito e del miracoloso ed è giusto che l’essere umano non si accontenti (insoddisfazione) e non sia soddisfatto finché non li avrà conquistati”</a:t>
            </a:r>
            <a:r>
              <a:rPr lang="it-IT">
                <a:solidFill>
                  <a:srgbClr val="000000"/>
                </a:solidFill>
                <a:latin typeface="Times New Roman" pitchFamily="18" charset="0"/>
              </a:rPr>
              <a:t> </a:t>
            </a:r>
          </a:p>
        </p:txBody>
      </p:sp>
      <p:sp>
        <p:nvSpPr>
          <p:cNvPr id="4" name="Text Box 1"/>
          <p:cNvSpPr txBox="1">
            <a:spLocks noChangeArrowheads="1"/>
          </p:cNvSpPr>
          <p:nvPr/>
        </p:nvSpPr>
        <p:spPr bwMode="auto">
          <a:xfrm>
            <a:off x="1547813" y="642938"/>
            <a:ext cx="6453187" cy="366712"/>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2D2DB9"/>
                </a:solidFill>
                <a:latin typeface="Times New Roman" pitchFamily="18" charset="0"/>
              </a:rPr>
              <a:t>L’AMORE COME FORZA (AMSTERDAM – 3 APRILE 1878)</a:t>
            </a:r>
          </a:p>
        </p:txBody>
      </p:sp>
      <p:pic>
        <p:nvPicPr>
          <p:cNvPr id="5" name="Picture 4" descr="G:\Documenti\Scuola\Liceo Scientifico\Triennio\Terza\Religione\Boretti-Galluccio-Palazzo\Borinage.jpg"/>
          <p:cNvPicPr>
            <a:picLocks noChangeAspect="1" noChangeArrowheads="1"/>
          </p:cNvPicPr>
          <p:nvPr/>
        </p:nvPicPr>
        <p:blipFill>
          <a:blip r:embed="rId3" cstate="print"/>
          <a:srcRect/>
          <a:stretch>
            <a:fillRect/>
          </a:stretch>
        </p:blipFill>
        <p:spPr bwMode="auto">
          <a:xfrm>
            <a:off x="357188" y="1143000"/>
            <a:ext cx="4846637" cy="2786063"/>
          </a:xfrm>
          <a:prstGeom prst="rect">
            <a:avLst/>
          </a:prstGeom>
          <a:noFill/>
          <a:ln w="9525">
            <a:noFill/>
            <a:miter lim="800000"/>
            <a:headEnd/>
            <a:tailEnd/>
          </a:ln>
        </p:spPr>
      </p:pic>
      <p:sp>
        <p:nvSpPr>
          <p:cNvPr id="6" name="CasellaDiTesto 6"/>
          <p:cNvSpPr txBox="1">
            <a:spLocks noChangeArrowheads="1"/>
          </p:cNvSpPr>
          <p:nvPr/>
        </p:nvSpPr>
        <p:spPr bwMode="auto">
          <a:xfrm>
            <a:off x="928688" y="4214813"/>
            <a:ext cx="4000500" cy="2014537"/>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it-IT">
                <a:latin typeface="Times New Roman" pitchFamily="18" charset="0"/>
                <a:cs typeface="Times New Roman" pitchFamily="18" charset="0"/>
              </a:rPr>
              <a:t>Vincent rimane molto colpito dalle condizioni di lavoro dei minatori del Borinage ed ha quindi una specie di vocazione religiosa, vuole aiutare  le persone in difficoltà e denunciare le inaccettabili condizioni di lavoro. Da qui il pensiero esposto a lato.</a:t>
            </a:r>
          </a:p>
        </p:txBody>
      </p:sp>
      <p:sp>
        <p:nvSpPr>
          <p:cNvPr id="10" name="AutoShape 4">
            <a:hlinkClick r:id="rId4" action="ppaction://hlinksldjump" highlightClick="1"/>
          </p:cNvPr>
          <p:cNvSpPr>
            <a:spLocks noChangeArrowheads="1"/>
          </p:cNvSpPr>
          <p:nvPr/>
        </p:nvSpPr>
        <p:spPr bwMode="auto">
          <a:xfrm>
            <a:off x="0" y="0"/>
            <a:ext cx="323850" cy="260350"/>
          </a:xfrm>
          <a:prstGeom prst="actionButtonHome">
            <a:avLst/>
          </a:prstGeom>
          <a:solidFill>
            <a:schemeClr val="tx2">
              <a:lumMod val="40000"/>
              <a:lumOff val="60000"/>
            </a:schemeClr>
          </a:solidFill>
          <a:ln w="9525">
            <a:noFill/>
            <a:miter lim="800000"/>
            <a:headEnd/>
            <a:tailEnd/>
          </a:ln>
        </p:spPr>
        <p:txBody>
          <a:bodyPr wrap="none" anchor="ctr"/>
          <a:lstStyle/>
          <a:p>
            <a:pPr>
              <a:defRPr/>
            </a:pPr>
            <a:endParaRPr lang="it-IT"/>
          </a:p>
        </p:txBody>
      </p:sp>
      <p:sp>
        <p:nvSpPr>
          <p:cNvPr id="11" name="AutoShape 5">
            <a:hlinkClick r:id="" action="ppaction://hlinkshowjump?jump=previousslide" highlightClick="1"/>
          </p:cNvPr>
          <p:cNvSpPr>
            <a:spLocks noChangeArrowheads="1"/>
          </p:cNvSpPr>
          <p:nvPr/>
        </p:nvSpPr>
        <p:spPr bwMode="auto">
          <a:xfrm>
            <a:off x="357188" y="0"/>
            <a:ext cx="288925" cy="260350"/>
          </a:xfrm>
          <a:prstGeom prst="actionButtonBackPrevious">
            <a:avLst/>
          </a:prstGeom>
          <a:solidFill>
            <a:schemeClr val="accent1">
              <a:lumMod val="40000"/>
              <a:lumOff val="60000"/>
            </a:schemeClr>
          </a:solidFill>
          <a:ln w="9525">
            <a:noFill/>
            <a:miter lim="800000"/>
            <a:headEnd/>
            <a:tailEnd/>
          </a:ln>
        </p:spPr>
        <p:txBody>
          <a:bodyPr wrap="none" anchor="ctr"/>
          <a:lstStyle/>
          <a:p>
            <a:pPr>
              <a:defRPr/>
            </a:pPr>
            <a:endParaRPr lang="it-IT"/>
          </a:p>
        </p:txBody>
      </p:sp>
      <p:sp>
        <p:nvSpPr>
          <p:cNvPr id="12" name="AutoShape 6">
            <a:hlinkClick r:id="" action="ppaction://hlinkshowjump?jump=nextslide" highlightClick="1"/>
          </p:cNvPr>
          <p:cNvSpPr>
            <a:spLocks noChangeArrowheads="1"/>
          </p:cNvSpPr>
          <p:nvPr/>
        </p:nvSpPr>
        <p:spPr bwMode="auto">
          <a:xfrm>
            <a:off x="642938" y="0"/>
            <a:ext cx="323850" cy="260350"/>
          </a:xfrm>
          <a:prstGeom prst="actionButtonForwardNext">
            <a:avLst/>
          </a:prstGeom>
          <a:solidFill>
            <a:schemeClr val="accent1">
              <a:lumMod val="20000"/>
              <a:lumOff val="80000"/>
            </a:schemeClr>
          </a:solidFill>
          <a:ln w="9525">
            <a:noFill/>
            <a:miter lim="800000"/>
            <a:headEnd/>
            <a:tailEnd/>
          </a:ln>
        </p:spPr>
        <p:txBody>
          <a:bodyPr wrap="none" anchor="ctr"/>
          <a:lstStyle/>
          <a:p>
            <a:pPr>
              <a:defRPr/>
            </a:pPr>
            <a:endParaRPr lang="it-IT"/>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1+#ppt_w/2"/>
                                          </p:val>
                                        </p:tav>
                                        <p:tav tm="100000">
                                          <p:val>
                                            <p:strVal val="#ppt_x"/>
                                          </p:val>
                                        </p:tav>
                                      </p:tavLst>
                                    </p:anim>
                                    <p:anim calcmode="lin" valueType="num">
                                      <p:cBhvr additive="base">
                                        <p:cTn id="13" dur="5000" fill="hold"/>
                                        <p:tgtEl>
                                          <p:spTgt spid="2"/>
                                        </p:tgtEl>
                                        <p:attrNameLst>
                                          <p:attrName>ppt_y</p:attrName>
                                        </p:attrNameLst>
                                      </p:cBhvr>
                                      <p:tavLst>
                                        <p:tav tm="0">
                                          <p:val>
                                            <p:strVal val="#ppt_y"/>
                                          </p:val>
                                        </p:tav>
                                        <p:tav tm="100000">
                                          <p:val>
                                            <p:strVal val="#ppt_y"/>
                                          </p:val>
                                        </p:tav>
                                      </p:tavLst>
                                    </p:anim>
                                  </p:childTnLst>
                                </p:cTn>
                              </p:par>
                              <p:par>
                                <p:cTn id="14" presetID="3"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0"/>
                                        <p:tgtEl>
                                          <p:spTgt spid="5"/>
                                        </p:tgtEl>
                                      </p:cBhvr>
                                    </p:animEffect>
                                  </p:childTnLst>
                                </p:cTn>
                              </p:par>
                            </p:childTnLst>
                          </p:cTn>
                        </p:par>
                        <p:par>
                          <p:cTn id="17" fill="hold">
                            <p:stCondLst>
                              <p:cond delay="10000"/>
                            </p:stCondLst>
                            <p:childTnLst>
                              <p:par>
                                <p:cTn id="18" presetID="7" presetClass="entr" presetSubtype="2"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0" fill="hold"/>
                                        <p:tgtEl>
                                          <p:spTgt spid="3"/>
                                        </p:tgtEl>
                                        <p:attrNameLst>
                                          <p:attrName>ppt_x</p:attrName>
                                        </p:attrNameLst>
                                      </p:cBhvr>
                                      <p:tavLst>
                                        <p:tav tm="0">
                                          <p:val>
                                            <p:strVal val="1+#ppt_w/2"/>
                                          </p:val>
                                        </p:tav>
                                        <p:tav tm="100000">
                                          <p:val>
                                            <p:strVal val="#ppt_x"/>
                                          </p:val>
                                        </p:tav>
                                      </p:tavLst>
                                    </p:anim>
                                    <p:anim calcmode="lin" valueType="num">
                                      <p:cBhvr additive="base">
                                        <p:cTn id="21" dur="5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7"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0" fill="hold"/>
                                        <p:tgtEl>
                                          <p:spTgt spid="6"/>
                                        </p:tgtEl>
                                        <p:attrNameLst>
                                          <p:attrName>ppt_x</p:attrName>
                                        </p:attrNameLst>
                                      </p:cBhvr>
                                      <p:tavLst>
                                        <p:tav tm="0">
                                          <p:val>
                                            <p:strVal val="#ppt_x"/>
                                          </p:val>
                                        </p:tav>
                                        <p:tav tm="100000">
                                          <p:val>
                                            <p:strVal val="#ppt_x"/>
                                          </p:val>
                                        </p:tav>
                                      </p:tavLst>
                                    </p:anim>
                                    <p:anim calcmode="lin" valueType="num">
                                      <p:cBhvr additive="base">
                                        <p:cTn id="27"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14375" y="1023938"/>
            <a:ext cx="3641725" cy="5310187"/>
          </a:xfrm>
          <a:prstGeom prst="rect">
            <a:avLst/>
          </a:prstGeom>
          <a:noFill/>
          <a:ln w="9525">
            <a:noFill/>
            <a:round/>
            <a:headEnd/>
            <a:tailEnd/>
          </a:ln>
        </p:spPr>
        <p:txBody>
          <a:bodyPr lIns="90000" tIns="46800" rIns="90000" bIns="46800" anchor="ctr">
            <a:spAutoFit/>
          </a:bodyPr>
          <a:lstStyle/>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000000"/>
                </a:solidFill>
                <a:latin typeface="Times New Roman" pitchFamily="18" charset="0"/>
              </a:rPr>
              <a:t>“(…) il mio tormento si riassume in questo interrogativo: a che potrei servire, come potrei essere utile in qualche modo, come potrei saperne di più e approfondire questa o quella cosa? Vedi, </a:t>
            </a:r>
            <a:r>
              <a:rPr lang="it-IT">
                <a:solidFill>
                  <a:srgbClr val="FF0000"/>
                </a:solidFill>
                <a:latin typeface="Times New Roman" pitchFamily="18" charset="0"/>
              </a:rPr>
              <a:t>tutto questo mi tormenta continuamente e mi sento prigioniero, impotente a partecipare a tale o tal’altra opera</a:t>
            </a:r>
            <a:r>
              <a:rPr lang="it-IT">
                <a:solidFill>
                  <a:srgbClr val="000000"/>
                </a:solidFill>
                <a:latin typeface="Times New Roman" pitchFamily="18" charset="0"/>
              </a:rPr>
              <a:t>. A causa di questo si diviene malinconici , poi si sente il vuoto là dove potrebbero essere amicizia e grandi e seri affetti, e si sente un terribile scoraggiamento rodere la stessa energia morale e la fatalità sembra poter mettere dei freni all’istinto dell’affetto, e c’è una marea di disgusto che ti sommerge. E poi si dice: “Sino a quando, mio Dio?”.” </a:t>
            </a:r>
          </a:p>
        </p:txBody>
      </p:sp>
      <p:sp>
        <p:nvSpPr>
          <p:cNvPr id="3" name="Text Box 1"/>
          <p:cNvSpPr txBox="1">
            <a:spLocks noChangeArrowheads="1"/>
          </p:cNvSpPr>
          <p:nvPr/>
        </p:nvSpPr>
        <p:spPr bwMode="auto">
          <a:xfrm>
            <a:off x="1285875" y="642938"/>
            <a:ext cx="6786563" cy="371475"/>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2D2DB9"/>
                </a:solidFill>
                <a:latin typeface="Times New Roman" pitchFamily="18" charset="0"/>
                <a:ea typeface="MS Gothic" pitchFamily="49" charset="-128"/>
              </a:rPr>
              <a:t>IL PERCHÉ DELLA PROPRIA VITA (CUESMES – LUGLIO 1880)</a:t>
            </a:r>
          </a:p>
        </p:txBody>
      </p:sp>
      <p:pic>
        <p:nvPicPr>
          <p:cNvPr id="4" name="Picture 5" descr="http://autoritratti.files.wordpress.com/2009/03/van-gogh-autoritratto-come-artista.jpg"/>
          <p:cNvPicPr>
            <a:picLocks noChangeAspect="1" noChangeArrowheads="1"/>
          </p:cNvPicPr>
          <p:nvPr/>
        </p:nvPicPr>
        <p:blipFill>
          <a:blip r:embed="rId3" cstate="print"/>
          <a:srcRect/>
          <a:stretch>
            <a:fillRect/>
          </a:stretch>
        </p:blipFill>
        <p:spPr bwMode="auto">
          <a:xfrm>
            <a:off x="4643438" y="1071563"/>
            <a:ext cx="4000500" cy="5172075"/>
          </a:xfrm>
          <a:prstGeom prst="rect">
            <a:avLst/>
          </a:prstGeom>
          <a:noFill/>
          <a:ln w="9525">
            <a:noFill/>
            <a:miter lim="800000"/>
            <a:headEnd/>
            <a:tailEnd/>
          </a:ln>
        </p:spPr>
      </p:pic>
      <p:sp>
        <p:nvSpPr>
          <p:cNvPr id="8" name="AutoShape 4">
            <a:hlinkClick r:id="rId4" action="ppaction://hlinksldjump" highlightClick="1"/>
          </p:cNvPr>
          <p:cNvSpPr>
            <a:spLocks noChangeArrowheads="1"/>
          </p:cNvSpPr>
          <p:nvPr/>
        </p:nvSpPr>
        <p:spPr bwMode="auto">
          <a:xfrm>
            <a:off x="0" y="0"/>
            <a:ext cx="323850" cy="260350"/>
          </a:xfrm>
          <a:prstGeom prst="actionButtonHome">
            <a:avLst/>
          </a:prstGeom>
          <a:solidFill>
            <a:schemeClr val="tx2">
              <a:lumMod val="40000"/>
              <a:lumOff val="60000"/>
            </a:schemeClr>
          </a:solidFill>
          <a:ln w="9525">
            <a:noFill/>
            <a:miter lim="800000"/>
            <a:headEnd/>
            <a:tailEnd/>
          </a:ln>
        </p:spPr>
        <p:txBody>
          <a:bodyPr wrap="none" anchor="ctr"/>
          <a:lstStyle/>
          <a:p>
            <a:pPr>
              <a:defRPr/>
            </a:pPr>
            <a:endParaRPr lang="it-IT"/>
          </a:p>
        </p:txBody>
      </p:sp>
      <p:sp>
        <p:nvSpPr>
          <p:cNvPr id="9" name="AutoShape 5">
            <a:hlinkClick r:id="" action="ppaction://hlinkshowjump?jump=previousslide" highlightClick="1"/>
          </p:cNvPr>
          <p:cNvSpPr>
            <a:spLocks noChangeArrowheads="1"/>
          </p:cNvSpPr>
          <p:nvPr/>
        </p:nvSpPr>
        <p:spPr bwMode="auto">
          <a:xfrm>
            <a:off x="357188" y="0"/>
            <a:ext cx="288925" cy="260350"/>
          </a:xfrm>
          <a:prstGeom prst="actionButtonBackPrevious">
            <a:avLst/>
          </a:prstGeom>
          <a:solidFill>
            <a:schemeClr val="accent1">
              <a:lumMod val="40000"/>
              <a:lumOff val="60000"/>
            </a:schemeClr>
          </a:solidFill>
          <a:ln w="9525">
            <a:noFill/>
            <a:miter lim="800000"/>
            <a:headEnd/>
            <a:tailEnd/>
          </a:ln>
        </p:spPr>
        <p:txBody>
          <a:bodyPr wrap="none" anchor="ctr"/>
          <a:lstStyle/>
          <a:p>
            <a:pPr>
              <a:defRPr/>
            </a:pPr>
            <a:endParaRPr lang="it-IT"/>
          </a:p>
        </p:txBody>
      </p:sp>
      <p:sp>
        <p:nvSpPr>
          <p:cNvPr id="10" name="AutoShape 6">
            <a:hlinkClick r:id="" action="ppaction://hlinkshowjump?jump=nextslide" highlightClick="1"/>
          </p:cNvPr>
          <p:cNvSpPr>
            <a:spLocks noChangeArrowheads="1"/>
          </p:cNvSpPr>
          <p:nvPr/>
        </p:nvSpPr>
        <p:spPr bwMode="auto">
          <a:xfrm>
            <a:off x="642938" y="0"/>
            <a:ext cx="323850" cy="260350"/>
          </a:xfrm>
          <a:prstGeom prst="actionButtonForwardNext">
            <a:avLst/>
          </a:prstGeom>
          <a:solidFill>
            <a:schemeClr val="accent1">
              <a:lumMod val="20000"/>
              <a:lumOff val="80000"/>
            </a:schemeClr>
          </a:solidFill>
          <a:ln w="9525">
            <a:noFill/>
            <a:miter lim="800000"/>
            <a:headEnd/>
            <a:tailEnd/>
          </a:ln>
        </p:spPr>
        <p:txBody>
          <a:bodyPr wrap="none" anchor="ctr"/>
          <a:lstStyle/>
          <a:p>
            <a:pPr>
              <a:defRPr/>
            </a:pPr>
            <a:endParaRPr lang="it-IT"/>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0-#ppt_w/2"/>
                                          </p:val>
                                        </p:tav>
                                        <p:tav tm="100000">
                                          <p:val>
                                            <p:strVal val="#ppt_x"/>
                                          </p:val>
                                        </p:tav>
                                      </p:tavLst>
                                    </p:anim>
                                    <p:anim calcmode="lin" valueType="num">
                                      <p:cBhvr additive="base">
                                        <p:cTn id="13" dur="5000" fill="hold"/>
                                        <p:tgtEl>
                                          <p:spTgt spid="2"/>
                                        </p:tgtEl>
                                        <p:attrNameLst>
                                          <p:attrName>ppt_y</p:attrName>
                                        </p:attrNameLst>
                                      </p:cBhvr>
                                      <p:tavLst>
                                        <p:tav tm="0">
                                          <p:val>
                                            <p:strVal val="#ppt_y"/>
                                          </p:val>
                                        </p:tav>
                                        <p:tav tm="100000">
                                          <p:val>
                                            <p:strVal val="#ppt_y"/>
                                          </p:val>
                                        </p:tav>
                                      </p:tavLst>
                                    </p:anim>
                                  </p:childTnLst>
                                </p:cTn>
                              </p:par>
                              <p:par>
                                <p:cTn id="14" presetID="21" presetClass="entr" presetSubtype="8"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8)">
                                      <p:cBhvr>
                                        <p:cTn id="16"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076825" y="1125538"/>
            <a:ext cx="3606800" cy="5310187"/>
          </a:xfrm>
          <a:prstGeom prst="rect">
            <a:avLst/>
          </a:prstGeom>
          <a:noFill/>
          <a:ln w="9525">
            <a:noFill/>
            <a:round/>
            <a:headEnd/>
            <a:tailEnd/>
          </a:ln>
        </p:spPr>
        <p:txBody>
          <a:bodyPr lIns="90000" tIns="46800" rIns="90000" bIns="46800" anchor="ctr">
            <a:spAutoFit/>
          </a:bodyPr>
          <a:lstStyle/>
          <a:p>
            <a:pPr algn="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000000"/>
                </a:solidFill>
                <a:latin typeface="Times New Roman" pitchFamily="18" charset="0"/>
              </a:rPr>
              <a:t>“</a:t>
            </a:r>
            <a:r>
              <a:rPr lang="it-IT">
                <a:solidFill>
                  <a:srgbClr val="FF0000"/>
                </a:solidFill>
                <a:latin typeface="Times New Roman" pitchFamily="18" charset="0"/>
              </a:rPr>
              <a:t>Ugualmente tutto ciò che c'è di veramente buono e bello</a:t>
            </a:r>
            <a:r>
              <a:rPr lang="it-IT">
                <a:solidFill>
                  <a:srgbClr val="000000"/>
                </a:solidFill>
                <a:latin typeface="Times New Roman" pitchFamily="18" charset="0"/>
              </a:rPr>
              <a:t> (…), </a:t>
            </a:r>
            <a:r>
              <a:rPr lang="it-IT">
                <a:solidFill>
                  <a:srgbClr val="FF0000"/>
                </a:solidFill>
                <a:latin typeface="Times New Roman" pitchFamily="18" charset="0"/>
              </a:rPr>
              <a:t>io penso che venga da Dio</a:t>
            </a:r>
            <a:r>
              <a:rPr lang="it-IT">
                <a:solidFill>
                  <a:srgbClr val="000000"/>
                </a:solidFill>
                <a:latin typeface="Times New Roman" pitchFamily="18" charset="0"/>
              </a:rPr>
              <a:t>, e che tutto ciò che c'è di cattivo e di brutto nelle opere degli uomini e negli uomini non venga da Dio e che Dio stesso non lo approvi. Ma involontariamente sono sempre portato a credere che il miglior modo per conoscere Dio è quello di amare molto. Ama il tale amico, la tale persona, la tale cosa, quel che vuoi e sarai sulla via del sapere, ecco ciò che mi ripeto. Ma occorre amare con simpatia seria e intima, con volontà, con intelligenza e bisogna sempre cercare di saperne di più o meglio – questo conduce a Dio, alla fede incrollabile” </a:t>
            </a:r>
          </a:p>
        </p:txBody>
      </p:sp>
      <p:sp>
        <p:nvSpPr>
          <p:cNvPr id="3" name="Text Box 1"/>
          <p:cNvSpPr txBox="1">
            <a:spLocks noChangeArrowheads="1"/>
          </p:cNvSpPr>
          <p:nvPr/>
        </p:nvSpPr>
        <p:spPr bwMode="auto">
          <a:xfrm>
            <a:off x="1857375" y="642938"/>
            <a:ext cx="5730875" cy="371475"/>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2D2DB9"/>
                </a:solidFill>
                <a:latin typeface="Times New Roman" pitchFamily="18" charset="0"/>
                <a:ea typeface="MS Gothic" pitchFamily="49" charset="-128"/>
              </a:rPr>
              <a:t>CONOSCERE DIO (CUESMES – LUGLIO 1880)</a:t>
            </a:r>
          </a:p>
        </p:txBody>
      </p:sp>
      <p:pic>
        <p:nvPicPr>
          <p:cNvPr id="4" name="Picture 6" descr="Vincent%20Van%20Gogh%20Notte%20stellata"/>
          <p:cNvPicPr>
            <a:picLocks noChangeAspect="1" noChangeArrowheads="1"/>
          </p:cNvPicPr>
          <p:nvPr/>
        </p:nvPicPr>
        <p:blipFill>
          <a:blip r:embed="rId3" cstate="print"/>
          <a:srcRect/>
          <a:stretch>
            <a:fillRect/>
          </a:stretch>
        </p:blipFill>
        <p:spPr bwMode="auto">
          <a:xfrm>
            <a:off x="179388" y="1628775"/>
            <a:ext cx="4800600" cy="3924300"/>
          </a:xfrm>
          <a:prstGeom prst="rect">
            <a:avLst/>
          </a:prstGeom>
          <a:noFill/>
          <a:ln w="9525">
            <a:noFill/>
            <a:miter lim="800000"/>
            <a:headEnd/>
            <a:tailEnd/>
          </a:ln>
        </p:spPr>
      </p:pic>
      <p:sp>
        <p:nvSpPr>
          <p:cNvPr id="8" name="AutoShape 4">
            <a:hlinkClick r:id="rId4" action="ppaction://hlinksldjump" highlightClick="1"/>
          </p:cNvPr>
          <p:cNvSpPr>
            <a:spLocks noChangeArrowheads="1"/>
          </p:cNvSpPr>
          <p:nvPr/>
        </p:nvSpPr>
        <p:spPr bwMode="auto">
          <a:xfrm>
            <a:off x="0" y="0"/>
            <a:ext cx="323850" cy="260350"/>
          </a:xfrm>
          <a:prstGeom prst="actionButtonHome">
            <a:avLst/>
          </a:prstGeom>
          <a:solidFill>
            <a:schemeClr val="tx2">
              <a:lumMod val="40000"/>
              <a:lumOff val="60000"/>
            </a:schemeClr>
          </a:solidFill>
          <a:ln w="9525">
            <a:noFill/>
            <a:miter lim="800000"/>
            <a:headEnd/>
            <a:tailEnd/>
          </a:ln>
        </p:spPr>
        <p:txBody>
          <a:bodyPr wrap="none" anchor="ctr"/>
          <a:lstStyle/>
          <a:p>
            <a:pPr>
              <a:defRPr/>
            </a:pPr>
            <a:endParaRPr lang="it-IT"/>
          </a:p>
        </p:txBody>
      </p:sp>
      <p:sp>
        <p:nvSpPr>
          <p:cNvPr id="9" name="AutoShape 5">
            <a:hlinkClick r:id="" action="ppaction://hlinkshowjump?jump=previousslide" highlightClick="1"/>
          </p:cNvPr>
          <p:cNvSpPr>
            <a:spLocks noChangeArrowheads="1"/>
          </p:cNvSpPr>
          <p:nvPr/>
        </p:nvSpPr>
        <p:spPr bwMode="auto">
          <a:xfrm>
            <a:off x="357188" y="0"/>
            <a:ext cx="288925" cy="260350"/>
          </a:xfrm>
          <a:prstGeom prst="actionButtonBackPrevious">
            <a:avLst/>
          </a:prstGeom>
          <a:solidFill>
            <a:schemeClr val="accent1">
              <a:lumMod val="40000"/>
              <a:lumOff val="60000"/>
            </a:schemeClr>
          </a:solidFill>
          <a:ln w="9525">
            <a:noFill/>
            <a:miter lim="800000"/>
            <a:headEnd/>
            <a:tailEnd/>
          </a:ln>
        </p:spPr>
        <p:txBody>
          <a:bodyPr wrap="none" anchor="ctr"/>
          <a:lstStyle/>
          <a:p>
            <a:pPr>
              <a:defRPr/>
            </a:pPr>
            <a:endParaRPr lang="it-IT"/>
          </a:p>
        </p:txBody>
      </p:sp>
      <p:sp>
        <p:nvSpPr>
          <p:cNvPr id="10" name="AutoShape 6">
            <a:hlinkClick r:id="" action="ppaction://hlinkshowjump?jump=nextslide" highlightClick="1"/>
          </p:cNvPr>
          <p:cNvSpPr>
            <a:spLocks noChangeArrowheads="1"/>
          </p:cNvSpPr>
          <p:nvPr/>
        </p:nvSpPr>
        <p:spPr bwMode="auto">
          <a:xfrm>
            <a:off x="642938" y="0"/>
            <a:ext cx="323850" cy="260350"/>
          </a:xfrm>
          <a:prstGeom prst="actionButtonForwardNext">
            <a:avLst/>
          </a:prstGeom>
          <a:solidFill>
            <a:schemeClr val="accent1">
              <a:lumMod val="20000"/>
              <a:lumOff val="80000"/>
            </a:schemeClr>
          </a:solidFill>
          <a:ln w="9525">
            <a:noFill/>
            <a:miter lim="800000"/>
            <a:headEnd/>
            <a:tailEnd/>
          </a:ln>
        </p:spPr>
        <p:txBody>
          <a:bodyPr wrap="none" anchor="ctr"/>
          <a:lstStyle/>
          <a:p>
            <a:pPr>
              <a:defRPr/>
            </a:pPr>
            <a:endParaRPr lang="it-IT"/>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8" presetClass="entr" presetSubtype="3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out)">
                                      <p:cBhvr>
                                        <p:cTn id="12" dur="2000"/>
                                        <p:tgtEl>
                                          <p:spTgt spid="4"/>
                                        </p:tgtEl>
                                      </p:cBhvr>
                                    </p:animEffect>
                                  </p:childTnLst>
                                </p:cTn>
                              </p:par>
                              <p:par>
                                <p:cTn id="13" presetID="7" presetClass="entr" presetSubtype="2"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0" fill="hold"/>
                                        <p:tgtEl>
                                          <p:spTgt spid="2"/>
                                        </p:tgtEl>
                                        <p:attrNameLst>
                                          <p:attrName>ppt_x</p:attrName>
                                        </p:attrNameLst>
                                      </p:cBhvr>
                                      <p:tavLst>
                                        <p:tav tm="0">
                                          <p:val>
                                            <p:strVal val="1+#ppt_w/2"/>
                                          </p:val>
                                        </p:tav>
                                        <p:tav tm="100000">
                                          <p:val>
                                            <p:strVal val="#ppt_x"/>
                                          </p:val>
                                        </p:tav>
                                      </p:tavLst>
                                    </p:anim>
                                    <p:anim calcmode="lin" valueType="num">
                                      <p:cBhvr additive="base">
                                        <p:cTn id="16" dur="5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57188" y="4071938"/>
            <a:ext cx="4224337" cy="2014537"/>
          </a:xfrm>
          <a:prstGeom prst="rect">
            <a:avLst/>
          </a:prstGeom>
          <a:noFill/>
          <a:ln w="9525">
            <a:noFill/>
            <a:round/>
            <a:headEnd/>
            <a:tailEnd/>
          </a:ln>
        </p:spPr>
        <p:txBody>
          <a:bodyPr lIns="90000" tIns="46800" rIns="90000" bIns="46800" anchor="ctr">
            <a:spAutoFit/>
          </a:bodyPr>
          <a:lstStyle/>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000000"/>
                </a:solidFill>
                <a:latin typeface="Times New Roman" pitchFamily="18" charset="0"/>
              </a:rPr>
              <a:t>“Giornata passata come un sogno, quella, ed ero tanto preso da quella musica colma di sentimento che mi dimenticai perfino di mangiare e bere. La giornata era trascorsa e dall’alba al crepuscolo, o meglio, da una notte alla notte seguente, </a:t>
            </a:r>
            <a:r>
              <a:rPr lang="it-IT">
                <a:solidFill>
                  <a:srgbClr val="FF0000"/>
                </a:solidFill>
                <a:latin typeface="Times New Roman" pitchFamily="18" charset="0"/>
              </a:rPr>
              <a:t>mi ero perso in quella sinfonia</a:t>
            </a:r>
            <a:r>
              <a:rPr lang="it-IT">
                <a:solidFill>
                  <a:srgbClr val="000000"/>
                </a:solidFill>
                <a:latin typeface="Times New Roman" pitchFamily="18" charset="0"/>
              </a:rPr>
              <a:t>”</a:t>
            </a:r>
          </a:p>
        </p:txBody>
      </p:sp>
      <p:sp>
        <p:nvSpPr>
          <p:cNvPr id="3" name="Rectangle 2"/>
          <p:cNvSpPr>
            <a:spLocks noChangeArrowheads="1"/>
          </p:cNvSpPr>
          <p:nvPr/>
        </p:nvSpPr>
        <p:spPr bwMode="auto">
          <a:xfrm>
            <a:off x="4500563" y="928688"/>
            <a:ext cx="4224337" cy="3111500"/>
          </a:xfrm>
          <a:prstGeom prst="rect">
            <a:avLst/>
          </a:prstGeom>
          <a:noFill/>
          <a:ln w="9525">
            <a:noFill/>
            <a:round/>
            <a:headEnd/>
            <a:tailEnd/>
          </a:ln>
        </p:spPr>
        <p:txBody>
          <a:bodyPr lIns="90000" tIns="46800" rIns="90000" bIns="46800" anchor="ctr">
            <a:spAutoFit/>
          </a:bodyPr>
          <a:lstStyle/>
          <a:p>
            <a:pPr algn="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000000"/>
                </a:solidFill>
                <a:latin typeface="Times New Roman" pitchFamily="18" charset="0"/>
              </a:rPr>
              <a:t>“Quando si cammina per ore ed ore per questa campagna, davvero si sente che non esiste altro che quella </a:t>
            </a:r>
            <a:r>
              <a:rPr lang="it-IT">
                <a:solidFill>
                  <a:srgbClr val="FF0000"/>
                </a:solidFill>
                <a:latin typeface="Times New Roman" pitchFamily="18" charset="0"/>
              </a:rPr>
              <a:t>distesa infinita di terra</a:t>
            </a:r>
            <a:r>
              <a:rPr lang="it-IT">
                <a:solidFill>
                  <a:srgbClr val="000000"/>
                </a:solidFill>
                <a:latin typeface="Times New Roman" pitchFamily="18" charset="0"/>
              </a:rPr>
              <a:t> – la verde muffa del grano o dell’erica o quel </a:t>
            </a:r>
            <a:r>
              <a:rPr lang="it-IT">
                <a:solidFill>
                  <a:srgbClr val="FF0000"/>
                </a:solidFill>
                <a:latin typeface="Times New Roman" pitchFamily="18" charset="0"/>
              </a:rPr>
              <a:t>cielo infinito. Cavalli e uomini sembrano formiche</a:t>
            </a:r>
            <a:r>
              <a:rPr lang="it-IT">
                <a:solidFill>
                  <a:srgbClr val="000000"/>
                </a:solidFill>
                <a:latin typeface="Times New Roman" pitchFamily="18" charset="0"/>
              </a:rPr>
              <a:t>. Non ci si accorge di nulla, per quanto grande possa essere, si sa solo che c’è la terra e il cielo. Tuttavia, in veste di piccola particella, che guarda altre piccole particelle – per trascurare l’infinito – ogni particella risulta essere un Millet.”</a:t>
            </a:r>
          </a:p>
        </p:txBody>
      </p:sp>
      <p:sp>
        <p:nvSpPr>
          <p:cNvPr id="4" name="Text Box 1"/>
          <p:cNvSpPr txBox="1">
            <a:spLocks noChangeArrowheads="1"/>
          </p:cNvSpPr>
          <p:nvPr/>
        </p:nvSpPr>
        <p:spPr bwMode="auto">
          <a:xfrm>
            <a:off x="1143000" y="642938"/>
            <a:ext cx="7572375" cy="371475"/>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2D2DB9"/>
                </a:solidFill>
                <a:latin typeface="Times New Roman" pitchFamily="18" charset="0"/>
                <a:ea typeface="MS Gothic" pitchFamily="49" charset="-128"/>
              </a:rPr>
              <a:t>L’INFINITO (DRENTHE - NOVEMBRE 1883)</a:t>
            </a:r>
          </a:p>
        </p:txBody>
      </p:sp>
      <p:pic>
        <p:nvPicPr>
          <p:cNvPr id="5" name="Picture 9" descr="vincent-van-gogh_il-seminatore5"/>
          <p:cNvPicPr>
            <a:picLocks noChangeAspect="1" noChangeArrowheads="1"/>
          </p:cNvPicPr>
          <p:nvPr/>
        </p:nvPicPr>
        <p:blipFill>
          <a:blip r:embed="rId3" cstate="print"/>
          <a:srcRect/>
          <a:stretch>
            <a:fillRect/>
          </a:stretch>
        </p:blipFill>
        <p:spPr bwMode="auto">
          <a:xfrm>
            <a:off x="539750" y="1125538"/>
            <a:ext cx="3671888" cy="2836862"/>
          </a:xfrm>
          <a:prstGeom prst="rect">
            <a:avLst/>
          </a:prstGeom>
          <a:noFill/>
          <a:ln w="9525">
            <a:noFill/>
            <a:miter lim="800000"/>
            <a:headEnd/>
            <a:tailEnd/>
          </a:ln>
        </p:spPr>
      </p:pic>
      <p:pic>
        <p:nvPicPr>
          <p:cNvPr id="6" name="Picture 10" descr="Campo 2"/>
          <p:cNvPicPr>
            <a:picLocks noChangeAspect="1" noChangeArrowheads="1"/>
          </p:cNvPicPr>
          <p:nvPr/>
        </p:nvPicPr>
        <p:blipFill>
          <a:blip r:embed="rId4" cstate="print"/>
          <a:srcRect/>
          <a:stretch>
            <a:fillRect/>
          </a:stretch>
        </p:blipFill>
        <p:spPr bwMode="auto">
          <a:xfrm>
            <a:off x="4572000" y="4076700"/>
            <a:ext cx="4319588" cy="2166938"/>
          </a:xfrm>
          <a:prstGeom prst="rect">
            <a:avLst/>
          </a:prstGeom>
          <a:noFill/>
          <a:ln w="9525">
            <a:noFill/>
            <a:miter lim="800000"/>
            <a:headEnd/>
            <a:tailEnd/>
          </a:ln>
        </p:spPr>
      </p:pic>
      <p:sp>
        <p:nvSpPr>
          <p:cNvPr id="10" name="AutoShape 4">
            <a:hlinkClick r:id="rId5" action="ppaction://hlinksldjump" highlightClick="1"/>
          </p:cNvPr>
          <p:cNvSpPr>
            <a:spLocks noChangeArrowheads="1"/>
          </p:cNvSpPr>
          <p:nvPr/>
        </p:nvSpPr>
        <p:spPr bwMode="auto">
          <a:xfrm>
            <a:off x="0" y="0"/>
            <a:ext cx="323850" cy="260350"/>
          </a:xfrm>
          <a:prstGeom prst="actionButtonHome">
            <a:avLst/>
          </a:prstGeom>
          <a:solidFill>
            <a:schemeClr val="tx2">
              <a:lumMod val="40000"/>
              <a:lumOff val="60000"/>
            </a:schemeClr>
          </a:solidFill>
          <a:ln w="9525">
            <a:noFill/>
            <a:miter lim="800000"/>
            <a:headEnd/>
            <a:tailEnd/>
          </a:ln>
        </p:spPr>
        <p:txBody>
          <a:bodyPr wrap="none" anchor="ctr"/>
          <a:lstStyle/>
          <a:p>
            <a:pPr>
              <a:defRPr/>
            </a:pPr>
            <a:endParaRPr lang="it-IT"/>
          </a:p>
        </p:txBody>
      </p:sp>
      <p:sp>
        <p:nvSpPr>
          <p:cNvPr id="11" name="AutoShape 5">
            <a:hlinkClick r:id="" action="ppaction://hlinkshowjump?jump=previousslide" highlightClick="1"/>
          </p:cNvPr>
          <p:cNvSpPr>
            <a:spLocks noChangeArrowheads="1"/>
          </p:cNvSpPr>
          <p:nvPr/>
        </p:nvSpPr>
        <p:spPr bwMode="auto">
          <a:xfrm>
            <a:off x="357188" y="0"/>
            <a:ext cx="288925" cy="260350"/>
          </a:xfrm>
          <a:prstGeom prst="actionButtonBackPrevious">
            <a:avLst/>
          </a:prstGeom>
          <a:solidFill>
            <a:schemeClr val="accent1">
              <a:lumMod val="40000"/>
              <a:lumOff val="60000"/>
            </a:schemeClr>
          </a:solidFill>
          <a:ln w="9525">
            <a:noFill/>
            <a:miter lim="800000"/>
            <a:headEnd/>
            <a:tailEnd/>
          </a:ln>
        </p:spPr>
        <p:txBody>
          <a:bodyPr wrap="none" anchor="ctr"/>
          <a:lstStyle/>
          <a:p>
            <a:pPr>
              <a:defRPr/>
            </a:pPr>
            <a:endParaRPr lang="it-IT"/>
          </a:p>
        </p:txBody>
      </p:sp>
      <p:sp>
        <p:nvSpPr>
          <p:cNvPr id="12" name="AutoShape 6">
            <a:hlinkClick r:id="" action="ppaction://hlinkshowjump?jump=nextslide" highlightClick="1"/>
          </p:cNvPr>
          <p:cNvSpPr>
            <a:spLocks noChangeArrowheads="1"/>
          </p:cNvSpPr>
          <p:nvPr/>
        </p:nvSpPr>
        <p:spPr bwMode="auto">
          <a:xfrm>
            <a:off x="642938" y="0"/>
            <a:ext cx="323850" cy="260350"/>
          </a:xfrm>
          <a:prstGeom prst="actionButtonForwardNext">
            <a:avLst/>
          </a:prstGeom>
          <a:solidFill>
            <a:schemeClr val="accent1">
              <a:lumMod val="20000"/>
              <a:lumOff val="80000"/>
            </a:schemeClr>
          </a:solidFill>
          <a:ln w="9525">
            <a:noFill/>
            <a:miter lim="800000"/>
            <a:headEnd/>
            <a:tailEnd/>
          </a:ln>
        </p:spPr>
        <p:txBody>
          <a:bodyPr wrap="none" anchor="ctr"/>
          <a:lstStyle/>
          <a:p>
            <a:pPr>
              <a:defRPr/>
            </a:pPr>
            <a:endParaRPr lang="it-IT"/>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1+#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par>
                                <p:cTn id="14" presetID="7"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0" fill="hold"/>
                                        <p:tgtEl>
                                          <p:spTgt spid="2"/>
                                        </p:tgtEl>
                                        <p:attrNameLst>
                                          <p:attrName>ppt_x</p:attrName>
                                        </p:attrNameLst>
                                      </p:cBhvr>
                                      <p:tavLst>
                                        <p:tav tm="0">
                                          <p:val>
                                            <p:strVal val="0-#ppt_w/2"/>
                                          </p:val>
                                        </p:tav>
                                        <p:tav tm="100000">
                                          <p:val>
                                            <p:strVal val="#ppt_x"/>
                                          </p:val>
                                        </p:tav>
                                      </p:tavLst>
                                    </p:anim>
                                    <p:anim calcmode="lin" valueType="num">
                                      <p:cBhvr additive="base">
                                        <p:cTn id="17" dur="50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0000"/>
                            </p:stCondLst>
                            <p:childTnLst>
                              <p:par>
                                <p:cTn id="19" presetID="13"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plus(in)">
                                      <p:cBhvr>
                                        <p:cTn id="21" dur="2000"/>
                                        <p:tgtEl>
                                          <p:spTgt spid="5"/>
                                        </p:tgtEl>
                                      </p:cBhvr>
                                    </p:animEffect>
                                  </p:childTnLst>
                                </p:cTn>
                              </p:par>
                              <p:par>
                                <p:cTn id="22" presetID="13" presetClass="entr" presetSubtype="32"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plus(out)">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14375" y="1571625"/>
            <a:ext cx="3429000" cy="2033588"/>
          </a:xfrm>
          <a:prstGeom prst="rect">
            <a:avLst/>
          </a:prstGeom>
          <a:noFill/>
          <a:ln w="9525">
            <a:noFill/>
            <a:round/>
            <a:headEnd/>
            <a:tailEnd/>
          </a:ln>
        </p:spPr>
        <p:txBody>
          <a:bodyPr lIns="90000" tIns="46800" rIns="90000" bIns="46800" anchor="ctr">
            <a:spAutoFit/>
          </a:bodyPr>
          <a:lstStyle/>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000000"/>
                </a:solidFill>
                <a:latin typeface="Times New Roman" pitchFamily="18" charset="0"/>
              </a:rPr>
              <a:t>“Per quanto vuota, vana e morta possa sembrare la vita però, </a:t>
            </a:r>
            <a:r>
              <a:rPr lang="it-IT">
                <a:solidFill>
                  <a:srgbClr val="FF0000"/>
                </a:solidFill>
                <a:latin typeface="Times New Roman" pitchFamily="18" charset="0"/>
              </a:rPr>
              <a:t>chi ha fede, energia e calore umano, </a:t>
            </a:r>
            <a:r>
              <a:rPr lang="it-IT">
                <a:solidFill>
                  <a:srgbClr val="000000"/>
                </a:solidFill>
                <a:latin typeface="Times New Roman" pitchFamily="18" charset="0"/>
              </a:rPr>
              <a:t>colui che sa qualcosa, </a:t>
            </a:r>
            <a:r>
              <a:rPr lang="it-IT">
                <a:solidFill>
                  <a:srgbClr val="FF0000"/>
                </a:solidFill>
                <a:latin typeface="Times New Roman" pitchFamily="18" charset="0"/>
              </a:rPr>
              <a:t>non si lascia portare su una strada sbagliata </a:t>
            </a:r>
            <a:r>
              <a:rPr lang="it-IT">
                <a:solidFill>
                  <a:srgbClr val="000000"/>
                </a:solidFill>
                <a:latin typeface="Times New Roman" pitchFamily="18" charset="0"/>
              </a:rPr>
              <a:t>per questo. Egli ci si butta e costruisce, in breve </a:t>
            </a:r>
            <a:r>
              <a:rPr lang="it-IT" i="1">
                <a:solidFill>
                  <a:srgbClr val="000000"/>
                </a:solidFill>
                <a:latin typeface="Times New Roman" pitchFamily="18" charset="0"/>
              </a:rPr>
              <a:t>rompe, rovina</a:t>
            </a:r>
            <a:r>
              <a:rPr lang="it-IT">
                <a:solidFill>
                  <a:srgbClr val="000000"/>
                </a:solidFill>
                <a:latin typeface="Times New Roman" pitchFamily="18" charset="0"/>
              </a:rPr>
              <a:t>” </a:t>
            </a:r>
          </a:p>
        </p:txBody>
      </p:sp>
      <p:sp>
        <p:nvSpPr>
          <p:cNvPr id="3" name="Text Box 1"/>
          <p:cNvSpPr txBox="1">
            <a:spLocks noChangeArrowheads="1"/>
          </p:cNvSpPr>
          <p:nvPr/>
        </p:nvSpPr>
        <p:spPr bwMode="auto">
          <a:xfrm>
            <a:off x="1187450" y="620713"/>
            <a:ext cx="6956425" cy="371475"/>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2D2DB9"/>
                </a:solidFill>
                <a:latin typeface="Times New Roman" pitchFamily="18" charset="0"/>
                <a:ea typeface="MS Gothic" pitchFamily="49" charset="-128"/>
              </a:rPr>
              <a:t>LA FORZA DELLA PROPRIA FEDE (NEUNEN – OTTOBRE 1884)</a:t>
            </a:r>
          </a:p>
        </p:txBody>
      </p:sp>
      <p:pic>
        <p:nvPicPr>
          <p:cNvPr id="4" name="Picture 5" descr="http://www.artdreamguide.com/_arti/van-gogh/img/554.jpg"/>
          <p:cNvPicPr>
            <a:picLocks noChangeAspect="1" noChangeArrowheads="1"/>
          </p:cNvPicPr>
          <p:nvPr/>
        </p:nvPicPr>
        <p:blipFill>
          <a:blip r:embed="rId3" cstate="print"/>
          <a:srcRect/>
          <a:stretch>
            <a:fillRect/>
          </a:stretch>
        </p:blipFill>
        <p:spPr bwMode="auto">
          <a:xfrm>
            <a:off x="4572000" y="1143000"/>
            <a:ext cx="3857625" cy="2952750"/>
          </a:xfrm>
          <a:prstGeom prst="rect">
            <a:avLst/>
          </a:prstGeom>
          <a:noFill/>
          <a:ln w="9525">
            <a:noFill/>
            <a:miter lim="800000"/>
            <a:headEnd/>
            <a:tailEnd/>
          </a:ln>
        </p:spPr>
      </p:pic>
      <p:pic>
        <p:nvPicPr>
          <p:cNvPr id="5" name="Picture 7" descr="vincentvangoghnaturamor.jpg"/>
          <p:cNvPicPr>
            <a:picLocks noChangeAspect="1" noChangeArrowheads="1"/>
          </p:cNvPicPr>
          <p:nvPr/>
        </p:nvPicPr>
        <p:blipFill>
          <a:blip r:embed="rId4" cstate="print"/>
          <a:srcRect/>
          <a:stretch>
            <a:fillRect/>
          </a:stretch>
        </p:blipFill>
        <p:spPr bwMode="auto">
          <a:xfrm>
            <a:off x="714375" y="3857625"/>
            <a:ext cx="3786188" cy="2574925"/>
          </a:xfrm>
          <a:prstGeom prst="rect">
            <a:avLst/>
          </a:prstGeom>
          <a:noFill/>
          <a:ln w="9525">
            <a:noFill/>
            <a:miter lim="800000"/>
            <a:headEnd/>
            <a:tailEnd/>
          </a:ln>
        </p:spPr>
      </p:pic>
      <p:sp>
        <p:nvSpPr>
          <p:cNvPr id="6" name="Rectangle 1"/>
          <p:cNvSpPr>
            <a:spLocks noChangeArrowheads="1"/>
          </p:cNvSpPr>
          <p:nvPr/>
        </p:nvSpPr>
        <p:spPr bwMode="auto">
          <a:xfrm>
            <a:off x="4857750" y="4424363"/>
            <a:ext cx="3571875" cy="1757362"/>
          </a:xfrm>
          <a:prstGeom prst="rect">
            <a:avLst/>
          </a:prstGeom>
          <a:noFill/>
          <a:ln w="9525">
            <a:noFill/>
            <a:round/>
            <a:headEnd/>
            <a:tailEnd/>
          </a:ln>
        </p:spPr>
        <p:txBody>
          <a:bodyPr lIns="90000" tIns="46800" rIns="90000" bIns="46800" anchor="ctr">
            <a:spAutoFit/>
          </a:bodyPr>
          <a:lstStyle/>
          <a:p>
            <a:pPr algn="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000000"/>
                </a:solidFill>
                <a:latin typeface="Times New Roman" pitchFamily="18" charset="0"/>
              </a:rPr>
              <a:t>In questo periodo Van Gogh, si chiude in se stesso per una delusione d’amore e per sua madre, che si è fratturata una gamba (di questo rimprovera il fratello). Dipinge nature morte o cimiteri.</a:t>
            </a:r>
          </a:p>
        </p:txBody>
      </p:sp>
      <p:sp>
        <p:nvSpPr>
          <p:cNvPr id="10" name="AutoShape 4">
            <a:hlinkClick r:id="rId5" action="ppaction://hlinksldjump" highlightClick="1"/>
          </p:cNvPr>
          <p:cNvSpPr>
            <a:spLocks noChangeArrowheads="1"/>
          </p:cNvSpPr>
          <p:nvPr/>
        </p:nvSpPr>
        <p:spPr bwMode="auto">
          <a:xfrm>
            <a:off x="0" y="0"/>
            <a:ext cx="323850" cy="260350"/>
          </a:xfrm>
          <a:prstGeom prst="actionButtonHome">
            <a:avLst/>
          </a:prstGeom>
          <a:solidFill>
            <a:schemeClr val="tx2">
              <a:lumMod val="40000"/>
              <a:lumOff val="60000"/>
            </a:schemeClr>
          </a:solidFill>
          <a:ln w="9525">
            <a:noFill/>
            <a:miter lim="800000"/>
            <a:headEnd/>
            <a:tailEnd/>
          </a:ln>
        </p:spPr>
        <p:txBody>
          <a:bodyPr wrap="none" anchor="ctr"/>
          <a:lstStyle/>
          <a:p>
            <a:pPr>
              <a:defRPr/>
            </a:pPr>
            <a:endParaRPr lang="it-IT"/>
          </a:p>
        </p:txBody>
      </p:sp>
      <p:sp>
        <p:nvSpPr>
          <p:cNvPr id="11" name="AutoShape 5">
            <a:hlinkClick r:id="" action="ppaction://hlinkshowjump?jump=previousslide" highlightClick="1"/>
          </p:cNvPr>
          <p:cNvSpPr>
            <a:spLocks noChangeArrowheads="1"/>
          </p:cNvSpPr>
          <p:nvPr/>
        </p:nvSpPr>
        <p:spPr bwMode="auto">
          <a:xfrm>
            <a:off x="357188" y="0"/>
            <a:ext cx="288925" cy="260350"/>
          </a:xfrm>
          <a:prstGeom prst="actionButtonBackPrevious">
            <a:avLst/>
          </a:prstGeom>
          <a:solidFill>
            <a:schemeClr val="accent1">
              <a:lumMod val="40000"/>
              <a:lumOff val="60000"/>
            </a:schemeClr>
          </a:solidFill>
          <a:ln w="9525">
            <a:noFill/>
            <a:miter lim="800000"/>
            <a:headEnd/>
            <a:tailEnd/>
          </a:ln>
        </p:spPr>
        <p:txBody>
          <a:bodyPr wrap="none" anchor="ctr"/>
          <a:lstStyle/>
          <a:p>
            <a:pPr>
              <a:defRPr/>
            </a:pPr>
            <a:endParaRPr lang="it-IT"/>
          </a:p>
        </p:txBody>
      </p:sp>
      <p:sp>
        <p:nvSpPr>
          <p:cNvPr id="12" name="AutoShape 6">
            <a:hlinkClick r:id="" action="ppaction://hlinkshowjump?jump=nextslide" highlightClick="1"/>
          </p:cNvPr>
          <p:cNvSpPr>
            <a:spLocks noChangeArrowheads="1"/>
          </p:cNvSpPr>
          <p:nvPr/>
        </p:nvSpPr>
        <p:spPr bwMode="auto">
          <a:xfrm>
            <a:off x="642938" y="0"/>
            <a:ext cx="323850" cy="260350"/>
          </a:xfrm>
          <a:prstGeom prst="actionButtonForwardNext">
            <a:avLst/>
          </a:prstGeom>
          <a:solidFill>
            <a:schemeClr val="accent1">
              <a:lumMod val="20000"/>
              <a:lumOff val="80000"/>
            </a:schemeClr>
          </a:solidFill>
          <a:ln w="9525">
            <a:noFill/>
            <a:miter lim="800000"/>
            <a:headEnd/>
            <a:tailEnd/>
          </a:ln>
        </p:spPr>
        <p:txBody>
          <a:bodyPr wrap="none" anchor="ctr"/>
          <a:lstStyle/>
          <a:p>
            <a:pPr>
              <a:defRPr/>
            </a:pPr>
            <a:endParaRPr lang="it-IT"/>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8"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par>
                                <p:cTn id="13" presetID="8" presetClass="entr" presetSubtype="32"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out)">
                                      <p:cBhvr>
                                        <p:cTn id="15" dur="2000"/>
                                        <p:tgtEl>
                                          <p:spTgt spid="5"/>
                                        </p:tgtEl>
                                      </p:cBhvr>
                                    </p:animEffect>
                                  </p:childTnLst>
                                </p:cTn>
                              </p:par>
                            </p:childTnLst>
                          </p:cTn>
                        </p:par>
                        <p:par>
                          <p:cTn id="16" fill="hold">
                            <p:stCondLst>
                              <p:cond delay="7000"/>
                            </p:stCondLst>
                            <p:childTnLst>
                              <p:par>
                                <p:cTn id="17" presetID="7" presetClass="entr" presetSubtype="8"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0" fill="hold"/>
                                        <p:tgtEl>
                                          <p:spTgt spid="2"/>
                                        </p:tgtEl>
                                        <p:attrNameLst>
                                          <p:attrName>ppt_x</p:attrName>
                                        </p:attrNameLst>
                                      </p:cBhvr>
                                      <p:tavLst>
                                        <p:tav tm="0">
                                          <p:val>
                                            <p:strVal val="0-#ppt_w/2"/>
                                          </p:val>
                                        </p:tav>
                                        <p:tav tm="100000">
                                          <p:val>
                                            <p:strVal val="#ppt_x"/>
                                          </p:val>
                                        </p:tav>
                                      </p:tavLst>
                                    </p:anim>
                                    <p:anim calcmode="lin" valueType="num">
                                      <p:cBhvr additive="base">
                                        <p:cTn id="20" dur="5000" fill="hold"/>
                                        <p:tgtEl>
                                          <p:spTgt spid="2"/>
                                        </p:tgtEl>
                                        <p:attrNameLst>
                                          <p:attrName>ppt_y</p:attrName>
                                        </p:attrNameLst>
                                      </p:cBhvr>
                                      <p:tavLst>
                                        <p:tav tm="0">
                                          <p:val>
                                            <p:strVal val="#ppt_y"/>
                                          </p:val>
                                        </p:tav>
                                        <p:tav tm="100000">
                                          <p:val>
                                            <p:strVal val="#ppt_y"/>
                                          </p:val>
                                        </p:tav>
                                      </p:tavLst>
                                    </p:anim>
                                  </p:childTnLst>
                                </p:cTn>
                              </p:par>
                              <p:par>
                                <p:cTn id="21" presetID="7" presetClass="entr" presetSubtype="2"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0" fill="hold"/>
                                        <p:tgtEl>
                                          <p:spTgt spid="6"/>
                                        </p:tgtEl>
                                        <p:attrNameLst>
                                          <p:attrName>ppt_x</p:attrName>
                                        </p:attrNameLst>
                                      </p:cBhvr>
                                      <p:tavLst>
                                        <p:tav tm="0">
                                          <p:val>
                                            <p:strVal val="1+#ppt_w/2"/>
                                          </p:val>
                                        </p:tav>
                                        <p:tav tm="100000">
                                          <p:val>
                                            <p:strVal val="#ppt_x"/>
                                          </p:val>
                                        </p:tav>
                                      </p:tavLst>
                                    </p:anim>
                                    <p:anim calcmode="lin" valueType="num">
                                      <p:cBhvr additive="base">
                                        <p:cTn id="24" dur="5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theme/theme1.xml><?xml version="1.0" encoding="utf-8"?>
<a:theme xmlns:a="http://schemas.openxmlformats.org/drawingml/2006/main" name="Tema di Office">
  <a:themeElements>
    <a:clrScheme name="Tema di Office 2">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FF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i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FF0000"/>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1716</Words>
  <Application>Microsoft Office PowerPoint</Application>
  <PresentationFormat>Presentazione su schermo (4:3)</PresentationFormat>
  <Paragraphs>57</Paragraphs>
  <Slides>12</Slides>
  <Notes>12</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12</vt:i4>
      </vt:variant>
    </vt:vector>
  </HeadingPairs>
  <TitlesOfParts>
    <vt:vector size="17" baseType="lpstr">
      <vt:lpstr>Arial</vt:lpstr>
      <vt:lpstr>Calibri</vt:lpstr>
      <vt:lpstr>Times New Roman</vt:lpstr>
      <vt:lpstr>MS Gothic</vt: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Operatore</dc:creator>
  <cp:lastModifiedBy>Enrico</cp:lastModifiedBy>
  <cp:revision>33</cp:revision>
  <dcterms:created xsi:type="dcterms:W3CDTF">2010-02-26T18:27:24Z</dcterms:created>
  <dcterms:modified xsi:type="dcterms:W3CDTF">2013-08-10T21:16:42Z</dcterms:modified>
</cp:coreProperties>
</file>