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8" r:id="rId2"/>
    <p:sldId id="259" r:id="rId3"/>
    <p:sldId id="257" r:id="rId4"/>
    <p:sldId id="261" r:id="rId5"/>
    <p:sldId id="262" r:id="rId6"/>
    <p:sldId id="263" r:id="rId7"/>
    <p:sldId id="269" r:id="rId8"/>
    <p:sldId id="270" r:id="rId9"/>
    <p:sldId id="264" r:id="rId10"/>
    <p:sldId id="260" r:id="rId11"/>
    <p:sldId id="265" r:id="rId12"/>
    <p:sldId id="267" r:id="rId13"/>
    <p:sldId id="268" r:id="rId14"/>
    <p:sldId id="271" r:id="rId15"/>
    <p:sldId id="266" r:id="rId16"/>
    <p:sldId id="272"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CD793-AB99-4D40-9D9C-4DBC9CEA96D5}" type="datetimeFigureOut">
              <a:rPr lang="it-IT" smtClean="0"/>
              <a:pPr/>
              <a:t>18/08/2013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C27F97-3327-4F47-AD0C-0943C3874198}"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BC27F97-3327-4F47-AD0C-0943C3874198}"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BC27F97-3327-4F47-AD0C-0943C3874198}" type="slidenum">
              <a:rPr lang="it-IT" smtClean="0"/>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BC27F97-3327-4F47-AD0C-0943C3874198}" type="slidenum">
              <a:rPr lang="it-IT" smtClean="0"/>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BC27F97-3327-4F47-AD0C-0943C3874198}" type="slidenum">
              <a:rPr lang="it-IT" smtClean="0"/>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BC27F97-3327-4F47-AD0C-0943C3874198}" type="slidenum">
              <a:rPr lang="it-IT" smtClean="0"/>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BC27F97-3327-4F47-AD0C-0943C3874198}" type="slidenum">
              <a:rPr lang="it-IT" smtClean="0"/>
              <a:pPr/>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BC27F97-3327-4F47-AD0C-0943C3874198}" type="slidenum">
              <a:rPr lang="it-IT" smtClean="0"/>
              <a:pPr/>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BC27F97-3327-4F47-AD0C-0943C3874198}" type="slidenum">
              <a:rPr lang="it-IT" smtClean="0"/>
              <a:pPr/>
              <a:t>16</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BC27F97-3327-4F47-AD0C-0943C3874198}" type="slidenum">
              <a:rPr lang="it-IT" smtClean="0"/>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BC27F97-3327-4F47-AD0C-0943C3874198}" type="slidenum">
              <a:rPr lang="it-IT" smtClean="0"/>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21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22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932F9A-9ABA-4876-BD88-85ABC8B64CCD}" type="slidenum">
              <a:rPr lang="it-IT" smtClean="0"/>
              <a:pPr fontAlgn="base">
                <a:spcBef>
                  <a:spcPct val="0"/>
                </a:spcBef>
                <a:spcAft>
                  <a:spcPct val="0"/>
                </a:spcAft>
                <a:defRPr/>
              </a:pPr>
              <a:t>4</a:t>
            </a:fld>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24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0244"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F16A95-C338-47F2-9721-B4D031E1C1B5}" type="slidenum">
              <a:rPr lang="it-IT" smtClean="0"/>
              <a:pPr fontAlgn="base">
                <a:spcBef>
                  <a:spcPct val="0"/>
                </a:spcBef>
                <a:spcAft>
                  <a:spcPct val="0"/>
                </a:spcAft>
                <a:defRPr/>
              </a:pPr>
              <a:t>5</a:t>
            </a:fld>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12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126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903622-E38C-40F3-BDA6-9AE5BFEC41FA}" type="slidenum">
              <a:rPr lang="it-IT" smtClean="0"/>
              <a:pPr fontAlgn="base">
                <a:spcBef>
                  <a:spcPct val="0"/>
                </a:spcBef>
                <a:spcAft>
                  <a:spcPct val="0"/>
                </a:spcAft>
                <a:defRPr/>
              </a:pPr>
              <a:t>6</a:t>
            </a:fld>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BC27F97-3327-4F47-AD0C-0943C3874198}"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BC27F97-3327-4F47-AD0C-0943C3874198}" type="slidenum">
              <a:rPr lang="it-IT" smtClean="0"/>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229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2292"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8E5889-36AF-41D4-9532-47CED12CA4CC}" type="slidenum">
              <a:rPr lang="it-IT" smtClean="0"/>
              <a:pPr fontAlgn="base">
                <a:spcBef>
                  <a:spcPct val="0"/>
                </a:spcBef>
                <a:spcAft>
                  <a:spcPct val="0"/>
                </a:spcAft>
                <a:defRPr/>
              </a:pPr>
              <a:t>9</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F13C665-6D0C-4D4E-909A-D09E0F572748}" type="datetimeFigureOut">
              <a:rPr lang="it-IT" smtClean="0"/>
              <a:pPr/>
              <a:t>18/08/2013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52112DC-2E26-44F6-BF6B-3E2AE909A2D7}"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F13C665-6D0C-4D4E-909A-D09E0F572748}" type="datetimeFigureOut">
              <a:rPr lang="it-IT" smtClean="0"/>
              <a:pPr/>
              <a:t>18/08/2013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52112DC-2E26-44F6-BF6B-3E2AE909A2D7}"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F13C665-6D0C-4D4E-909A-D09E0F572748}" type="datetimeFigureOut">
              <a:rPr lang="it-IT" smtClean="0"/>
              <a:pPr/>
              <a:t>18/08/2013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52112DC-2E26-44F6-BF6B-3E2AE909A2D7}"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F13C665-6D0C-4D4E-909A-D09E0F572748}" type="datetimeFigureOut">
              <a:rPr lang="it-IT" smtClean="0"/>
              <a:pPr/>
              <a:t>18/08/2013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52112DC-2E26-44F6-BF6B-3E2AE909A2D7}"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F13C665-6D0C-4D4E-909A-D09E0F572748}" type="datetimeFigureOut">
              <a:rPr lang="it-IT" smtClean="0"/>
              <a:pPr/>
              <a:t>18/08/2013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52112DC-2E26-44F6-BF6B-3E2AE909A2D7}"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F13C665-6D0C-4D4E-909A-D09E0F572748}" type="datetimeFigureOut">
              <a:rPr lang="it-IT" smtClean="0"/>
              <a:pPr/>
              <a:t>18/08/2013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52112DC-2E26-44F6-BF6B-3E2AE909A2D7}"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F13C665-6D0C-4D4E-909A-D09E0F572748}" type="datetimeFigureOut">
              <a:rPr lang="it-IT" smtClean="0"/>
              <a:pPr/>
              <a:t>18/08/2013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52112DC-2E26-44F6-BF6B-3E2AE909A2D7}"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F13C665-6D0C-4D4E-909A-D09E0F572748}" type="datetimeFigureOut">
              <a:rPr lang="it-IT" smtClean="0"/>
              <a:pPr/>
              <a:t>18/08/2013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52112DC-2E26-44F6-BF6B-3E2AE909A2D7}"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F13C665-6D0C-4D4E-909A-D09E0F572748}" type="datetimeFigureOut">
              <a:rPr lang="it-IT" smtClean="0"/>
              <a:pPr/>
              <a:t>18/08/2013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52112DC-2E26-44F6-BF6B-3E2AE909A2D7}"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F13C665-6D0C-4D4E-909A-D09E0F572748}" type="datetimeFigureOut">
              <a:rPr lang="it-IT" smtClean="0"/>
              <a:pPr/>
              <a:t>18/08/2013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52112DC-2E26-44F6-BF6B-3E2AE909A2D7}"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F13C665-6D0C-4D4E-909A-D09E0F572748}" type="datetimeFigureOut">
              <a:rPr lang="it-IT" smtClean="0"/>
              <a:pPr/>
              <a:t>18/08/2013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52112DC-2E26-44F6-BF6B-3E2AE909A2D7}"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13C665-6D0C-4D4E-909A-D09E0F572748}" type="datetimeFigureOut">
              <a:rPr lang="it-IT" smtClean="0"/>
              <a:pPr/>
              <a:t>18/08/2013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112DC-2E26-44F6-BF6B-3E2AE909A2D7}"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slide" Target="slide1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it.wikipedia.org/wiki/File:NAMA_Akrotiri_2.jp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hyperlink" Target="http://it.wikipedia.org/wiki/File:Foul_pankration_BM_VaseE78.jp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hyperlink" Target="http://it.wikipedia.org/wiki/File:Charioteer_of_Delphi_-_detail_of_head.jp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Video/Leonida%20Re%20degli%20Spartani%20dal%20film%20_300_%20in%20battaglia%20%5bwww.keepvid.com%5d.mp4" TargetMode="External"/></Relationships>
</file>

<file path=ppt/slides/_rels/slide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slide" Target="slide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it.wikipedia.org/wiki/File:CireneGinnasio1999.jp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it.wikipedia.org/wiki/File:Pentathlon_athlets_Staatliche_Antikensammlungen_2637.jpg" TargetMode="External"/><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it.wikipedia.org/wiki/File:Pankratiasten_in_fight_copy_of_greek_statue_3_century_bC.jpg" TargetMode="External"/><Relationship Id="rId5" Type="http://schemas.openxmlformats.org/officeDocument/2006/relationships/image" Target="../media/image8.jpeg"/><Relationship Id="rId10" Type="http://schemas.openxmlformats.org/officeDocument/2006/relationships/image" Target="../media/image11.jpeg"/><Relationship Id="rId4" Type="http://schemas.openxmlformats.org/officeDocument/2006/relationships/hyperlink" Target="http://it.wikipedia.org/wiki/File:Hoplitodromos_Staatliche_Antikensammlungen_1471.jpg" TargetMode="External"/><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99592" y="1196752"/>
            <a:ext cx="3610925" cy="369332"/>
          </a:xfrm>
          <a:prstGeom prst="rect">
            <a:avLst/>
          </a:prstGeom>
        </p:spPr>
        <p:txBody>
          <a:bodyPr wrap="none">
            <a:spAutoFit/>
          </a:bodyPr>
          <a:lstStyle/>
          <a:p>
            <a:r>
              <a:rPr lang="it-IT" dirty="0" smtClean="0">
                <a:latin typeface="Times New Roman" pitchFamily="18" charset="0"/>
                <a:cs typeface="Times New Roman" pitchFamily="18" charset="0"/>
              </a:rPr>
              <a:t>Cosa accadde nei secoli VII-VI a.C.?</a:t>
            </a:r>
            <a:endParaRPr lang="it-IT" dirty="0">
              <a:latin typeface="Times New Roman" pitchFamily="18" charset="0"/>
              <a:cs typeface="Times New Roman" pitchFamily="18" charset="0"/>
            </a:endParaRPr>
          </a:p>
        </p:txBody>
      </p:sp>
      <p:sp>
        <p:nvSpPr>
          <p:cNvPr id="3" name="Rettangolo 2"/>
          <p:cNvSpPr/>
          <p:nvPr/>
        </p:nvSpPr>
        <p:spPr>
          <a:xfrm>
            <a:off x="4788024" y="1196752"/>
            <a:ext cx="3743332" cy="369332"/>
          </a:xfrm>
          <a:prstGeom prst="rect">
            <a:avLst/>
          </a:prstGeom>
        </p:spPr>
        <p:txBody>
          <a:bodyPr wrap="none">
            <a:spAutoFit/>
          </a:bodyPr>
          <a:lstStyle/>
          <a:p>
            <a:r>
              <a:rPr lang="it-IT" dirty="0" smtClean="0">
                <a:latin typeface="Times New Roman" pitchFamily="18" charset="0"/>
                <a:cs typeface="Times New Roman" pitchFamily="18" charset="0"/>
                <a:hlinkClick r:id="rId3" action="ppaction://hlinksldjump"/>
              </a:rPr>
              <a:t>Esplosero una serie di reattori nucleari</a:t>
            </a:r>
            <a:endParaRPr lang="it-IT" dirty="0">
              <a:latin typeface="Times New Roman" pitchFamily="18" charset="0"/>
              <a:cs typeface="Times New Roman" pitchFamily="18" charset="0"/>
            </a:endParaRPr>
          </a:p>
        </p:txBody>
      </p:sp>
      <p:sp>
        <p:nvSpPr>
          <p:cNvPr id="4" name="Rettangolo 3"/>
          <p:cNvSpPr/>
          <p:nvPr/>
        </p:nvSpPr>
        <p:spPr>
          <a:xfrm>
            <a:off x="4788024" y="1628800"/>
            <a:ext cx="3076483" cy="369332"/>
          </a:xfrm>
          <a:prstGeom prst="rect">
            <a:avLst/>
          </a:prstGeom>
        </p:spPr>
        <p:txBody>
          <a:bodyPr wrap="none">
            <a:spAutoFit/>
          </a:bodyPr>
          <a:lstStyle/>
          <a:p>
            <a:r>
              <a:rPr lang="it-IT" dirty="0" smtClean="0">
                <a:latin typeface="Times New Roman" pitchFamily="18" charset="0"/>
                <a:cs typeface="Times New Roman" pitchFamily="18" charset="0"/>
                <a:hlinkClick r:id="rId4" action="ppaction://hlinksldjump"/>
              </a:rPr>
              <a:t>Ci furono tirannidi in ogni città</a:t>
            </a:r>
            <a:endParaRPr lang="it-IT" dirty="0">
              <a:latin typeface="Times New Roman" pitchFamily="18" charset="0"/>
              <a:cs typeface="Times New Roman" pitchFamily="18" charset="0"/>
            </a:endParaRPr>
          </a:p>
        </p:txBody>
      </p:sp>
      <p:sp>
        <p:nvSpPr>
          <p:cNvPr id="5" name="Rettangolo 4"/>
          <p:cNvSpPr/>
          <p:nvPr/>
        </p:nvSpPr>
        <p:spPr>
          <a:xfrm>
            <a:off x="4788024" y="2060848"/>
            <a:ext cx="2787943" cy="369332"/>
          </a:xfrm>
          <a:prstGeom prst="rect">
            <a:avLst/>
          </a:prstGeom>
        </p:spPr>
        <p:txBody>
          <a:bodyPr wrap="none">
            <a:spAutoFit/>
          </a:bodyPr>
          <a:lstStyle/>
          <a:p>
            <a:r>
              <a:rPr lang="it-IT" dirty="0" smtClean="0">
                <a:latin typeface="Times New Roman" pitchFamily="18" charset="0"/>
                <a:cs typeface="Times New Roman" pitchFamily="18" charset="0"/>
                <a:hlinkClick r:id="rId3" action="ppaction://hlinksldjump"/>
              </a:rPr>
              <a:t>I Greci vinsero le Olimpiadi</a:t>
            </a:r>
            <a:endParaRPr lang="it-IT" dirty="0">
              <a:latin typeface="Times New Roman" pitchFamily="18" charset="0"/>
              <a:cs typeface="Times New Roman" pitchFamily="18" charset="0"/>
            </a:endParaRPr>
          </a:p>
        </p:txBody>
      </p:sp>
      <p:sp>
        <p:nvSpPr>
          <p:cNvPr id="6" name="CasellaDiTesto 5"/>
          <p:cNvSpPr txBox="1">
            <a:spLocks noChangeArrowheads="1"/>
          </p:cNvSpPr>
          <p:nvPr/>
        </p:nvSpPr>
        <p:spPr bwMode="auto">
          <a:xfrm>
            <a:off x="3851920" y="764704"/>
            <a:ext cx="1657350" cy="369887"/>
          </a:xfrm>
          <a:prstGeom prst="rect">
            <a:avLst/>
          </a:prstGeom>
          <a:noFill/>
          <a:ln w="9525">
            <a:noFill/>
            <a:miter lim="800000"/>
            <a:headEnd/>
            <a:tailEnd/>
          </a:ln>
        </p:spPr>
        <p:txBody>
          <a:bodyPr>
            <a:spAutoFit/>
          </a:bodyPr>
          <a:lstStyle/>
          <a:p>
            <a:pPr algn="ctr"/>
            <a:r>
              <a:rPr lang="it-IT" dirty="0">
                <a:solidFill>
                  <a:srgbClr val="0000FF"/>
                </a:solidFill>
                <a:latin typeface="Times New Roman" pitchFamily="18" charset="0"/>
                <a:cs typeface="Times New Roman" pitchFamily="18" charset="0"/>
              </a:rPr>
              <a:t>Cenni storici</a:t>
            </a:r>
          </a:p>
        </p:txBody>
      </p:sp>
      <p:sp>
        <p:nvSpPr>
          <p:cNvPr id="8" name="Rettangolo 7"/>
          <p:cNvSpPr/>
          <p:nvPr/>
        </p:nvSpPr>
        <p:spPr>
          <a:xfrm>
            <a:off x="899592" y="2780928"/>
            <a:ext cx="8045792" cy="1200329"/>
          </a:xfrm>
          <a:prstGeom prst="rect">
            <a:avLst/>
          </a:prstGeom>
        </p:spPr>
        <p:txBody>
          <a:bodyPr wrap="none">
            <a:spAutoFit/>
          </a:bodyPr>
          <a:lstStyle/>
          <a:p>
            <a:r>
              <a:rPr lang="it-IT" dirty="0" smtClean="0">
                <a:latin typeface="Times New Roman" pitchFamily="18" charset="0"/>
                <a:cs typeface="Times New Roman" pitchFamily="18" charset="0"/>
              </a:rPr>
              <a:t>Cosa accadde nello stesso periodo ad Atene? </a:t>
            </a:r>
            <a:r>
              <a:rPr lang="it-IT" dirty="0" err="1" smtClean="0">
                <a:latin typeface="Times New Roman" pitchFamily="18" charset="0"/>
                <a:cs typeface="Times New Roman" pitchFamily="18" charset="0"/>
              </a:rPr>
              <a:t>Dracone</a:t>
            </a:r>
            <a:r>
              <a:rPr lang="it-IT" dirty="0" smtClean="0">
                <a:latin typeface="Times New Roman" pitchFamily="18" charset="0"/>
                <a:cs typeface="Times New Roman" pitchFamily="18" charset="0"/>
              </a:rPr>
              <a:t> (621 a.C.) stese le leggi,</a:t>
            </a:r>
          </a:p>
          <a:p>
            <a:r>
              <a:rPr lang="it-IT" dirty="0" smtClean="0">
                <a:latin typeface="Times New Roman" pitchFamily="18" charset="0"/>
                <a:cs typeface="Times New Roman" pitchFamily="18" charset="0"/>
              </a:rPr>
              <a:t>Solone (594 a.C.) divise la popolazione nelle quattro classi </a:t>
            </a:r>
            <a:r>
              <a:rPr lang="it-IT" dirty="0" err="1" smtClean="0">
                <a:latin typeface="Times New Roman" pitchFamily="18" charset="0"/>
                <a:cs typeface="Times New Roman" pitchFamily="18" charset="0"/>
              </a:rPr>
              <a:t>censitarie</a:t>
            </a:r>
            <a:r>
              <a:rPr lang="it-IT" dirty="0" smtClean="0">
                <a:latin typeface="Times New Roman" pitchFamily="18" charset="0"/>
                <a:cs typeface="Times New Roman" pitchFamily="18" charset="0"/>
              </a:rPr>
              <a:t>. Dal 561 al 527</a:t>
            </a:r>
          </a:p>
          <a:p>
            <a:r>
              <a:rPr lang="it-IT" dirty="0" smtClean="0">
                <a:latin typeface="Times New Roman" pitchFamily="18" charset="0"/>
                <a:cs typeface="Times New Roman" pitchFamily="18" charset="0"/>
              </a:rPr>
              <a:t>a.C. abbiamo la tirannide di </a:t>
            </a:r>
            <a:r>
              <a:rPr lang="it-IT" dirty="0" err="1" smtClean="0">
                <a:latin typeface="Times New Roman" pitchFamily="18" charset="0"/>
                <a:cs typeface="Times New Roman" pitchFamily="18" charset="0"/>
              </a:rPr>
              <a:t>Pisistrato</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Clistene</a:t>
            </a:r>
            <a:r>
              <a:rPr lang="it-IT" dirty="0" smtClean="0">
                <a:latin typeface="Times New Roman" pitchFamily="18" charset="0"/>
                <a:cs typeface="Times New Roman" pitchFamily="18" charset="0"/>
              </a:rPr>
              <a:t> rivoluzionò di nuovo l’ordinamento</a:t>
            </a:r>
          </a:p>
          <a:p>
            <a:r>
              <a:rPr lang="it-IT" dirty="0" smtClean="0">
                <a:latin typeface="Times New Roman" pitchFamily="18" charset="0"/>
                <a:cs typeface="Times New Roman" pitchFamily="18" charset="0"/>
              </a:rPr>
              <a:t>nel 509 a.C. Nel 488 a.C. fu applicato per la prima volta l’ostracismo.</a:t>
            </a:r>
            <a:endParaRPr lang="it-IT" dirty="0">
              <a:latin typeface="Times New Roman" pitchFamily="18" charset="0"/>
              <a:cs typeface="Times New Roman" pitchFamily="18" charset="0"/>
            </a:endParaRPr>
          </a:p>
        </p:txBody>
      </p:sp>
      <p:sp>
        <p:nvSpPr>
          <p:cNvPr id="9" name="Rettangolo 8"/>
          <p:cNvSpPr/>
          <p:nvPr/>
        </p:nvSpPr>
        <p:spPr>
          <a:xfrm>
            <a:off x="899592" y="4149080"/>
            <a:ext cx="3615092" cy="646331"/>
          </a:xfrm>
          <a:prstGeom prst="rect">
            <a:avLst/>
          </a:prstGeom>
        </p:spPr>
        <p:txBody>
          <a:bodyPr wrap="none">
            <a:spAutoFit/>
          </a:bodyPr>
          <a:lstStyle/>
          <a:p>
            <a:r>
              <a:rPr lang="it-IT" dirty="0" smtClean="0">
                <a:latin typeface="Times New Roman" pitchFamily="18" charset="0"/>
                <a:cs typeface="Times New Roman" pitchFamily="18" charset="0"/>
              </a:rPr>
              <a:t>Quando e perché iniziarono le guerre</a:t>
            </a:r>
          </a:p>
          <a:p>
            <a:r>
              <a:rPr lang="it-IT" dirty="0" smtClean="0">
                <a:latin typeface="Times New Roman" pitchFamily="18" charset="0"/>
                <a:cs typeface="Times New Roman" pitchFamily="18" charset="0"/>
              </a:rPr>
              <a:t>persiane?</a:t>
            </a:r>
            <a:endParaRPr lang="it-IT" dirty="0">
              <a:latin typeface="Times New Roman" pitchFamily="18" charset="0"/>
              <a:cs typeface="Times New Roman" pitchFamily="18" charset="0"/>
            </a:endParaRPr>
          </a:p>
        </p:txBody>
      </p:sp>
      <p:sp>
        <p:nvSpPr>
          <p:cNvPr id="10" name="Rettangolo 9"/>
          <p:cNvSpPr/>
          <p:nvPr/>
        </p:nvSpPr>
        <p:spPr>
          <a:xfrm>
            <a:off x="4860032" y="4149080"/>
            <a:ext cx="3615092" cy="923330"/>
          </a:xfrm>
          <a:prstGeom prst="rect">
            <a:avLst/>
          </a:prstGeom>
        </p:spPr>
        <p:txBody>
          <a:bodyPr wrap="none">
            <a:spAutoFit/>
          </a:bodyPr>
          <a:lstStyle/>
          <a:p>
            <a:r>
              <a:rPr lang="it-IT" dirty="0" smtClean="0">
                <a:latin typeface="Times New Roman" pitchFamily="18" charset="0"/>
                <a:cs typeface="Times New Roman" pitchFamily="18" charset="0"/>
                <a:hlinkClick r:id="rId3" action="ppaction://hlinksldjump"/>
              </a:rPr>
              <a:t>Nel 476 d.C. poiché cadde l’Impero</a:t>
            </a:r>
          </a:p>
          <a:p>
            <a:r>
              <a:rPr lang="it-IT" dirty="0" smtClean="0">
                <a:latin typeface="Times New Roman" pitchFamily="18" charset="0"/>
                <a:cs typeface="Times New Roman" pitchFamily="18" charset="0"/>
                <a:hlinkClick r:id="rId3" action="ppaction://hlinksldjump"/>
              </a:rPr>
              <a:t>Romano d’Occidente che proteggeva</a:t>
            </a:r>
          </a:p>
          <a:p>
            <a:r>
              <a:rPr lang="it-IT" dirty="0" smtClean="0">
                <a:latin typeface="Times New Roman" pitchFamily="18" charset="0"/>
                <a:cs typeface="Times New Roman" pitchFamily="18" charset="0"/>
                <a:hlinkClick r:id="rId3" action="ppaction://hlinksldjump"/>
              </a:rPr>
              <a:t>la Grecia</a:t>
            </a:r>
            <a:endParaRPr lang="it-IT" dirty="0">
              <a:latin typeface="Times New Roman" pitchFamily="18" charset="0"/>
              <a:cs typeface="Times New Roman" pitchFamily="18" charset="0"/>
            </a:endParaRPr>
          </a:p>
        </p:txBody>
      </p:sp>
      <p:sp>
        <p:nvSpPr>
          <p:cNvPr id="11" name="Rettangolo 10"/>
          <p:cNvSpPr/>
          <p:nvPr/>
        </p:nvSpPr>
        <p:spPr>
          <a:xfrm>
            <a:off x="4860032" y="5085184"/>
            <a:ext cx="4173002" cy="646331"/>
          </a:xfrm>
          <a:prstGeom prst="rect">
            <a:avLst/>
          </a:prstGeom>
        </p:spPr>
        <p:txBody>
          <a:bodyPr wrap="none">
            <a:spAutoFit/>
          </a:bodyPr>
          <a:lstStyle/>
          <a:p>
            <a:r>
              <a:rPr lang="it-IT" dirty="0" smtClean="0">
                <a:latin typeface="Times New Roman" pitchFamily="18" charset="0"/>
                <a:cs typeface="Times New Roman" pitchFamily="18" charset="0"/>
                <a:hlinkClick r:id="rId3" action="ppaction://hlinksldjump"/>
              </a:rPr>
              <a:t>Nel 31 a.C. in seguito alla battaglia di </a:t>
            </a:r>
            <a:r>
              <a:rPr lang="it-IT" dirty="0" err="1" smtClean="0">
                <a:latin typeface="Times New Roman" pitchFamily="18" charset="0"/>
                <a:cs typeface="Times New Roman" pitchFamily="18" charset="0"/>
                <a:hlinkClick r:id="rId3" action="ppaction://hlinksldjump"/>
              </a:rPr>
              <a:t>Azio</a:t>
            </a:r>
            <a:endParaRPr lang="it-IT" dirty="0" smtClean="0">
              <a:latin typeface="Times New Roman" pitchFamily="18" charset="0"/>
              <a:cs typeface="Times New Roman" pitchFamily="18" charset="0"/>
              <a:hlinkClick r:id="rId3" action="ppaction://hlinksldjump"/>
            </a:endParaRPr>
          </a:p>
          <a:p>
            <a:r>
              <a:rPr lang="it-IT" dirty="0" smtClean="0">
                <a:latin typeface="Times New Roman" pitchFamily="18" charset="0"/>
                <a:cs typeface="Times New Roman" pitchFamily="18" charset="0"/>
                <a:hlinkClick r:id="rId3" action="ppaction://hlinksldjump"/>
              </a:rPr>
              <a:t>che coinvolse Grecia e </a:t>
            </a:r>
            <a:r>
              <a:rPr lang="it-IT" dirty="0" err="1" smtClean="0">
                <a:latin typeface="Times New Roman" pitchFamily="18" charset="0"/>
                <a:cs typeface="Times New Roman" pitchFamily="18" charset="0"/>
                <a:hlinkClick r:id="rId3" action="ppaction://hlinksldjump"/>
              </a:rPr>
              <a:t>Persia</a:t>
            </a:r>
            <a:endParaRPr lang="it-IT" dirty="0">
              <a:latin typeface="Times New Roman" pitchFamily="18" charset="0"/>
              <a:cs typeface="Times New Roman" pitchFamily="18" charset="0"/>
            </a:endParaRPr>
          </a:p>
        </p:txBody>
      </p:sp>
      <p:sp>
        <p:nvSpPr>
          <p:cNvPr id="12" name="Rettangolo 11"/>
          <p:cNvSpPr/>
          <p:nvPr/>
        </p:nvSpPr>
        <p:spPr>
          <a:xfrm>
            <a:off x="4860032" y="5733256"/>
            <a:ext cx="3499676" cy="369332"/>
          </a:xfrm>
          <a:prstGeom prst="rect">
            <a:avLst/>
          </a:prstGeom>
        </p:spPr>
        <p:txBody>
          <a:bodyPr wrap="none">
            <a:spAutoFit/>
          </a:bodyPr>
          <a:lstStyle/>
          <a:p>
            <a:r>
              <a:rPr lang="it-IT" dirty="0" smtClean="0">
                <a:latin typeface="Times New Roman" pitchFamily="18" charset="0"/>
                <a:cs typeface="Times New Roman" pitchFamily="18" charset="0"/>
                <a:hlinkClick r:id="rId4" action="ppaction://hlinksldjump"/>
              </a:rPr>
              <a:t>Nel 499 a.C. per la rivolta di Mileto</a:t>
            </a:r>
            <a:endParaRPr lang="it-IT" dirty="0">
              <a:latin typeface="Times New Roman" pitchFamily="18" charset="0"/>
              <a:cs typeface="Times New Roman" pitchFamily="18" charset="0"/>
            </a:endParaRPr>
          </a:p>
        </p:txBody>
      </p:sp>
      <p:sp>
        <p:nvSpPr>
          <p:cNvPr id="13" name="CasellaDiTesto 12"/>
          <p:cNvSpPr txBox="1">
            <a:spLocks noChangeArrowheads="1"/>
          </p:cNvSpPr>
          <p:nvPr/>
        </p:nvSpPr>
        <p:spPr bwMode="auto">
          <a:xfrm>
            <a:off x="1763688" y="260648"/>
            <a:ext cx="5867400" cy="461665"/>
          </a:xfrm>
          <a:prstGeom prst="rect">
            <a:avLst/>
          </a:prstGeom>
          <a:noFill/>
          <a:ln w="9525">
            <a:noFill/>
            <a:miter lim="800000"/>
            <a:headEnd/>
            <a:tailEnd/>
          </a:ln>
        </p:spPr>
        <p:txBody>
          <a:bodyPr wrap="square">
            <a:spAutoFit/>
          </a:bodyPr>
          <a:lstStyle/>
          <a:p>
            <a:pPr algn="ctr"/>
            <a:r>
              <a:rPr lang="it-IT" sz="2400" dirty="0">
                <a:solidFill>
                  <a:srgbClr val="FF0000"/>
                </a:solidFill>
                <a:latin typeface="Times New Roman" pitchFamily="18" charset="0"/>
                <a:cs typeface="Times New Roman" pitchFamily="18" charset="0"/>
              </a:rPr>
              <a:t>LE </a:t>
            </a:r>
            <a:r>
              <a:rPr lang="it-IT" sz="2400" dirty="0" smtClean="0">
                <a:solidFill>
                  <a:srgbClr val="FF0000"/>
                </a:solidFill>
                <a:latin typeface="Times New Roman" pitchFamily="18" charset="0"/>
                <a:cs typeface="Times New Roman" pitchFamily="18" charset="0"/>
              </a:rPr>
              <a:t>OLIMPIADI DELL’ANTICA GRECIA</a:t>
            </a:r>
            <a:endParaRPr lang="it-IT" sz="2400" dirty="0">
              <a:solidFill>
                <a:srgbClr val="FF0000"/>
              </a:solidFill>
              <a:latin typeface="Times New Roman" pitchFamily="18" charset="0"/>
              <a:cs typeface="Times New Roman" pitchFamily="18" charset="0"/>
            </a:endParaRPr>
          </a:p>
        </p:txBody>
      </p:sp>
      <p:sp>
        <p:nvSpPr>
          <p:cNvPr id="15" name="Avanti o successivo 14">
            <a:hlinkClick r:id="" action="ppaction://hlinkshowjump?jump=nextslide" highlightClick="1"/>
          </p:cNvPr>
          <p:cNvSpPr/>
          <p:nvPr/>
        </p:nvSpPr>
        <p:spPr>
          <a:xfrm>
            <a:off x="8783960" y="6453336"/>
            <a:ext cx="360040" cy="404664"/>
          </a:xfrm>
          <a:prstGeom prst="actionButtonForwardNex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0" fill="hold"/>
                                        <p:tgtEl>
                                          <p:spTgt spid="13"/>
                                        </p:tgtEl>
                                        <p:attrNameLst>
                                          <p:attrName>ppt_x</p:attrName>
                                        </p:attrNameLst>
                                      </p:cBhvr>
                                      <p:tavLst>
                                        <p:tav tm="0">
                                          <p:val>
                                            <p:strVal val="#ppt_x"/>
                                          </p:val>
                                        </p:tav>
                                        <p:tav tm="100000">
                                          <p:val>
                                            <p:strVal val="#ppt_x"/>
                                          </p:val>
                                        </p:tav>
                                      </p:tavLst>
                                    </p:anim>
                                    <p:anim calcmode="lin" valueType="num">
                                      <p:cBhvr additive="base">
                                        <p:cTn id="8" dur="50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0" fill="hold"/>
                                        <p:tgtEl>
                                          <p:spTgt spid="6"/>
                                        </p:tgtEl>
                                        <p:attrNameLst>
                                          <p:attrName>ppt_x</p:attrName>
                                        </p:attrNameLst>
                                      </p:cBhvr>
                                      <p:tavLst>
                                        <p:tav tm="0">
                                          <p:val>
                                            <p:strVal val="1+#ppt_w/2"/>
                                          </p:val>
                                        </p:tav>
                                        <p:tav tm="100000">
                                          <p:val>
                                            <p:strVal val="#ppt_x"/>
                                          </p:val>
                                        </p:tav>
                                      </p:tavLst>
                                    </p:anim>
                                    <p:anim calcmode="lin" valueType="num">
                                      <p:cBhvr additive="base">
                                        <p:cTn id="13" dur="50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0" fill="hold"/>
                                        <p:tgtEl>
                                          <p:spTgt spid="2"/>
                                        </p:tgtEl>
                                        <p:attrNameLst>
                                          <p:attrName>ppt_x</p:attrName>
                                        </p:attrNameLst>
                                      </p:cBhvr>
                                      <p:tavLst>
                                        <p:tav tm="0">
                                          <p:val>
                                            <p:strVal val="0-#ppt_w/2"/>
                                          </p:val>
                                        </p:tav>
                                        <p:tav tm="100000">
                                          <p:val>
                                            <p:strVal val="#ppt_x"/>
                                          </p:val>
                                        </p:tav>
                                      </p:tavLst>
                                    </p:anim>
                                    <p:anim calcmode="lin" valueType="num">
                                      <p:cBhvr additive="base">
                                        <p:cTn id="18" dur="50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5000"/>
                            </p:stCondLst>
                            <p:childTnLst>
                              <p:par>
                                <p:cTn id="20" presetID="7" presetClass="entr" presetSubtype="2"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0" fill="hold"/>
                                        <p:tgtEl>
                                          <p:spTgt spid="3"/>
                                        </p:tgtEl>
                                        <p:attrNameLst>
                                          <p:attrName>ppt_x</p:attrName>
                                        </p:attrNameLst>
                                      </p:cBhvr>
                                      <p:tavLst>
                                        <p:tav tm="0">
                                          <p:val>
                                            <p:strVal val="1+#ppt_w/2"/>
                                          </p:val>
                                        </p:tav>
                                        <p:tav tm="100000">
                                          <p:val>
                                            <p:strVal val="#ppt_x"/>
                                          </p:val>
                                        </p:tav>
                                      </p:tavLst>
                                    </p:anim>
                                    <p:anim calcmode="lin" valueType="num">
                                      <p:cBhvr additive="base">
                                        <p:cTn id="23" dur="5000" fill="hold"/>
                                        <p:tgtEl>
                                          <p:spTgt spid="3"/>
                                        </p:tgtEl>
                                        <p:attrNameLst>
                                          <p:attrName>ppt_y</p:attrName>
                                        </p:attrNameLst>
                                      </p:cBhvr>
                                      <p:tavLst>
                                        <p:tav tm="0">
                                          <p:val>
                                            <p:strVal val="#ppt_y"/>
                                          </p:val>
                                        </p:tav>
                                        <p:tav tm="100000">
                                          <p:val>
                                            <p:strVal val="#ppt_y"/>
                                          </p:val>
                                        </p:tav>
                                      </p:tavLst>
                                    </p:anim>
                                  </p:childTnLst>
                                </p:cTn>
                              </p:par>
                              <p:par>
                                <p:cTn id="24" presetID="7" presetClass="entr" presetSubtype="8"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0" fill="hold"/>
                                        <p:tgtEl>
                                          <p:spTgt spid="4"/>
                                        </p:tgtEl>
                                        <p:attrNameLst>
                                          <p:attrName>ppt_x</p:attrName>
                                        </p:attrNameLst>
                                      </p:cBhvr>
                                      <p:tavLst>
                                        <p:tav tm="0">
                                          <p:val>
                                            <p:strVal val="0-#ppt_w/2"/>
                                          </p:val>
                                        </p:tav>
                                        <p:tav tm="100000">
                                          <p:val>
                                            <p:strVal val="#ppt_x"/>
                                          </p:val>
                                        </p:tav>
                                      </p:tavLst>
                                    </p:anim>
                                    <p:anim calcmode="lin" valueType="num">
                                      <p:cBhvr additive="base">
                                        <p:cTn id="27" dur="5000" fill="hold"/>
                                        <p:tgtEl>
                                          <p:spTgt spid="4"/>
                                        </p:tgtEl>
                                        <p:attrNameLst>
                                          <p:attrName>ppt_y</p:attrName>
                                        </p:attrNameLst>
                                      </p:cBhvr>
                                      <p:tavLst>
                                        <p:tav tm="0">
                                          <p:val>
                                            <p:strVal val="#ppt_y"/>
                                          </p:val>
                                        </p:tav>
                                        <p:tav tm="100000">
                                          <p:val>
                                            <p:strVal val="#ppt_y"/>
                                          </p:val>
                                        </p:tav>
                                      </p:tavLst>
                                    </p:anim>
                                  </p:childTnLst>
                                </p:cTn>
                              </p:par>
                              <p:par>
                                <p:cTn id="28" presetID="7" presetClass="entr" presetSubtype="4"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0" fill="hold"/>
                                        <p:tgtEl>
                                          <p:spTgt spid="5"/>
                                        </p:tgtEl>
                                        <p:attrNameLst>
                                          <p:attrName>ppt_x</p:attrName>
                                        </p:attrNameLst>
                                      </p:cBhvr>
                                      <p:tavLst>
                                        <p:tav tm="0">
                                          <p:val>
                                            <p:strVal val="#ppt_x"/>
                                          </p:val>
                                        </p:tav>
                                        <p:tav tm="100000">
                                          <p:val>
                                            <p:strVal val="#ppt_x"/>
                                          </p:val>
                                        </p:tav>
                                      </p:tavLst>
                                    </p:anim>
                                    <p:anim calcmode="lin" valueType="num">
                                      <p:cBhvr additive="base">
                                        <p:cTn id="31"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3"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plus(in)">
                                      <p:cBhvr>
                                        <p:cTn id="36" dur="2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7" presetClass="entr" presetSubtype="8"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0" fill="hold"/>
                                        <p:tgtEl>
                                          <p:spTgt spid="9"/>
                                        </p:tgtEl>
                                        <p:attrNameLst>
                                          <p:attrName>ppt_x</p:attrName>
                                        </p:attrNameLst>
                                      </p:cBhvr>
                                      <p:tavLst>
                                        <p:tav tm="0">
                                          <p:val>
                                            <p:strVal val="0-#ppt_w/2"/>
                                          </p:val>
                                        </p:tav>
                                        <p:tav tm="100000">
                                          <p:val>
                                            <p:strVal val="#ppt_x"/>
                                          </p:val>
                                        </p:tav>
                                      </p:tavLst>
                                    </p:anim>
                                    <p:anim calcmode="lin" valueType="num">
                                      <p:cBhvr additive="base">
                                        <p:cTn id="42" dur="50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7" presetClass="entr" presetSubtype="2"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0" fill="hold"/>
                                        <p:tgtEl>
                                          <p:spTgt spid="10"/>
                                        </p:tgtEl>
                                        <p:attrNameLst>
                                          <p:attrName>ppt_x</p:attrName>
                                        </p:attrNameLst>
                                      </p:cBhvr>
                                      <p:tavLst>
                                        <p:tav tm="0">
                                          <p:val>
                                            <p:strVal val="1+#ppt_w/2"/>
                                          </p:val>
                                        </p:tav>
                                        <p:tav tm="100000">
                                          <p:val>
                                            <p:strVal val="#ppt_x"/>
                                          </p:val>
                                        </p:tav>
                                      </p:tavLst>
                                    </p:anim>
                                    <p:anim calcmode="lin" valueType="num">
                                      <p:cBhvr additive="base">
                                        <p:cTn id="47" dur="5000" fill="hold"/>
                                        <p:tgtEl>
                                          <p:spTgt spid="10"/>
                                        </p:tgtEl>
                                        <p:attrNameLst>
                                          <p:attrName>ppt_y</p:attrName>
                                        </p:attrNameLst>
                                      </p:cBhvr>
                                      <p:tavLst>
                                        <p:tav tm="0">
                                          <p:val>
                                            <p:strVal val="#ppt_y"/>
                                          </p:val>
                                        </p:tav>
                                        <p:tav tm="100000">
                                          <p:val>
                                            <p:strVal val="#ppt_y"/>
                                          </p:val>
                                        </p:tav>
                                      </p:tavLst>
                                    </p:anim>
                                  </p:childTnLst>
                                </p:cTn>
                              </p:par>
                              <p:par>
                                <p:cTn id="48" presetID="7" presetClass="entr" presetSubtype="8"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0" fill="hold"/>
                                        <p:tgtEl>
                                          <p:spTgt spid="11"/>
                                        </p:tgtEl>
                                        <p:attrNameLst>
                                          <p:attrName>ppt_x</p:attrName>
                                        </p:attrNameLst>
                                      </p:cBhvr>
                                      <p:tavLst>
                                        <p:tav tm="0">
                                          <p:val>
                                            <p:strVal val="0-#ppt_w/2"/>
                                          </p:val>
                                        </p:tav>
                                        <p:tav tm="100000">
                                          <p:val>
                                            <p:strVal val="#ppt_x"/>
                                          </p:val>
                                        </p:tav>
                                      </p:tavLst>
                                    </p:anim>
                                    <p:anim calcmode="lin" valueType="num">
                                      <p:cBhvr additive="base">
                                        <p:cTn id="51" dur="5000" fill="hold"/>
                                        <p:tgtEl>
                                          <p:spTgt spid="11"/>
                                        </p:tgtEl>
                                        <p:attrNameLst>
                                          <p:attrName>ppt_y</p:attrName>
                                        </p:attrNameLst>
                                      </p:cBhvr>
                                      <p:tavLst>
                                        <p:tav tm="0">
                                          <p:val>
                                            <p:strVal val="#ppt_y"/>
                                          </p:val>
                                        </p:tav>
                                        <p:tav tm="100000">
                                          <p:val>
                                            <p:strVal val="#ppt_y"/>
                                          </p:val>
                                        </p:tav>
                                      </p:tavLst>
                                    </p:anim>
                                  </p:childTnLst>
                                </p:cTn>
                              </p:par>
                              <p:par>
                                <p:cTn id="52" presetID="7" presetClass="entr" presetSubtype="4"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0" fill="hold"/>
                                        <p:tgtEl>
                                          <p:spTgt spid="12"/>
                                        </p:tgtEl>
                                        <p:attrNameLst>
                                          <p:attrName>ppt_x</p:attrName>
                                        </p:attrNameLst>
                                      </p:cBhvr>
                                      <p:tavLst>
                                        <p:tav tm="0">
                                          <p:val>
                                            <p:strVal val="#ppt_x"/>
                                          </p:val>
                                        </p:tav>
                                        <p:tav tm="100000">
                                          <p:val>
                                            <p:strVal val="#ppt_x"/>
                                          </p:val>
                                        </p:tav>
                                      </p:tavLst>
                                    </p:anim>
                                    <p:anim calcmode="lin" valueType="num">
                                      <p:cBhvr additive="base">
                                        <p:cTn id="55" dur="5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8" grpId="0"/>
      <p:bldP spid="9" grpId="0"/>
      <p:bldP spid="10" grpId="0"/>
      <p:bldP spid="11" grpId="0"/>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3563888" y="332656"/>
            <a:ext cx="2232025" cy="368300"/>
          </a:xfrm>
          <a:prstGeom prst="rect">
            <a:avLst/>
          </a:prstGeom>
          <a:noFill/>
          <a:ln w="9525">
            <a:noFill/>
            <a:miter lim="800000"/>
            <a:headEnd/>
            <a:tailEnd/>
          </a:ln>
        </p:spPr>
        <p:txBody>
          <a:bodyPr>
            <a:spAutoFit/>
          </a:bodyPr>
          <a:lstStyle/>
          <a:p>
            <a:pPr algn="ctr"/>
            <a:r>
              <a:rPr lang="it-IT" b="1" dirty="0" smtClean="0">
                <a:solidFill>
                  <a:srgbClr val="7030A0"/>
                </a:solidFill>
                <a:latin typeface="Times New Roman" pitchFamily="18" charset="0"/>
                <a:cs typeface="Times New Roman" pitchFamily="18" charset="0"/>
              </a:rPr>
              <a:t>La corsa</a:t>
            </a:r>
            <a:endParaRPr lang="it-IT" b="1" dirty="0">
              <a:solidFill>
                <a:srgbClr val="7030A0"/>
              </a:solidFill>
              <a:latin typeface="Times New Roman" pitchFamily="18" charset="0"/>
              <a:cs typeface="Times New Roman" pitchFamily="18" charset="0"/>
            </a:endParaRPr>
          </a:p>
        </p:txBody>
      </p:sp>
      <p:sp>
        <p:nvSpPr>
          <p:cNvPr id="5" name="Rettangolo 4"/>
          <p:cNvSpPr/>
          <p:nvPr/>
        </p:nvSpPr>
        <p:spPr>
          <a:xfrm>
            <a:off x="251520" y="764704"/>
            <a:ext cx="8604448" cy="3785652"/>
          </a:xfrm>
          <a:prstGeom prst="rect">
            <a:avLst/>
          </a:prstGeom>
        </p:spPr>
        <p:txBody>
          <a:bodyPr wrap="square">
            <a:spAutoFit/>
          </a:bodyPr>
          <a:lstStyle/>
          <a:p>
            <a:pPr algn="just"/>
            <a:r>
              <a:rPr lang="it-IT" sz="1600" dirty="0" smtClean="0">
                <a:latin typeface="Times New Roman" pitchFamily="18" charset="0"/>
                <a:cs typeface="Times New Roman" pitchFamily="18" charset="0"/>
              </a:rPr>
              <a:t>Lo </a:t>
            </a:r>
            <a:r>
              <a:rPr lang="it-IT" sz="1600" i="1" dirty="0" err="1" smtClean="0">
                <a:latin typeface="Times New Roman" pitchFamily="18" charset="0"/>
                <a:cs typeface="Times New Roman" pitchFamily="18" charset="0"/>
              </a:rPr>
              <a:t>stadion</a:t>
            </a:r>
            <a:r>
              <a:rPr lang="it-IT" sz="1600" dirty="0" smtClean="0">
                <a:latin typeface="Times New Roman" pitchFamily="18" charset="0"/>
                <a:cs typeface="Times New Roman" pitchFamily="18" charset="0"/>
              </a:rPr>
              <a:t> (o stadio) era un'antica gara di corsa, parte dei Giochi Olimpici e dei Giochi Panellenici.</a:t>
            </a:r>
          </a:p>
          <a:p>
            <a:pPr algn="just"/>
            <a:r>
              <a:rPr lang="it-IT" sz="1600" dirty="0" smtClean="0">
                <a:latin typeface="Times New Roman" pitchFamily="18" charset="0"/>
                <a:cs typeface="Times New Roman" pitchFamily="18" charset="0"/>
              </a:rPr>
              <a:t>Lo </a:t>
            </a:r>
            <a:r>
              <a:rPr lang="it-IT" sz="1600" i="1" dirty="0" err="1" smtClean="0">
                <a:latin typeface="Times New Roman" pitchFamily="18" charset="0"/>
                <a:cs typeface="Times New Roman" pitchFamily="18" charset="0"/>
              </a:rPr>
              <a:t>stadion</a:t>
            </a:r>
            <a:r>
              <a:rPr lang="it-IT" sz="1600" dirty="0" smtClean="0">
                <a:latin typeface="Times New Roman" pitchFamily="18" charset="0"/>
                <a:cs typeface="Times New Roman" pitchFamily="18" charset="0"/>
              </a:rPr>
              <a:t> prendeva il nome dall'edificio nel quale si svolgeva, anch'esso chiamato </a:t>
            </a:r>
            <a:r>
              <a:rPr lang="it-IT" sz="1600" i="1" dirty="0" err="1" smtClean="0">
                <a:latin typeface="Times New Roman" pitchFamily="18" charset="0"/>
                <a:cs typeface="Times New Roman" pitchFamily="18" charset="0"/>
              </a:rPr>
              <a:t>stadion</a:t>
            </a:r>
            <a:r>
              <a:rPr lang="it-IT" sz="1600" dirty="0" smtClean="0">
                <a:latin typeface="Times New Roman" pitchFamily="18" charset="0"/>
                <a:cs typeface="Times New Roman" pitchFamily="18" charset="0"/>
              </a:rPr>
              <a:t>. Il termine divenne </a:t>
            </a:r>
            <a:r>
              <a:rPr lang="it-IT" sz="1600" i="1" dirty="0" err="1" smtClean="0">
                <a:latin typeface="Times New Roman" pitchFamily="18" charset="0"/>
                <a:cs typeface="Times New Roman" pitchFamily="18" charset="0"/>
              </a:rPr>
              <a:t>stadium</a:t>
            </a:r>
            <a:r>
              <a:rPr lang="it-IT" sz="1600" dirty="0" smtClean="0">
                <a:latin typeface="Times New Roman" pitchFamily="18" charset="0"/>
                <a:cs typeface="Times New Roman" pitchFamily="18" charset="0"/>
              </a:rPr>
              <a:t> in latino, che divenne a sua volta stadio in italiano. Esistevano altri tipi di gare di corsa, ma lo </a:t>
            </a:r>
            <a:r>
              <a:rPr lang="it-IT" sz="1600" dirty="0" err="1" smtClean="0">
                <a:latin typeface="Times New Roman" pitchFamily="18" charset="0"/>
                <a:cs typeface="Times New Roman" pitchFamily="18" charset="0"/>
              </a:rPr>
              <a:t>stadion</a:t>
            </a:r>
            <a:r>
              <a:rPr lang="it-IT" sz="1600" dirty="0" smtClean="0">
                <a:latin typeface="Times New Roman" pitchFamily="18" charset="0"/>
                <a:cs typeface="Times New Roman" pitchFamily="18" charset="0"/>
              </a:rPr>
              <a:t> era la più prestigiosa; il vincitore veniva spesso considerato come il vincitore degli interi Giochi e per secoli l'olimpiade prendeva il nome del vincitore della corsa dello </a:t>
            </a:r>
            <a:r>
              <a:rPr lang="it-IT" sz="1600" dirty="0" err="1" smtClean="0">
                <a:latin typeface="Times New Roman" pitchFamily="18" charset="0"/>
                <a:cs typeface="Times New Roman" pitchFamily="18" charset="0"/>
              </a:rPr>
              <a:t>stadion</a:t>
            </a:r>
            <a:r>
              <a:rPr lang="it-IT" sz="1600" dirty="0" smtClean="0">
                <a:latin typeface="Times New Roman" pitchFamily="18" charset="0"/>
                <a:cs typeface="Times New Roman" pitchFamily="18" charset="0"/>
              </a:rPr>
              <a:t>, il quale doveva accendere il fuoco dei giochi successivi. Anche se come evento separato, lo </a:t>
            </a:r>
            <a:r>
              <a:rPr lang="it-IT" sz="1600" dirty="0" err="1" smtClean="0">
                <a:latin typeface="Times New Roman" pitchFamily="18" charset="0"/>
                <a:cs typeface="Times New Roman" pitchFamily="18" charset="0"/>
              </a:rPr>
              <a:t>stadion</a:t>
            </a:r>
            <a:r>
              <a:rPr lang="it-IT" sz="1600" dirty="0" smtClean="0">
                <a:latin typeface="Times New Roman" pitchFamily="18" charset="0"/>
                <a:cs typeface="Times New Roman" pitchFamily="18" charset="0"/>
              </a:rPr>
              <a:t> faceva parte del pentathlon antico.</a:t>
            </a:r>
          </a:p>
          <a:p>
            <a:pPr algn="just"/>
            <a:r>
              <a:rPr lang="it-IT" sz="1600" dirty="0" smtClean="0">
                <a:latin typeface="Times New Roman" pitchFamily="18" charset="0"/>
                <a:cs typeface="Times New Roman" pitchFamily="18" charset="0"/>
              </a:rPr>
              <a:t>Ai Giochi Olimpici, lo </a:t>
            </a:r>
            <a:r>
              <a:rPr lang="it-IT" sz="1600" dirty="0" err="1" smtClean="0">
                <a:latin typeface="Times New Roman" pitchFamily="18" charset="0"/>
                <a:cs typeface="Times New Roman" pitchFamily="18" charset="0"/>
              </a:rPr>
              <a:t>stadion</a:t>
            </a:r>
            <a:r>
              <a:rPr lang="it-IT" sz="1600" dirty="0" smtClean="0">
                <a:latin typeface="Times New Roman" pitchFamily="18" charset="0"/>
                <a:cs typeface="Times New Roman" pitchFamily="18" charset="0"/>
              </a:rPr>
              <a:t> (inteso come edificio), era abbastanza grande (la pista era larga circa 29 m) da contenere venti concorrenti, e la gara consisteva essenzialmente in uno sprint su un rettilineo di 192.27 metri. La gara iniziava con uno squillo di tromba, e c'erano dei giudici (</a:t>
            </a:r>
            <a:r>
              <a:rPr lang="it-IT" sz="1600" i="1" dirty="0" err="1" smtClean="0">
                <a:latin typeface="Times New Roman" pitchFamily="18" charset="0"/>
                <a:cs typeface="Times New Roman" pitchFamily="18" charset="0"/>
              </a:rPr>
              <a:t>agonothetes</a:t>
            </a:r>
            <a:r>
              <a:rPr lang="it-IT" sz="1600" dirty="0" smtClean="0">
                <a:latin typeface="Times New Roman" pitchFamily="18" charset="0"/>
                <a:cs typeface="Times New Roman" pitchFamily="18" charset="0"/>
              </a:rPr>
              <a:t>) ai blocchi di partenza per assicurarsi che non ci fossero false partenze. C'erano anche dei giudici sulla linea di arrivo per stabilire il vincitore ed accertarsi che nessuno avesse barato (se i giudici decidevano per un pari merito, la gara veniva </a:t>
            </a:r>
            <a:r>
              <a:rPr lang="it-IT" sz="1600" dirty="0" err="1" smtClean="0">
                <a:latin typeface="Times New Roman" pitchFamily="18" charset="0"/>
                <a:cs typeface="Times New Roman" pitchFamily="18" charset="0"/>
              </a:rPr>
              <a:t>ridisputata</a:t>
            </a:r>
            <a:r>
              <a:rPr lang="it-IT" sz="1600" dirty="0" smtClean="0">
                <a:latin typeface="Times New Roman" pitchFamily="18" charset="0"/>
                <a:cs typeface="Times New Roman" pitchFamily="18" charset="0"/>
              </a:rPr>
              <a:t>). Si correva su sabbia e sia la linea di partenza che quella di arrivo erano contrassegnate da soglie di pietra. I corridori partivano in posizione eretta, probabilmente con le braccia stese in avanti, invece che dalla posizione rannicchiata dei corridori moderni.</a:t>
            </a:r>
            <a:endParaRPr lang="it-IT" sz="1600" dirty="0">
              <a:latin typeface="Times New Roman" pitchFamily="18" charset="0"/>
              <a:cs typeface="Times New Roman" pitchFamily="18" charset="0"/>
            </a:endParaRPr>
          </a:p>
        </p:txBody>
      </p:sp>
      <p:pic>
        <p:nvPicPr>
          <p:cNvPr id="10244" name="Picture 4" descr="http://t3.gstatic.com/images?q=tbn:ANd9GcRfkVhXKlBS3Hl3MXCNy--5djbh-8Dy02SiuFhhv3nTL84NCOGp"/>
          <p:cNvPicPr>
            <a:picLocks noChangeAspect="1" noChangeArrowheads="1"/>
          </p:cNvPicPr>
          <p:nvPr/>
        </p:nvPicPr>
        <p:blipFill>
          <a:blip r:embed="rId3" cstate="print"/>
          <a:srcRect/>
          <a:stretch>
            <a:fillRect/>
          </a:stretch>
        </p:blipFill>
        <p:spPr bwMode="auto">
          <a:xfrm>
            <a:off x="3995936" y="4725144"/>
            <a:ext cx="1419994" cy="1750389"/>
          </a:xfrm>
          <a:prstGeom prst="rect">
            <a:avLst/>
          </a:prstGeom>
          <a:noFill/>
        </p:spPr>
      </p:pic>
      <p:sp>
        <p:nvSpPr>
          <p:cNvPr id="7" name="Indietro o precedente 6">
            <a:hlinkClick r:id="" action="ppaction://hlinkshowjump?jump=previousslide" highlightClick="1"/>
          </p:cNvPr>
          <p:cNvSpPr/>
          <p:nvPr/>
        </p:nvSpPr>
        <p:spPr>
          <a:xfrm>
            <a:off x="8388424" y="6453336"/>
            <a:ext cx="360040" cy="404664"/>
          </a:xfrm>
          <a:prstGeom prst="actionButtonBackPrevious">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Avanti o successivo 7">
            <a:hlinkClick r:id="" action="ppaction://hlinkshowjump?jump=nextslide" highlightClick="1"/>
          </p:cNvPr>
          <p:cNvSpPr/>
          <p:nvPr/>
        </p:nvSpPr>
        <p:spPr>
          <a:xfrm>
            <a:off x="8783960" y="6453336"/>
            <a:ext cx="360040" cy="404664"/>
          </a:xfrm>
          <a:prstGeom prst="actionButtonForwardNex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2000"/>
                                        <p:tgtEl>
                                          <p:spTgt spid="5"/>
                                        </p:tgtEl>
                                      </p:cBhvr>
                                    </p:animEffect>
                                  </p:childTnLst>
                                </p:cTn>
                              </p:par>
                            </p:childTnLst>
                          </p:cTn>
                        </p:par>
                        <p:par>
                          <p:cTn id="13" fill="hold">
                            <p:stCondLst>
                              <p:cond delay="7000"/>
                            </p:stCondLst>
                            <p:childTnLst>
                              <p:par>
                                <p:cTn id="14" presetID="19" presetClass="entr" presetSubtype="10" fill="hold" nodeType="afterEffect">
                                  <p:stCondLst>
                                    <p:cond delay="0"/>
                                  </p:stCondLst>
                                  <p:childTnLst>
                                    <p:set>
                                      <p:cBhvr>
                                        <p:cTn id="15" dur="1" fill="hold">
                                          <p:stCondLst>
                                            <p:cond delay="0"/>
                                          </p:stCondLst>
                                        </p:cTn>
                                        <p:tgtEl>
                                          <p:spTgt spid="10244"/>
                                        </p:tgtEl>
                                        <p:attrNameLst>
                                          <p:attrName>style.visibility</p:attrName>
                                        </p:attrNameLst>
                                      </p:cBhvr>
                                      <p:to>
                                        <p:strVal val="visible"/>
                                      </p:to>
                                    </p:set>
                                    <p:anim calcmode="lin" valueType="num">
                                      <p:cBhvr>
                                        <p:cTn id="16" dur="5000" fill="hold"/>
                                        <p:tgtEl>
                                          <p:spTgt spid="10244"/>
                                        </p:tgtEl>
                                        <p:attrNameLst>
                                          <p:attrName>ppt_w</p:attrName>
                                        </p:attrNameLst>
                                      </p:cBhvr>
                                      <p:tavLst>
                                        <p:tav tm="0" fmla="#ppt_w*sin(2.5*pi*$)">
                                          <p:val>
                                            <p:fltVal val="0"/>
                                          </p:val>
                                        </p:tav>
                                        <p:tav tm="100000">
                                          <p:val>
                                            <p:fltVal val="1"/>
                                          </p:val>
                                        </p:tav>
                                      </p:tavLst>
                                    </p:anim>
                                    <p:anim calcmode="lin" valueType="num">
                                      <p:cBhvr>
                                        <p:cTn id="17" dur="5000" fill="hold"/>
                                        <p:tgtEl>
                                          <p:spTgt spid="1024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3563888" y="332656"/>
            <a:ext cx="2232025" cy="368300"/>
          </a:xfrm>
          <a:prstGeom prst="rect">
            <a:avLst/>
          </a:prstGeom>
          <a:noFill/>
          <a:ln w="9525">
            <a:noFill/>
            <a:miter lim="800000"/>
            <a:headEnd/>
            <a:tailEnd/>
          </a:ln>
        </p:spPr>
        <p:txBody>
          <a:bodyPr>
            <a:spAutoFit/>
          </a:bodyPr>
          <a:lstStyle/>
          <a:p>
            <a:pPr algn="ctr"/>
            <a:r>
              <a:rPr lang="it-IT" b="1" dirty="0" smtClean="0">
                <a:solidFill>
                  <a:srgbClr val="7030A0"/>
                </a:solidFill>
                <a:latin typeface="Times New Roman" pitchFamily="18" charset="0"/>
                <a:cs typeface="Times New Roman" pitchFamily="18" charset="0"/>
              </a:rPr>
              <a:t>Il pugilato</a:t>
            </a:r>
            <a:endParaRPr lang="it-IT" b="1" dirty="0">
              <a:solidFill>
                <a:srgbClr val="7030A0"/>
              </a:solidFill>
              <a:latin typeface="Times New Roman" pitchFamily="18" charset="0"/>
              <a:cs typeface="Times New Roman" pitchFamily="18" charset="0"/>
            </a:endParaRPr>
          </a:p>
        </p:txBody>
      </p:sp>
      <p:pic>
        <p:nvPicPr>
          <p:cNvPr id="8194" name="Picture 2" descr="http://upload.wikimedia.org/wikipedia/commons/thumb/e/e2/NAMA_Akrotiri_2.jpg/200px-NAMA_Akrotiri_2.jpg">
            <a:hlinkClick r:id="rId3"/>
          </p:cNvPr>
          <p:cNvPicPr>
            <a:picLocks noChangeAspect="1" noChangeArrowheads="1"/>
          </p:cNvPicPr>
          <p:nvPr/>
        </p:nvPicPr>
        <p:blipFill>
          <a:blip r:embed="rId4" cstate="print"/>
          <a:srcRect/>
          <a:stretch>
            <a:fillRect/>
          </a:stretch>
        </p:blipFill>
        <p:spPr bwMode="auto">
          <a:xfrm>
            <a:off x="395536" y="1844824"/>
            <a:ext cx="1905000" cy="3200401"/>
          </a:xfrm>
          <a:prstGeom prst="rect">
            <a:avLst/>
          </a:prstGeom>
          <a:noFill/>
        </p:spPr>
      </p:pic>
      <p:sp>
        <p:nvSpPr>
          <p:cNvPr id="6" name="Rettangolo 5"/>
          <p:cNvSpPr/>
          <p:nvPr/>
        </p:nvSpPr>
        <p:spPr>
          <a:xfrm>
            <a:off x="2555776" y="692696"/>
            <a:ext cx="6408712" cy="5949280"/>
          </a:xfrm>
          <a:prstGeom prst="rect">
            <a:avLst/>
          </a:prstGeom>
        </p:spPr>
        <p:txBody>
          <a:bodyPr wrap="square">
            <a:spAutoFit/>
          </a:bodyPr>
          <a:lstStyle/>
          <a:p>
            <a:pPr algn="r"/>
            <a:r>
              <a:rPr lang="it-IT" sz="1600" dirty="0" smtClean="0">
                <a:latin typeface="Times New Roman" pitchFamily="18" charset="0"/>
                <a:cs typeface="Times New Roman" pitchFamily="18" charset="0"/>
              </a:rPr>
              <a:t>Nelle Olimpiadi antiche, fino al 500 a.C. circa, gli atleti indossavano unicamente fascette in cuoio (denominate </a:t>
            </a:r>
            <a:r>
              <a:rPr lang="it-IT" sz="1600" i="1" dirty="0" err="1" smtClean="0">
                <a:latin typeface="Times New Roman" pitchFamily="18" charset="0"/>
                <a:cs typeface="Times New Roman" pitchFamily="18" charset="0"/>
              </a:rPr>
              <a:t>himantes</a:t>
            </a:r>
            <a:r>
              <a:rPr lang="it-IT" sz="1600" dirty="0" smtClean="0">
                <a:latin typeface="Times New Roman" pitchFamily="18" charset="0"/>
                <a:cs typeface="Times New Roman" pitchFamily="18" charset="0"/>
              </a:rPr>
              <a:t>), avvolte attorno alle mani in modo tale da lasciare libere le dita. Ciascuna fascetta misurava dai tre ai tre metri e mezzo, e veniva avvolta numerose volte attorno a nocche, mani, polsi, parte dell'avambraccio ed attorno alla base di ciascun dito.</a:t>
            </a:r>
          </a:p>
          <a:p>
            <a:pPr algn="r"/>
            <a:r>
              <a:rPr lang="it-IT" sz="1600" dirty="0" smtClean="0">
                <a:latin typeface="Times New Roman" pitchFamily="18" charset="0"/>
                <a:cs typeface="Times New Roman" pitchFamily="18" charset="0"/>
              </a:rPr>
              <a:t>A volte, anche il petto veniva fasciato con cuoio, mentre il resto del corpo era del tutto nudo, esclusi in alcuni casi un paio di sandali.</a:t>
            </a:r>
          </a:p>
          <a:p>
            <a:pPr algn="r"/>
            <a:r>
              <a:rPr lang="it-IT" sz="1600" dirty="0" smtClean="0">
                <a:latin typeface="Times New Roman" pitchFamily="18" charset="0"/>
                <a:cs typeface="Times New Roman" pitchFamily="18" charset="0"/>
              </a:rPr>
              <a:t>Attorno al 400 a.C. circa, vennero introdotti nella disciplina gli </a:t>
            </a:r>
            <a:r>
              <a:rPr lang="it-IT" sz="1600" i="1" dirty="0" err="1" smtClean="0">
                <a:latin typeface="Times New Roman" pitchFamily="18" charset="0"/>
                <a:cs typeface="Times New Roman" pitchFamily="18" charset="0"/>
              </a:rPr>
              <a:t>sphairai</a:t>
            </a:r>
            <a:r>
              <a:rPr lang="it-IT" sz="1600" dirty="0" smtClean="0">
                <a:latin typeface="Times New Roman" pitchFamily="18" charset="0"/>
                <a:cs typeface="Times New Roman" pitchFamily="18" charset="0"/>
              </a:rPr>
              <a:t>. Questi ultimi erano assai simili agli </a:t>
            </a:r>
            <a:r>
              <a:rPr lang="it-IT" sz="1600" i="1" dirty="0" err="1" smtClean="0">
                <a:latin typeface="Times New Roman" pitchFamily="18" charset="0"/>
                <a:cs typeface="Times New Roman" pitchFamily="18" charset="0"/>
              </a:rPr>
              <a:t>himantes</a:t>
            </a:r>
            <a:r>
              <a:rPr lang="it-IT" sz="1600" dirty="0" smtClean="0">
                <a:latin typeface="Times New Roman" pitchFamily="18" charset="0"/>
                <a:cs typeface="Times New Roman" pitchFamily="18" charset="0"/>
              </a:rPr>
              <a:t>, tuttavia la fascia di cuoio di cui erano costituiti era affumicata su un verso, che doveva essere rivolto verso l'esterno (in modo da rendere il cuoio più duro e causare maggiore danno) e ricoperta da uno strato di imbottitura sull'altro, che doveva andare a contatto con la pelle (in modo da non causare abrasioni od ustioni da sfregamento che avrebbero nuociuto al possessore stesso dei guanti, oltre che all'incassatore dei colpi).</a:t>
            </a:r>
          </a:p>
          <a:p>
            <a:pPr algn="r"/>
            <a:r>
              <a:rPr lang="it-IT" sz="1600" dirty="0" smtClean="0">
                <a:latin typeface="Times New Roman" pitchFamily="18" charset="0"/>
                <a:cs typeface="Times New Roman" pitchFamily="18" charset="0"/>
              </a:rPr>
              <a:t>Una versione resa ulteriormente efficiente degli </a:t>
            </a:r>
            <a:r>
              <a:rPr lang="it-IT" sz="1600" i="1" dirty="0" err="1" smtClean="0">
                <a:latin typeface="Times New Roman" pitchFamily="18" charset="0"/>
                <a:cs typeface="Times New Roman" pitchFamily="18" charset="0"/>
              </a:rPr>
              <a:t>sphairai</a:t>
            </a:r>
            <a:r>
              <a:rPr lang="it-IT" sz="1600" dirty="0" smtClean="0">
                <a:latin typeface="Times New Roman" pitchFamily="18" charset="0"/>
                <a:cs typeface="Times New Roman" pitchFamily="18" charset="0"/>
              </a:rPr>
              <a:t> erano gli </a:t>
            </a:r>
            <a:r>
              <a:rPr lang="it-IT" sz="1600" i="1" dirty="0" err="1" smtClean="0">
                <a:latin typeface="Times New Roman" pitchFamily="18" charset="0"/>
                <a:cs typeface="Times New Roman" pitchFamily="18" charset="0"/>
              </a:rPr>
              <a:t>oxys</a:t>
            </a:r>
            <a:r>
              <a:rPr lang="it-IT" sz="1600" dirty="0" smtClean="0">
                <a:latin typeface="Times New Roman" pitchFamily="18" charset="0"/>
                <a:cs typeface="Times New Roman" pitchFamily="18" charset="0"/>
              </a:rPr>
              <a:t>, costituiti da una serie di tasselli di cuoio piuttosto spessi, applicati su mani, polsi ed avambracci. Sull'avambraccio veniva avvolta una fascia di lana per assorbire il sudore, mentre in corrispondenza delle nocche vi erano rinforzi di cuoio indurito con bagni in acqua e sale, per una maggiore potenza d'impatto. I pugilatori greci si preparavano agli incontri allenandosi con dei sacchi pieni di sabbia, farina o cereali, chiamati </a:t>
            </a:r>
            <a:r>
              <a:rPr lang="it-IT" sz="1600" i="1" dirty="0" err="1" smtClean="0">
                <a:latin typeface="Times New Roman" pitchFamily="18" charset="0"/>
                <a:cs typeface="Times New Roman" pitchFamily="18" charset="0"/>
              </a:rPr>
              <a:t>korykos</a:t>
            </a:r>
            <a:r>
              <a:rPr lang="it-IT" sz="1600" dirty="0" smtClean="0">
                <a:latin typeface="Times New Roman" pitchFamily="18" charset="0"/>
                <a:cs typeface="Times New Roman" pitchFamily="18" charset="0"/>
              </a:rPr>
              <a:t>, molto simili a quelli utilizzati dai pugili attuali.</a:t>
            </a:r>
            <a:endParaRPr lang="it-IT" sz="1600" dirty="0">
              <a:latin typeface="Times New Roman" pitchFamily="18" charset="0"/>
              <a:cs typeface="Times New Roman" pitchFamily="18" charset="0"/>
            </a:endParaRPr>
          </a:p>
        </p:txBody>
      </p:sp>
      <p:sp>
        <p:nvSpPr>
          <p:cNvPr id="7" name="Indietro o precedente 6">
            <a:hlinkClick r:id="" action="ppaction://hlinkshowjump?jump=previousslide" highlightClick="1"/>
          </p:cNvPr>
          <p:cNvSpPr/>
          <p:nvPr/>
        </p:nvSpPr>
        <p:spPr>
          <a:xfrm>
            <a:off x="8388424" y="6453336"/>
            <a:ext cx="360040" cy="404664"/>
          </a:xfrm>
          <a:prstGeom prst="actionButtonBackPrevious">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Avanti o successivo 7">
            <a:hlinkClick r:id="" action="ppaction://hlinkshowjump?jump=nextslide" highlightClick="1"/>
          </p:cNvPr>
          <p:cNvSpPr/>
          <p:nvPr/>
        </p:nvSpPr>
        <p:spPr>
          <a:xfrm>
            <a:off x="8783960" y="6453336"/>
            <a:ext cx="360040" cy="404664"/>
          </a:xfrm>
          <a:prstGeom prst="actionButtonForwardNex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0" fill="hold"/>
                                        <p:tgtEl>
                                          <p:spTgt spid="6"/>
                                        </p:tgtEl>
                                        <p:attrNameLst>
                                          <p:attrName>ppt_x</p:attrName>
                                        </p:attrNameLst>
                                      </p:cBhvr>
                                      <p:tavLst>
                                        <p:tav tm="0">
                                          <p:val>
                                            <p:strVal val="1+#ppt_w/2"/>
                                          </p:val>
                                        </p:tav>
                                        <p:tav tm="100000">
                                          <p:val>
                                            <p:strVal val="#ppt_x"/>
                                          </p:val>
                                        </p:tav>
                                      </p:tavLst>
                                    </p:anim>
                                    <p:anim calcmode="lin" valueType="num">
                                      <p:cBhvr additive="base">
                                        <p:cTn id="13" dur="50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5" presetClass="entr" presetSubtype="10" fill="hold" nodeType="after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checkerboard(across)">
                                      <p:cBhvr>
                                        <p:cTn id="1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3563888" y="332656"/>
            <a:ext cx="2232025" cy="368300"/>
          </a:xfrm>
          <a:prstGeom prst="rect">
            <a:avLst/>
          </a:prstGeom>
          <a:noFill/>
          <a:ln w="9525">
            <a:noFill/>
            <a:miter lim="800000"/>
            <a:headEnd/>
            <a:tailEnd/>
          </a:ln>
        </p:spPr>
        <p:txBody>
          <a:bodyPr>
            <a:spAutoFit/>
          </a:bodyPr>
          <a:lstStyle/>
          <a:p>
            <a:pPr algn="ctr"/>
            <a:r>
              <a:rPr lang="it-IT" b="1" dirty="0" smtClean="0">
                <a:solidFill>
                  <a:srgbClr val="7030A0"/>
                </a:solidFill>
                <a:latin typeface="Times New Roman" pitchFamily="18" charset="0"/>
                <a:cs typeface="Times New Roman" pitchFamily="18" charset="0"/>
              </a:rPr>
              <a:t>Il pancrazio</a:t>
            </a:r>
            <a:endParaRPr lang="it-IT" b="1" dirty="0">
              <a:solidFill>
                <a:srgbClr val="7030A0"/>
              </a:solidFill>
              <a:latin typeface="Times New Roman" pitchFamily="18" charset="0"/>
              <a:cs typeface="Times New Roman" pitchFamily="18" charset="0"/>
            </a:endParaRPr>
          </a:p>
        </p:txBody>
      </p:sp>
      <p:sp>
        <p:nvSpPr>
          <p:cNvPr id="3" name="Indietro o precedente 2">
            <a:hlinkClick r:id="" action="ppaction://hlinkshowjump?jump=previousslide" highlightClick="1"/>
          </p:cNvPr>
          <p:cNvSpPr/>
          <p:nvPr/>
        </p:nvSpPr>
        <p:spPr>
          <a:xfrm>
            <a:off x="8388424" y="6453336"/>
            <a:ext cx="360040" cy="404664"/>
          </a:xfrm>
          <a:prstGeom prst="actionButtonBackPrevious">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Avanti o successivo 3">
            <a:hlinkClick r:id="" action="ppaction://hlinkshowjump?jump=nextslide" highlightClick="1"/>
          </p:cNvPr>
          <p:cNvSpPr/>
          <p:nvPr/>
        </p:nvSpPr>
        <p:spPr>
          <a:xfrm>
            <a:off x="8783960" y="6453336"/>
            <a:ext cx="360040" cy="404664"/>
          </a:xfrm>
          <a:prstGeom prst="actionButtonForwardNex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148" name="Picture 4" descr="200px-Foul_pankration_BM_VaseE78">
            <a:hlinkClick r:id="rId3"/>
          </p:cNvPr>
          <p:cNvPicPr>
            <a:picLocks noChangeAspect="1" noChangeArrowheads="1"/>
          </p:cNvPicPr>
          <p:nvPr/>
        </p:nvPicPr>
        <p:blipFill>
          <a:blip r:embed="rId4" cstate="print"/>
          <a:srcRect/>
          <a:stretch>
            <a:fillRect/>
          </a:stretch>
        </p:blipFill>
        <p:spPr bwMode="auto">
          <a:xfrm>
            <a:off x="6516216" y="2636912"/>
            <a:ext cx="2304256" cy="1728192"/>
          </a:xfrm>
          <a:prstGeom prst="rect">
            <a:avLst/>
          </a:prstGeom>
          <a:noFill/>
          <a:ln w="9525">
            <a:noFill/>
            <a:miter lim="800000"/>
            <a:headEnd/>
            <a:tailEnd/>
          </a:ln>
        </p:spPr>
      </p:pic>
      <p:sp>
        <p:nvSpPr>
          <p:cNvPr id="6149" name="Rectangle 5"/>
          <p:cNvSpPr>
            <a:spLocks noChangeArrowheads="1"/>
          </p:cNvSpPr>
          <p:nvPr/>
        </p:nvSpPr>
        <p:spPr bwMode="auto">
          <a:xfrm>
            <a:off x="323528" y="815806"/>
            <a:ext cx="6047656"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i="0" u="none" strike="noStrike" cap="none" normalizeH="0" baseline="0" dirty="0" smtClean="0">
                <a:ln>
                  <a:noFill/>
                </a:ln>
                <a:effectLst/>
                <a:latin typeface="Times New Roman" pitchFamily="18" charset="0"/>
                <a:ea typeface="Times New Roman" pitchFamily="18" charset="0"/>
                <a:cs typeface="Times New Roman" pitchFamily="18" charset="0"/>
              </a:rPr>
              <a:t>Il pancrazio è uno sport / arte marziale di origine greca, un misto di lotta e pugilato. Il termine significa "intera forza (del corpo)". Appare come disciplina olimpica nel 648 a.C.; lo scopo era vincere l'avversario utilizzando tutte le proprie forze, a mani nude, ed i contendenti avevano la possibilità di usare tutte le tecniche possibili: sgambetti, proiezioni, leve articolari, pugni, calci, ginocchiate, gomitate, unghiate, tecniche di rottura delle dita, morsi, possibilità di strozzare l'avversario. In genere, gli atleti approdavano al pancrazio dopo una certa esperienza nella Pale (lotta olimpica).</a:t>
            </a:r>
            <a:endParaRPr kumimoji="0" lang="it-IT" sz="160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i="0" u="none" strike="noStrike" cap="none" normalizeH="0" baseline="0" dirty="0" smtClean="0">
                <a:ln>
                  <a:noFill/>
                </a:ln>
                <a:effectLst/>
                <a:latin typeface="Times New Roman" pitchFamily="18" charset="0"/>
                <a:ea typeface="Times New Roman" pitchFamily="18" charset="0"/>
                <a:cs typeface="Times New Roman" pitchFamily="18" charset="0"/>
              </a:rPr>
              <a:t>Per la sua natura, il pancrazio è diventata una delle più complete discipline da combattimento, poiché comprende tecniche diverse tra loro, ed allena quindi ad un uso generale del proprio corpo (tra queste tecniche, che vanno dalla lotta a terra al pugilato, c'è anche l'</a:t>
            </a:r>
            <a:r>
              <a:rPr kumimoji="0" lang="it-IT" sz="1600" i="0" u="none" strike="noStrike" cap="none" normalizeH="0" baseline="0" dirty="0" err="1" smtClean="0">
                <a:ln>
                  <a:noFill/>
                </a:ln>
                <a:effectLst/>
                <a:latin typeface="Times New Roman" pitchFamily="18" charset="0"/>
                <a:ea typeface="Times New Roman" pitchFamily="18" charset="0"/>
                <a:cs typeface="Times New Roman" pitchFamily="18" charset="0"/>
              </a:rPr>
              <a:t>acrocorismo</a:t>
            </a:r>
            <a:r>
              <a:rPr kumimoji="0" lang="it-IT" sz="1600" i="0" u="none" strike="noStrike" cap="none" normalizeH="0" baseline="0" dirty="0" smtClean="0">
                <a:ln>
                  <a:noFill/>
                </a:ln>
                <a:effectLst/>
                <a:latin typeface="Times New Roman" pitchFamily="18" charset="0"/>
                <a:ea typeface="Times New Roman" pitchFamily="18" charset="0"/>
                <a:cs typeface="Times New Roman" pitchFamily="18" charset="0"/>
              </a:rPr>
              <a:t>, ossia la torsione e conseguente rottura delle dita delle mani).</a:t>
            </a:r>
            <a:endParaRPr kumimoji="0" lang="it-IT" sz="160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i="0" u="none" strike="noStrike" cap="none" normalizeH="0" baseline="0" dirty="0" smtClean="0">
                <a:ln>
                  <a:noFill/>
                </a:ln>
                <a:effectLst/>
                <a:latin typeface="Times New Roman" pitchFamily="18" charset="0"/>
                <a:ea typeface="Times New Roman" pitchFamily="18" charset="0"/>
                <a:cs typeface="Times New Roman" pitchFamily="18" charset="0"/>
              </a:rPr>
              <a:t>Nell'antica Grecia, l'efferatezza di questo sport era tale che i due contendenti spesso arrivavano a lottare fino alla morte di uno di loro, mentre l'antagonista che vinceva era osannato e portato in trionfo dal pubblico. La storia ci racconta di come Milone di Crotone, uno degli atleti più famosi dell'antichità e specialista nella lotta e nel pancrazio, sfidò un toro, lo vinse e fece un giro dello stadio di corsa con lo stesso toro sulle spalle (e il mito prosegue raccontando di come, finito il giro, lo divorò).</a:t>
            </a:r>
            <a:endParaRPr kumimoji="0" lang="it-IT" sz="160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6149"/>
                                        </p:tgtEl>
                                        <p:attrNameLst>
                                          <p:attrName>style.visibility</p:attrName>
                                        </p:attrNameLst>
                                      </p:cBhvr>
                                      <p:to>
                                        <p:strVal val="visible"/>
                                      </p:to>
                                    </p:set>
                                    <p:anim calcmode="lin" valueType="num">
                                      <p:cBhvr additive="base">
                                        <p:cTn id="12" dur="5000" fill="hold"/>
                                        <p:tgtEl>
                                          <p:spTgt spid="6149"/>
                                        </p:tgtEl>
                                        <p:attrNameLst>
                                          <p:attrName>ppt_x</p:attrName>
                                        </p:attrNameLst>
                                      </p:cBhvr>
                                      <p:tavLst>
                                        <p:tav tm="0">
                                          <p:val>
                                            <p:strVal val="0-#ppt_w/2"/>
                                          </p:val>
                                        </p:tav>
                                        <p:tav tm="100000">
                                          <p:val>
                                            <p:strVal val="#ppt_x"/>
                                          </p:val>
                                        </p:tav>
                                      </p:tavLst>
                                    </p:anim>
                                    <p:anim calcmode="lin" valueType="num">
                                      <p:cBhvr additive="base">
                                        <p:cTn id="13" dur="5000" fill="hold"/>
                                        <p:tgtEl>
                                          <p:spTgt spid="6149"/>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21" presetClass="entr" presetSubtype="4" fill="hold" nodeType="after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heel(4)">
                                      <p:cBhvr>
                                        <p:cTn id="17"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1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3347864" y="332656"/>
            <a:ext cx="2736304" cy="369332"/>
          </a:xfrm>
          <a:prstGeom prst="rect">
            <a:avLst/>
          </a:prstGeom>
          <a:noFill/>
          <a:ln w="9525">
            <a:noFill/>
            <a:miter lim="800000"/>
            <a:headEnd/>
            <a:tailEnd/>
          </a:ln>
        </p:spPr>
        <p:txBody>
          <a:bodyPr wrap="square">
            <a:spAutoFit/>
          </a:bodyPr>
          <a:lstStyle/>
          <a:p>
            <a:pPr algn="ctr"/>
            <a:r>
              <a:rPr lang="it-IT" b="1" dirty="0" smtClean="0">
                <a:solidFill>
                  <a:srgbClr val="7030A0"/>
                </a:solidFill>
                <a:latin typeface="Times New Roman" pitchFamily="18" charset="0"/>
                <a:cs typeface="Times New Roman" pitchFamily="18" charset="0"/>
              </a:rPr>
              <a:t>La corsa delle quadrighe</a:t>
            </a:r>
            <a:endParaRPr lang="it-IT" b="1" dirty="0">
              <a:solidFill>
                <a:srgbClr val="7030A0"/>
              </a:solidFill>
              <a:latin typeface="Times New Roman" pitchFamily="18" charset="0"/>
              <a:cs typeface="Times New Roman" pitchFamily="18" charset="0"/>
            </a:endParaRPr>
          </a:p>
        </p:txBody>
      </p:sp>
      <p:sp>
        <p:nvSpPr>
          <p:cNvPr id="3" name="Rettangolo 3"/>
          <p:cNvSpPr>
            <a:spLocks noChangeArrowheads="1"/>
          </p:cNvSpPr>
          <p:nvPr/>
        </p:nvSpPr>
        <p:spPr bwMode="auto">
          <a:xfrm>
            <a:off x="323850" y="836613"/>
            <a:ext cx="8424863" cy="2031325"/>
          </a:xfrm>
          <a:prstGeom prst="rect">
            <a:avLst/>
          </a:prstGeom>
          <a:noFill/>
          <a:ln w="9525">
            <a:noFill/>
            <a:miter lim="800000"/>
            <a:headEnd/>
            <a:tailEnd/>
          </a:ln>
        </p:spPr>
        <p:txBody>
          <a:bodyPr>
            <a:spAutoFit/>
          </a:bodyPr>
          <a:lstStyle/>
          <a:p>
            <a:pPr algn="just"/>
            <a:r>
              <a:rPr lang="it-IT" dirty="0" smtClean="0">
                <a:latin typeface="Times New Roman" pitchFamily="18" charset="0"/>
                <a:cs typeface="Times New Roman" pitchFamily="18" charset="0"/>
              </a:rPr>
              <a:t>L'ippodromo di Olimpia era lungo circa 550 metri e largo la metà: vi potevano gareggiare fino a 60 carri contemporaneamente (probabilmente nella realtà il loro numero era assai minore). Si trovava ai piedi di una collina nei pressi di un ampio fiume, e poteva ospitare fino a 10.000 spettatori in piedi. Il </a:t>
            </a:r>
            <a:r>
              <a:rPr lang="it-IT" i="1" dirty="0" err="1" smtClean="0">
                <a:latin typeface="Times New Roman" pitchFamily="18" charset="0"/>
                <a:cs typeface="Times New Roman" pitchFamily="18" charset="0"/>
              </a:rPr>
              <a:t>tethrippon</a:t>
            </a:r>
            <a:r>
              <a:rPr lang="it-IT" dirty="0" smtClean="0">
                <a:latin typeface="Times New Roman" pitchFamily="18" charset="0"/>
                <a:cs typeface="Times New Roman" pitchFamily="18" charset="0"/>
              </a:rPr>
              <a:t> consisteva di dodici giri dell'ippodromo, alle cui estremità si dovevano affrontare due curve piuttosto strette. Si utilizzavano diversi strumenti di tipo meccanico, tra cui i cancelletti di partenza ( </a:t>
            </a:r>
            <a:r>
              <a:rPr lang="it-IT" i="1" dirty="0" err="1" smtClean="0">
                <a:latin typeface="Times New Roman" pitchFamily="18" charset="0"/>
                <a:cs typeface="Times New Roman" pitchFamily="18" charset="0"/>
              </a:rPr>
              <a:t>hysplex</a:t>
            </a:r>
            <a:r>
              <a:rPr lang="it-IT" dirty="0" smtClean="0">
                <a:latin typeface="Times New Roman" pitchFamily="18" charset="0"/>
                <a:cs typeface="Times New Roman" pitchFamily="18" charset="0"/>
              </a:rPr>
              <a:t> ) che venivano abbassati per dare inizio alla gara.</a:t>
            </a:r>
            <a:endParaRPr lang="it-IT" dirty="0">
              <a:latin typeface="Times New Roman" pitchFamily="18" charset="0"/>
              <a:ea typeface="Calibri" pitchFamily="34" charset="0"/>
              <a:cs typeface="Times New Roman" pitchFamily="18" charset="0"/>
            </a:endParaRPr>
          </a:p>
        </p:txBody>
      </p:sp>
      <p:pic>
        <p:nvPicPr>
          <p:cNvPr id="4" name="Picture 2" descr="http://upload.wikimedia.org/wikipedia/commons/thumb/b/b8/Charioteer_of_Delphi_-_detail_of_head.jpg/250px-Charioteer_of_Delphi_-_detail_of_head.jpg">
            <a:hlinkClick r:id="rId3"/>
          </p:cNvPr>
          <p:cNvPicPr>
            <a:picLocks noChangeAspect="1" noChangeArrowheads="1"/>
          </p:cNvPicPr>
          <p:nvPr/>
        </p:nvPicPr>
        <p:blipFill>
          <a:blip r:embed="rId4" cstate="print"/>
          <a:srcRect/>
          <a:stretch>
            <a:fillRect/>
          </a:stretch>
        </p:blipFill>
        <p:spPr bwMode="auto">
          <a:xfrm>
            <a:off x="3347864" y="3212976"/>
            <a:ext cx="2381250" cy="3171826"/>
          </a:xfrm>
          <a:prstGeom prst="rect">
            <a:avLst/>
          </a:prstGeom>
          <a:noFill/>
        </p:spPr>
      </p:pic>
      <p:sp>
        <p:nvSpPr>
          <p:cNvPr id="5" name="Indietro o precedente 4">
            <a:hlinkClick r:id="" action="ppaction://hlinkshowjump?jump=previousslide" highlightClick="1"/>
          </p:cNvPr>
          <p:cNvSpPr/>
          <p:nvPr/>
        </p:nvSpPr>
        <p:spPr>
          <a:xfrm>
            <a:off x="8388424" y="6453336"/>
            <a:ext cx="360040" cy="404664"/>
          </a:xfrm>
          <a:prstGeom prst="actionButtonBackPrevious">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Avanti o successivo 5">
            <a:hlinkClick r:id="" action="ppaction://hlinkshowjump?jump=nextslide" highlightClick="1"/>
          </p:cNvPr>
          <p:cNvSpPr/>
          <p:nvPr/>
        </p:nvSpPr>
        <p:spPr>
          <a:xfrm>
            <a:off x="8783960" y="6453336"/>
            <a:ext cx="360040" cy="404664"/>
          </a:xfrm>
          <a:prstGeom prst="actionButtonForwardNex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16" presetClass="entr" presetSubtype="2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Horizontal)">
                                      <p:cBhvr>
                                        <p:cTn id="12" dur="500"/>
                                        <p:tgtEl>
                                          <p:spTgt spid="3"/>
                                        </p:tgtEl>
                                      </p:cBhvr>
                                    </p:animEffect>
                                  </p:childTnLst>
                                </p:cTn>
                              </p:par>
                            </p:childTnLst>
                          </p:cTn>
                        </p:par>
                        <p:par>
                          <p:cTn id="13" fill="hold">
                            <p:stCondLst>
                              <p:cond delay="5500"/>
                            </p:stCondLst>
                            <p:childTnLst>
                              <p:par>
                                <p:cTn id="14" presetID="8" presetClass="entr" presetSubtype="32"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out)">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3203575" y="260350"/>
            <a:ext cx="3097213" cy="369888"/>
          </a:xfrm>
          <a:prstGeom prst="rect">
            <a:avLst/>
          </a:prstGeom>
          <a:noFill/>
          <a:ln w="9525">
            <a:noFill/>
            <a:miter lim="800000"/>
            <a:headEnd/>
            <a:tailEnd/>
          </a:ln>
        </p:spPr>
        <p:txBody>
          <a:bodyPr>
            <a:spAutoFit/>
          </a:bodyPr>
          <a:lstStyle/>
          <a:p>
            <a:pPr algn="ctr"/>
            <a:r>
              <a:rPr lang="it-IT" dirty="0" smtClean="0">
                <a:solidFill>
                  <a:srgbClr val="0000FF"/>
                </a:solidFill>
                <a:latin typeface="Times New Roman" pitchFamily="18" charset="0"/>
                <a:cs typeface="Times New Roman" pitchFamily="18" charset="0"/>
              </a:rPr>
              <a:t>Conclusioni sulle Olimpiadi</a:t>
            </a:r>
            <a:endParaRPr lang="it-IT" dirty="0">
              <a:solidFill>
                <a:srgbClr val="0000FF"/>
              </a:solidFill>
              <a:latin typeface="Times New Roman" pitchFamily="18" charset="0"/>
              <a:cs typeface="Times New Roman" pitchFamily="18" charset="0"/>
            </a:endParaRPr>
          </a:p>
        </p:txBody>
      </p:sp>
      <p:sp>
        <p:nvSpPr>
          <p:cNvPr id="3" name="Rettangolo 3"/>
          <p:cNvSpPr>
            <a:spLocks noChangeArrowheads="1"/>
          </p:cNvSpPr>
          <p:nvPr/>
        </p:nvSpPr>
        <p:spPr bwMode="auto">
          <a:xfrm>
            <a:off x="323850" y="836613"/>
            <a:ext cx="8424863" cy="1200329"/>
          </a:xfrm>
          <a:prstGeom prst="rect">
            <a:avLst/>
          </a:prstGeom>
          <a:noFill/>
          <a:ln w="9525">
            <a:noFill/>
            <a:miter lim="800000"/>
            <a:headEnd/>
            <a:tailEnd/>
          </a:ln>
        </p:spPr>
        <p:txBody>
          <a:bodyPr>
            <a:spAutoFit/>
          </a:bodyPr>
          <a:lstStyle/>
          <a:p>
            <a:pPr algn="just"/>
            <a:r>
              <a:rPr lang="it-IT" dirty="0" smtClean="0">
                <a:latin typeface="Times New Roman" pitchFamily="18" charset="0"/>
                <a:cs typeface="Times New Roman" pitchFamily="18" charset="0"/>
              </a:rPr>
              <a:t>Ancora una volta la cultura greca ha saputo sorprenderci con l’invenzioni di uno degli aspetti più popolari dell’età moderna. Esso racchiudeva mille sfaccettature: le Olimpiadi non erano solo gloria personale o manifestazioni di forza fisiche, ma anche simbolo di religiosità e partecipazione alla comune cultura greca.</a:t>
            </a:r>
            <a:endParaRPr lang="it-IT" dirty="0">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16" presetClass="entr" presetSubtype="2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7544" y="980728"/>
            <a:ext cx="3744416" cy="369332"/>
          </a:xfrm>
          <a:prstGeom prst="rect">
            <a:avLst/>
          </a:prstGeom>
          <a:noFill/>
        </p:spPr>
        <p:txBody>
          <a:bodyPr wrap="square" rtlCol="0">
            <a:spAutoFit/>
          </a:bodyPr>
          <a:lstStyle/>
          <a:p>
            <a:r>
              <a:rPr lang="it-IT" dirty="0" smtClean="0">
                <a:latin typeface="Times New Roman" pitchFamily="18" charset="0"/>
                <a:cs typeface="Times New Roman" pitchFamily="18" charset="0"/>
              </a:rPr>
              <a:t>Ritenta, sarai più fortunato!!!</a:t>
            </a:r>
            <a:endParaRPr lang="it-IT" dirty="0">
              <a:latin typeface="Times New Roman" pitchFamily="18" charset="0"/>
              <a:cs typeface="Times New Roman" pitchFamily="18" charset="0"/>
            </a:endParaRPr>
          </a:p>
        </p:txBody>
      </p:sp>
      <p:sp>
        <p:nvSpPr>
          <p:cNvPr id="3" name="CasellaDiTesto 2"/>
          <p:cNvSpPr txBox="1">
            <a:spLocks noChangeArrowheads="1"/>
          </p:cNvSpPr>
          <p:nvPr/>
        </p:nvSpPr>
        <p:spPr bwMode="auto">
          <a:xfrm>
            <a:off x="1763688" y="260648"/>
            <a:ext cx="5867400" cy="461665"/>
          </a:xfrm>
          <a:prstGeom prst="rect">
            <a:avLst/>
          </a:prstGeom>
          <a:noFill/>
          <a:ln w="9525">
            <a:noFill/>
            <a:miter lim="800000"/>
            <a:headEnd/>
            <a:tailEnd/>
          </a:ln>
        </p:spPr>
        <p:txBody>
          <a:bodyPr wrap="square">
            <a:spAutoFit/>
          </a:bodyPr>
          <a:lstStyle/>
          <a:p>
            <a:pPr algn="ctr"/>
            <a:r>
              <a:rPr lang="it-IT" sz="2400" dirty="0" smtClean="0">
                <a:solidFill>
                  <a:srgbClr val="FF0000"/>
                </a:solidFill>
                <a:latin typeface="Times New Roman" pitchFamily="18" charset="0"/>
                <a:cs typeface="Times New Roman" pitchFamily="18" charset="0"/>
              </a:rPr>
              <a:t>SBAGLIATO!!!</a:t>
            </a:r>
            <a:endParaRPr lang="it-IT" sz="2400" dirty="0">
              <a:solidFill>
                <a:srgbClr val="FF0000"/>
              </a:solidFill>
              <a:latin typeface="Times New Roman" pitchFamily="18" charset="0"/>
              <a:cs typeface="Times New Roman" pitchFamily="18" charset="0"/>
            </a:endParaRPr>
          </a:p>
        </p:txBody>
      </p:sp>
      <p:sp>
        <p:nvSpPr>
          <p:cNvPr id="4" name="Personalizzato 3">
            <a:hlinkClick r:id="rId3" action="ppaction://hlinksldjump" highlightClick="1"/>
          </p:cNvPr>
          <p:cNvSpPr/>
          <p:nvPr/>
        </p:nvSpPr>
        <p:spPr>
          <a:xfrm>
            <a:off x="395536" y="6497960"/>
            <a:ext cx="360040" cy="36004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1</a:t>
            </a:r>
            <a:endParaRPr lang="it-IT" dirty="0"/>
          </a:p>
        </p:txBody>
      </p:sp>
      <p:sp>
        <p:nvSpPr>
          <p:cNvPr id="5" name="Personalizzato 4">
            <a:hlinkClick r:id="rId3" action="ppaction://hlinksldjump" highlightClick="1"/>
          </p:cNvPr>
          <p:cNvSpPr/>
          <p:nvPr/>
        </p:nvSpPr>
        <p:spPr>
          <a:xfrm>
            <a:off x="1115616" y="6497960"/>
            <a:ext cx="360040" cy="36004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3</a:t>
            </a:r>
            <a:endParaRPr lang="it-IT" dirty="0"/>
          </a:p>
        </p:txBody>
      </p:sp>
      <p:sp>
        <p:nvSpPr>
          <p:cNvPr id="6" name="Personalizzato 5">
            <a:hlinkClick r:id="rId3" action="ppaction://hlinksldjump" highlightClick="1"/>
          </p:cNvPr>
          <p:cNvSpPr/>
          <p:nvPr/>
        </p:nvSpPr>
        <p:spPr>
          <a:xfrm>
            <a:off x="755576" y="6497960"/>
            <a:ext cx="360040" cy="36004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2</a:t>
            </a:r>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1763688" y="260648"/>
            <a:ext cx="5867400" cy="461665"/>
          </a:xfrm>
          <a:prstGeom prst="rect">
            <a:avLst/>
          </a:prstGeom>
          <a:noFill/>
          <a:ln w="9525">
            <a:noFill/>
            <a:miter lim="800000"/>
            <a:headEnd/>
            <a:tailEnd/>
          </a:ln>
        </p:spPr>
        <p:txBody>
          <a:bodyPr wrap="square">
            <a:spAutoFit/>
          </a:bodyPr>
          <a:lstStyle/>
          <a:p>
            <a:pPr algn="ctr"/>
            <a:r>
              <a:rPr lang="it-IT" sz="2400" dirty="0" smtClean="0">
                <a:solidFill>
                  <a:srgbClr val="FF0000"/>
                </a:solidFill>
                <a:latin typeface="Times New Roman" pitchFamily="18" charset="0"/>
                <a:cs typeface="Times New Roman" pitchFamily="18" charset="0"/>
              </a:rPr>
              <a:t>GIUSTO !!!</a:t>
            </a:r>
            <a:endParaRPr lang="it-IT" sz="2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99592" y="1196752"/>
            <a:ext cx="7770076" cy="1200329"/>
          </a:xfrm>
          <a:prstGeom prst="rect">
            <a:avLst/>
          </a:prstGeom>
        </p:spPr>
        <p:txBody>
          <a:bodyPr wrap="none">
            <a:spAutoFit/>
          </a:bodyPr>
          <a:lstStyle/>
          <a:p>
            <a:pPr algn="just"/>
            <a:r>
              <a:rPr lang="it-IT" dirty="0" smtClean="0">
                <a:latin typeface="Times New Roman" pitchFamily="18" charset="0"/>
                <a:cs typeface="Times New Roman" pitchFamily="18" charset="0"/>
              </a:rPr>
              <a:t>La rivolta di Mileto fu sedata nel 494 a.C. Nel 490 a.C. i Persiani sbarcarono </a:t>
            </a:r>
          </a:p>
          <a:p>
            <a:pPr algn="just"/>
            <a:r>
              <a:rPr lang="it-IT" dirty="0" smtClean="0">
                <a:latin typeface="Times New Roman" pitchFamily="18" charset="0"/>
                <a:cs typeface="Times New Roman" pitchFamily="18" charset="0"/>
              </a:rPr>
              <a:t>a </a:t>
            </a:r>
            <a:r>
              <a:rPr lang="it-IT" dirty="0" err="1" smtClean="0">
                <a:latin typeface="Times New Roman" pitchFamily="18" charset="0"/>
                <a:cs typeface="Times New Roman" pitchFamily="18" charset="0"/>
              </a:rPr>
              <a:t>Eubea</a:t>
            </a:r>
            <a:r>
              <a:rPr lang="it-IT" dirty="0" smtClean="0">
                <a:latin typeface="Times New Roman" pitchFamily="18" charset="0"/>
                <a:cs typeface="Times New Roman" pitchFamily="18" charset="0"/>
              </a:rPr>
              <a:t>, minacciando tutte le città della Grecia. Furono però sconfitti a Maratona.</a:t>
            </a:r>
          </a:p>
          <a:p>
            <a:pPr algn="just"/>
            <a:r>
              <a:rPr lang="it-IT" dirty="0" err="1" smtClean="0">
                <a:latin typeface="Times New Roman" pitchFamily="18" charset="0"/>
                <a:cs typeface="Times New Roman" pitchFamily="18" charset="0"/>
              </a:rPr>
              <a:t>Serse</a:t>
            </a:r>
            <a:r>
              <a:rPr lang="it-IT" dirty="0" smtClean="0">
                <a:latin typeface="Times New Roman" pitchFamily="18" charset="0"/>
                <a:cs typeface="Times New Roman" pitchFamily="18" charset="0"/>
              </a:rPr>
              <a:t>, divenuto re dopo suo padre Dario, attaccò nuovamente nel 480 a.C. I Greci</a:t>
            </a:r>
          </a:p>
          <a:p>
            <a:pPr algn="just"/>
            <a:r>
              <a:rPr lang="it-IT" dirty="0" smtClean="0">
                <a:latin typeface="Times New Roman" pitchFamily="18" charset="0"/>
                <a:cs typeface="Times New Roman" pitchFamily="18" charset="0"/>
              </a:rPr>
              <a:t>furono sconfitti:</a:t>
            </a:r>
          </a:p>
        </p:txBody>
      </p:sp>
      <p:sp>
        <p:nvSpPr>
          <p:cNvPr id="3" name="CasellaDiTesto 2"/>
          <p:cNvSpPr txBox="1">
            <a:spLocks noChangeArrowheads="1"/>
          </p:cNvSpPr>
          <p:nvPr/>
        </p:nvSpPr>
        <p:spPr bwMode="auto">
          <a:xfrm>
            <a:off x="3851920" y="476672"/>
            <a:ext cx="1657350" cy="369887"/>
          </a:xfrm>
          <a:prstGeom prst="rect">
            <a:avLst/>
          </a:prstGeom>
          <a:noFill/>
          <a:ln w="9525">
            <a:noFill/>
            <a:miter lim="800000"/>
            <a:headEnd/>
            <a:tailEnd/>
          </a:ln>
        </p:spPr>
        <p:txBody>
          <a:bodyPr>
            <a:spAutoFit/>
          </a:bodyPr>
          <a:lstStyle/>
          <a:p>
            <a:pPr algn="ctr"/>
            <a:r>
              <a:rPr lang="it-IT" dirty="0">
                <a:solidFill>
                  <a:srgbClr val="0000FF"/>
                </a:solidFill>
                <a:latin typeface="Times New Roman" pitchFamily="18" charset="0"/>
                <a:cs typeface="Times New Roman" pitchFamily="18" charset="0"/>
              </a:rPr>
              <a:t>Cenni storici</a:t>
            </a:r>
          </a:p>
        </p:txBody>
      </p:sp>
      <p:sp>
        <p:nvSpPr>
          <p:cNvPr id="4" name="Rettangolo 3"/>
          <p:cNvSpPr/>
          <p:nvPr/>
        </p:nvSpPr>
        <p:spPr>
          <a:xfrm>
            <a:off x="899592" y="2420888"/>
            <a:ext cx="2780505" cy="369332"/>
          </a:xfrm>
          <a:prstGeom prst="rect">
            <a:avLst/>
          </a:prstGeom>
        </p:spPr>
        <p:txBody>
          <a:bodyPr wrap="none">
            <a:spAutoFit/>
          </a:bodyPr>
          <a:lstStyle/>
          <a:p>
            <a:r>
              <a:rPr lang="it-IT" dirty="0" smtClean="0">
                <a:latin typeface="Times New Roman" pitchFamily="18" charset="0"/>
                <a:cs typeface="Times New Roman" pitchFamily="18" charset="0"/>
                <a:hlinkClick r:id="rId3" action="ppaction://hlinksldjump"/>
              </a:rPr>
              <a:t>Alle </a:t>
            </a:r>
            <a:r>
              <a:rPr lang="it-IT" dirty="0" err="1" smtClean="0">
                <a:latin typeface="Times New Roman" pitchFamily="18" charset="0"/>
                <a:cs typeface="Times New Roman" pitchFamily="18" charset="0"/>
                <a:hlinkClick r:id="rId3" action="ppaction://hlinksldjump"/>
              </a:rPr>
              <a:t>Termopili</a:t>
            </a:r>
            <a:r>
              <a:rPr lang="it-IT" dirty="0" smtClean="0">
                <a:latin typeface="Times New Roman" pitchFamily="18" charset="0"/>
                <a:cs typeface="Times New Roman" pitchFamily="18" charset="0"/>
                <a:hlinkClick r:id="rId3" action="ppaction://hlinksldjump"/>
              </a:rPr>
              <a:t> e a </a:t>
            </a:r>
            <a:r>
              <a:rPr lang="it-IT" dirty="0" err="1" smtClean="0">
                <a:latin typeface="Times New Roman" pitchFamily="18" charset="0"/>
                <a:cs typeface="Times New Roman" pitchFamily="18" charset="0"/>
                <a:hlinkClick r:id="rId3" action="ppaction://hlinksldjump"/>
              </a:rPr>
              <a:t>Salamina</a:t>
            </a:r>
            <a:endParaRPr lang="it-IT" dirty="0">
              <a:latin typeface="Times New Roman" pitchFamily="18" charset="0"/>
              <a:cs typeface="Times New Roman" pitchFamily="18" charset="0"/>
            </a:endParaRPr>
          </a:p>
        </p:txBody>
      </p:sp>
      <p:sp>
        <p:nvSpPr>
          <p:cNvPr id="6" name="Rettangolo 5"/>
          <p:cNvSpPr/>
          <p:nvPr/>
        </p:nvSpPr>
        <p:spPr>
          <a:xfrm>
            <a:off x="899592" y="2780928"/>
            <a:ext cx="1542987" cy="369332"/>
          </a:xfrm>
          <a:prstGeom prst="rect">
            <a:avLst/>
          </a:prstGeom>
        </p:spPr>
        <p:txBody>
          <a:bodyPr wrap="none">
            <a:spAutoFit/>
          </a:bodyPr>
          <a:lstStyle/>
          <a:p>
            <a:r>
              <a:rPr lang="it-IT" dirty="0" smtClean="0">
                <a:latin typeface="Times New Roman" pitchFamily="18" charset="0"/>
                <a:cs typeface="Times New Roman" pitchFamily="18" charset="0"/>
                <a:hlinkClick r:id="rId4" action="ppaction://hlinkfile"/>
              </a:rPr>
              <a:t>Alle </a:t>
            </a:r>
            <a:r>
              <a:rPr lang="it-IT" dirty="0" err="1" smtClean="0">
                <a:latin typeface="Times New Roman" pitchFamily="18" charset="0"/>
                <a:cs typeface="Times New Roman" pitchFamily="18" charset="0"/>
                <a:hlinkClick r:id="rId4" action="ppaction://hlinkfile"/>
              </a:rPr>
              <a:t>Termopili</a:t>
            </a:r>
            <a:endParaRPr lang="it-IT" dirty="0">
              <a:latin typeface="Times New Roman" pitchFamily="18" charset="0"/>
              <a:cs typeface="Times New Roman" pitchFamily="18" charset="0"/>
            </a:endParaRPr>
          </a:p>
        </p:txBody>
      </p:sp>
      <p:sp>
        <p:nvSpPr>
          <p:cNvPr id="7" name="Rettangolo 6"/>
          <p:cNvSpPr/>
          <p:nvPr/>
        </p:nvSpPr>
        <p:spPr>
          <a:xfrm>
            <a:off x="899592" y="3140968"/>
            <a:ext cx="1255537" cy="369332"/>
          </a:xfrm>
          <a:prstGeom prst="rect">
            <a:avLst/>
          </a:prstGeom>
        </p:spPr>
        <p:txBody>
          <a:bodyPr wrap="none">
            <a:spAutoFit/>
          </a:bodyPr>
          <a:lstStyle/>
          <a:p>
            <a:r>
              <a:rPr lang="it-IT" dirty="0" smtClean="0">
                <a:latin typeface="Times New Roman" pitchFamily="18" charset="0"/>
                <a:cs typeface="Times New Roman" pitchFamily="18" charset="0"/>
                <a:hlinkClick r:id="rId3" action="ppaction://hlinksldjump"/>
              </a:rPr>
              <a:t>A </a:t>
            </a:r>
            <a:r>
              <a:rPr lang="it-IT" dirty="0" err="1" smtClean="0">
                <a:latin typeface="Times New Roman" pitchFamily="18" charset="0"/>
                <a:cs typeface="Times New Roman" pitchFamily="18" charset="0"/>
                <a:hlinkClick r:id="rId3" action="ppaction://hlinksldjump"/>
              </a:rPr>
              <a:t>Salamina</a:t>
            </a:r>
            <a:endParaRPr lang="it-IT" dirty="0">
              <a:latin typeface="Times New Roman" pitchFamily="18" charset="0"/>
              <a:cs typeface="Times New Roman" pitchFamily="18" charset="0"/>
            </a:endParaRPr>
          </a:p>
        </p:txBody>
      </p:sp>
      <p:sp>
        <p:nvSpPr>
          <p:cNvPr id="8" name="Rettangolo 7"/>
          <p:cNvSpPr/>
          <p:nvPr/>
        </p:nvSpPr>
        <p:spPr>
          <a:xfrm>
            <a:off x="899592" y="3573016"/>
            <a:ext cx="7992888" cy="1477328"/>
          </a:xfrm>
          <a:prstGeom prst="rect">
            <a:avLst/>
          </a:prstGeom>
        </p:spPr>
        <p:txBody>
          <a:bodyPr wrap="square">
            <a:spAutoFit/>
          </a:bodyPr>
          <a:lstStyle/>
          <a:p>
            <a:pPr algn="just"/>
            <a:r>
              <a:rPr lang="it-IT" dirty="0" smtClean="0">
                <a:latin typeface="Times New Roman" pitchFamily="18" charset="0"/>
                <a:cs typeface="Times New Roman" pitchFamily="18" charset="0"/>
              </a:rPr>
              <a:t>I Greci vinsero poi a </a:t>
            </a:r>
            <a:r>
              <a:rPr lang="it-IT" dirty="0" err="1" smtClean="0">
                <a:latin typeface="Times New Roman" pitchFamily="18" charset="0"/>
                <a:cs typeface="Times New Roman" pitchFamily="18" charset="0"/>
              </a:rPr>
              <a:t>Salamina</a:t>
            </a:r>
            <a:r>
              <a:rPr lang="it-IT" dirty="0" smtClean="0">
                <a:latin typeface="Times New Roman" pitchFamily="18" charset="0"/>
                <a:cs typeface="Times New Roman" pitchFamily="18" charset="0"/>
              </a:rPr>
              <a:t> infliggendo una devastante sconfitta alla flotta di </a:t>
            </a:r>
            <a:r>
              <a:rPr lang="it-IT" dirty="0" err="1" smtClean="0">
                <a:latin typeface="Times New Roman" pitchFamily="18" charset="0"/>
                <a:cs typeface="Times New Roman" pitchFamily="18" charset="0"/>
              </a:rPr>
              <a:t>Serse</a:t>
            </a:r>
            <a:r>
              <a:rPr lang="it-IT" dirty="0" smtClean="0">
                <a:latin typeface="Times New Roman" pitchFamily="18" charset="0"/>
                <a:cs typeface="Times New Roman" pitchFamily="18" charset="0"/>
              </a:rPr>
              <a:t>,</a:t>
            </a:r>
          </a:p>
          <a:p>
            <a:pPr algn="just"/>
            <a:r>
              <a:rPr lang="it-IT" dirty="0" smtClean="0">
                <a:latin typeface="Times New Roman" pitchFamily="18" charset="0"/>
                <a:cs typeface="Times New Roman" pitchFamily="18" charset="0"/>
              </a:rPr>
              <a:t>Pausania sconfisse le truppe </a:t>
            </a:r>
            <a:r>
              <a:rPr lang="it-IT" dirty="0" err="1" smtClean="0">
                <a:latin typeface="Times New Roman" pitchFamily="18" charset="0"/>
                <a:cs typeface="Times New Roman" pitchFamily="18" charset="0"/>
              </a:rPr>
              <a:t>perisane</a:t>
            </a:r>
            <a:r>
              <a:rPr lang="it-IT" dirty="0" smtClean="0">
                <a:latin typeface="Times New Roman" pitchFamily="18" charset="0"/>
                <a:cs typeface="Times New Roman" pitchFamily="18" charset="0"/>
              </a:rPr>
              <a:t>  a Platea e a </a:t>
            </a:r>
            <a:r>
              <a:rPr lang="it-IT" dirty="0" err="1" smtClean="0">
                <a:latin typeface="Times New Roman" pitchFamily="18" charset="0"/>
                <a:cs typeface="Times New Roman" pitchFamily="18" charset="0"/>
              </a:rPr>
              <a:t>Micale</a:t>
            </a:r>
            <a:r>
              <a:rPr lang="it-IT" dirty="0" smtClean="0">
                <a:latin typeface="Times New Roman" pitchFamily="18" charset="0"/>
                <a:cs typeface="Times New Roman" pitchFamily="18" charset="0"/>
              </a:rPr>
              <a:t>. Fu poi istituita la lega di</a:t>
            </a:r>
          </a:p>
          <a:p>
            <a:pPr algn="just"/>
            <a:r>
              <a:rPr lang="it-IT" dirty="0" smtClean="0">
                <a:latin typeface="Times New Roman" pitchFamily="18" charset="0"/>
                <a:cs typeface="Times New Roman" pitchFamily="18" charset="0"/>
              </a:rPr>
              <a:t>Delo o </a:t>
            </a:r>
            <a:r>
              <a:rPr lang="it-IT" dirty="0" err="1" smtClean="0">
                <a:latin typeface="Times New Roman" pitchFamily="18" charset="0"/>
                <a:cs typeface="Times New Roman" pitchFamily="18" charset="0"/>
              </a:rPr>
              <a:t>delio-attica</a:t>
            </a:r>
            <a:r>
              <a:rPr lang="it-IT" dirty="0" smtClean="0">
                <a:latin typeface="Times New Roman" pitchFamily="18" charset="0"/>
                <a:cs typeface="Times New Roman" pitchFamily="18" charset="0"/>
              </a:rPr>
              <a:t>. Temistocle fu poi ostracizzato (471 a.C.) e al suo posto divenne</a:t>
            </a:r>
          </a:p>
          <a:p>
            <a:pPr algn="just"/>
            <a:r>
              <a:rPr lang="it-IT" dirty="0" smtClean="0">
                <a:latin typeface="Times New Roman" pitchFamily="18" charset="0"/>
                <a:cs typeface="Times New Roman" pitchFamily="18" charset="0"/>
              </a:rPr>
              <a:t>Leader politico Cimone. Fu però anch’egli ostracizzato nel 461 a.C.</a:t>
            </a:r>
            <a:endParaRPr lang="it-IT" dirty="0">
              <a:latin typeface="Times New Roman" pitchFamily="18" charset="0"/>
              <a:cs typeface="Times New Roman" pitchFamily="18" charset="0"/>
            </a:endParaRPr>
          </a:p>
        </p:txBody>
      </p:sp>
      <p:sp>
        <p:nvSpPr>
          <p:cNvPr id="9" name="Rettangolo 8"/>
          <p:cNvSpPr/>
          <p:nvPr/>
        </p:nvSpPr>
        <p:spPr>
          <a:xfrm>
            <a:off x="899592" y="5013176"/>
            <a:ext cx="8084329" cy="1200329"/>
          </a:xfrm>
          <a:prstGeom prst="rect">
            <a:avLst/>
          </a:prstGeom>
        </p:spPr>
        <p:txBody>
          <a:bodyPr wrap="none">
            <a:spAutoFit/>
          </a:bodyPr>
          <a:lstStyle/>
          <a:p>
            <a:pPr algn="just"/>
            <a:r>
              <a:rPr lang="it-IT" dirty="0" smtClean="0">
                <a:latin typeface="Times New Roman" pitchFamily="18" charset="0"/>
                <a:cs typeface="Times New Roman" pitchFamily="18" charset="0"/>
              </a:rPr>
              <a:t>Pericle divenne poi “re senza corona” di Atene dal 460 al 429 a.C. portando la città al</a:t>
            </a:r>
          </a:p>
          <a:p>
            <a:pPr algn="just"/>
            <a:r>
              <a:rPr lang="it-IT" dirty="0" smtClean="0">
                <a:latin typeface="Times New Roman" pitchFamily="18" charset="0"/>
                <a:cs typeface="Times New Roman" pitchFamily="18" charset="0"/>
              </a:rPr>
              <a:t>suo apogeo. Dopo la sua morte, però, cominciò il declino della stessa Atene. Dal 371</a:t>
            </a:r>
          </a:p>
          <a:p>
            <a:pPr algn="just"/>
            <a:r>
              <a:rPr lang="it-IT" dirty="0" smtClean="0">
                <a:latin typeface="Times New Roman" pitchFamily="18" charset="0"/>
                <a:cs typeface="Times New Roman" pitchFamily="18" charset="0"/>
              </a:rPr>
              <a:t>al 362 a.C. abbiamo la breve parentesi dell’egemonia tebana grazie alle capacità</a:t>
            </a:r>
          </a:p>
          <a:p>
            <a:pPr algn="just"/>
            <a:r>
              <a:rPr lang="it-IT" dirty="0" smtClean="0">
                <a:latin typeface="Times New Roman" pitchFamily="18" charset="0"/>
                <a:cs typeface="Times New Roman" pitchFamily="18" charset="0"/>
              </a:rPr>
              <a:t>Dei due generali </a:t>
            </a:r>
            <a:r>
              <a:rPr lang="it-IT" dirty="0" err="1" smtClean="0">
                <a:latin typeface="Times New Roman" pitchFamily="18" charset="0"/>
                <a:cs typeface="Times New Roman" pitchFamily="18" charset="0"/>
              </a:rPr>
              <a:t>Pelopida</a:t>
            </a:r>
            <a:r>
              <a:rPr lang="it-IT" dirty="0" smtClean="0">
                <a:latin typeface="Times New Roman" pitchFamily="18" charset="0"/>
                <a:cs typeface="Times New Roman" pitchFamily="18" charset="0"/>
              </a:rPr>
              <a:t> ed Epaminonda.</a:t>
            </a:r>
            <a:endParaRPr lang="it-IT" dirty="0">
              <a:latin typeface="Times New Roman" pitchFamily="18" charset="0"/>
              <a:cs typeface="Times New Roman" pitchFamily="18" charset="0"/>
            </a:endParaRPr>
          </a:p>
        </p:txBody>
      </p:sp>
      <p:sp>
        <p:nvSpPr>
          <p:cNvPr id="10" name="Indietro o precedente 9">
            <a:hlinkClick r:id="" action="ppaction://hlinkshowjump?jump=previousslide" highlightClick="1"/>
          </p:cNvPr>
          <p:cNvSpPr/>
          <p:nvPr/>
        </p:nvSpPr>
        <p:spPr>
          <a:xfrm>
            <a:off x="8388424" y="6453336"/>
            <a:ext cx="360040" cy="404664"/>
          </a:xfrm>
          <a:prstGeom prst="actionButtonBackPrevious">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Avanti o successivo 10">
            <a:hlinkClick r:id="" action="ppaction://hlinkshowjump?jump=nextslide" highlightClick="1"/>
          </p:cNvPr>
          <p:cNvSpPr/>
          <p:nvPr/>
        </p:nvSpPr>
        <p:spPr>
          <a:xfrm>
            <a:off x="8783960" y="6453336"/>
            <a:ext cx="360040" cy="404664"/>
          </a:xfrm>
          <a:prstGeom prst="actionButtonForwardNex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8" presetClass="entr" presetSubtype="16"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par>
                          <p:cTn id="13" fill="hold">
                            <p:stCondLst>
                              <p:cond delay="7000"/>
                            </p:stCondLst>
                            <p:childTnLst>
                              <p:par>
                                <p:cTn id="14" presetID="7"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0" fill="hold"/>
                                        <p:tgtEl>
                                          <p:spTgt spid="4"/>
                                        </p:tgtEl>
                                        <p:attrNameLst>
                                          <p:attrName>ppt_x</p:attrName>
                                        </p:attrNameLst>
                                      </p:cBhvr>
                                      <p:tavLst>
                                        <p:tav tm="0">
                                          <p:val>
                                            <p:strVal val="1+#ppt_w/2"/>
                                          </p:val>
                                        </p:tav>
                                        <p:tav tm="100000">
                                          <p:val>
                                            <p:strVal val="#ppt_x"/>
                                          </p:val>
                                        </p:tav>
                                      </p:tavLst>
                                    </p:anim>
                                    <p:anim calcmode="lin" valueType="num">
                                      <p:cBhvr additive="base">
                                        <p:cTn id="17" dur="5000" fill="hold"/>
                                        <p:tgtEl>
                                          <p:spTgt spid="4"/>
                                        </p:tgtEl>
                                        <p:attrNameLst>
                                          <p:attrName>ppt_y</p:attrName>
                                        </p:attrNameLst>
                                      </p:cBhvr>
                                      <p:tavLst>
                                        <p:tav tm="0">
                                          <p:val>
                                            <p:strVal val="#ppt_y"/>
                                          </p:val>
                                        </p:tav>
                                        <p:tav tm="100000">
                                          <p:val>
                                            <p:strVal val="#ppt_y"/>
                                          </p:val>
                                        </p:tav>
                                      </p:tavLst>
                                    </p:anim>
                                  </p:childTnLst>
                                </p:cTn>
                              </p:par>
                              <p:par>
                                <p:cTn id="18" presetID="7" presetClass="entr" presetSubtype="8"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0" fill="hold"/>
                                        <p:tgtEl>
                                          <p:spTgt spid="6"/>
                                        </p:tgtEl>
                                        <p:attrNameLst>
                                          <p:attrName>ppt_x</p:attrName>
                                        </p:attrNameLst>
                                      </p:cBhvr>
                                      <p:tavLst>
                                        <p:tav tm="0">
                                          <p:val>
                                            <p:strVal val="0-#ppt_w/2"/>
                                          </p:val>
                                        </p:tav>
                                        <p:tav tm="100000">
                                          <p:val>
                                            <p:strVal val="#ppt_x"/>
                                          </p:val>
                                        </p:tav>
                                      </p:tavLst>
                                    </p:anim>
                                    <p:anim calcmode="lin" valueType="num">
                                      <p:cBhvr additive="base">
                                        <p:cTn id="21" dur="5000" fill="hold"/>
                                        <p:tgtEl>
                                          <p:spTgt spid="6"/>
                                        </p:tgtEl>
                                        <p:attrNameLst>
                                          <p:attrName>ppt_y</p:attrName>
                                        </p:attrNameLst>
                                      </p:cBhvr>
                                      <p:tavLst>
                                        <p:tav tm="0">
                                          <p:val>
                                            <p:strVal val="#ppt_y"/>
                                          </p:val>
                                        </p:tav>
                                        <p:tav tm="100000">
                                          <p:val>
                                            <p:strVal val="#ppt_y"/>
                                          </p:val>
                                        </p:tav>
                                      </p:tavLst>
                                    </p:anim>
                                  </p:childTnLst>
                                </p:cTn>
                              </p:par>
                              <p:par>
                                <p:cTn id="22" presetID="7"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0" fill="hold"/>
                                        <p:tgtEl>
                                          <p:spTgt spid="7"/>
                                        </p:tgtEl>
                                        <p:attrNameLst>
                                          <p:attrName>ppt_x</p:attrName>
                                        </p:attrNameLst>
                                      </p:cBhvr>
                                      <p:tavLst>
                                        <p:tav tm="0">
                                          <p:val>
                                            <p:strVal val="#ppt_x"/>
                                          </p:val>
                                        </p:tav>
                                        <p:tav tm="100000">
                                          <p:val>
                                            <p:strVal val="#ppt_x"/>
                                          </p:val>
                                        </p:tav>
                                      </p:tavLst>
                                    </p:anim>
                                    <p:anim calcmode="lin" valueType="num">
                                      <p:cBhvr additive="base">
                                        <p:cTn id="25"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edge">
                                      <p:cBhvr>
                                        <p:cTn id="30" dur="2000"/>
                                        <p:tgtEl>
                                          <p:spTgt spid="8"/>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heckerboard(across)">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a:spLocks noChangeArrowheads="1"/>
          </p:cNvSpPr>
          <p:nvPr/>
        </p:nvSpPr>
        <p:spPr bwMode="auto">
          <a:xfrm>
            <a:off x="3419872" y="548680"/>
            <a:ext cx="2520926" cy="369332"/>
          </a:xfrm>
          <a:prstGeom prst="rect">
            <a:avLst/>
          </a:prstGeom>
          <a:noFill/>
          <a:ln w="9525">
            <a:noFill/>
            <a:miter lim="800000"/>
            <a:headEnd/>
            <a:tailEnd/>
          </a:ln>
        </p:spPr>
        <p:txBody>
          <a:bodyPr wrap="square">
            <a:spAutoFit/>
          </a:bodyPr>
          <a:lstStyle/>
          <a:p>
            <a:pPr algn="ctr"/>
            <a:r>
              <a:rPr lang="it-IT" dirty="0" smtClean="0">
                <a:solidFill>
                  <a:srgbClr val="0000FF"/>
                </a:solidFill>
                <a:latin typeface="Times New Roman" pitchFamily="18" charset="0"/>
                <a:cs typeface="Times New Roman" pitchFamily="18" charset="0"/>
              </a:rPr>
              <a:t>L’inizio della storia</a:t>
            </a:r>
            <a:endParaRPr lang="it-IT" dirty="0">
              <a:solidFill>
                <a:srgbClr val="0000FF"/>
              </a:solidFill>
              <a:latin typeface="Times New Roman" pitchFamily="18" charset="0"/>
              <a:cs typeface="Times New Roman" pitchFamily="18" charset="0"/>
            </a:endParaRPr>
          </a:p>
        </p:txBody>
      </p:sp>
      <p:sp>
        <p:nvSpPr>
          <p:cNvPr id="4" name="CasellaDiTesto 3"/>
          <p:cNvSpPr txBox="1"/>
          <p:nvPr/>
        </p:nvSpPr>
        <p:spPr>
          <a:xfrm>
            <a:off x="1115616" y="1628800"/>
            <a:ext cx="2160240" cy="923330"/>
          </a:xfrm>
          <a:prstGeom prst="rect">
            <a:avLst/>
          </a:prstGeom>
          <a:noFill/>
        </p:spPr>
        <p:txBody>
          <a:bodyPr wrap="square" rtlCol="0">
            <a:spAutoFit/>
          </a:bodyPr>
          <a:lstStyle/>
          <a:p>
            <a:r>
              <a:rPr lang="it-IT" dirty="0" smtClean="0">
                <a:latin typeface="Times New Roman" pitchFamily="18" charset="0"/>
                <a:cs typeface="Times New Roman" pitchFamily="18" charset="0"/>
              </a:rPr>
              <a:t>Da dove partivano gli antichi Greci per contare gli anni?</a:t>
            </a:r>
            <a:endParaRPr lang="it-IT" dirty="0">
              <a:latin typeface="Times New Roman" pitchFamily="18" charset="0"/>
              <a:cs typeface="Times New Roman" pitchFamily="18" charset="0"/>
            </a:endParaRPr>
          </a:p>
        </p:txBody>
      </p:sp>
      <p:sp>
        <p:nvSpPr>
          <p:cNvPr id="5" name="CasellaDiTesto 4"/>
          <p:cNvSpPr txBox="1"/>
          <p:nvPr/>
        </p:nvSpPr>
        <p:spPr>
          <a:xfrm>
            <a:off x="5436096" y="1556792"/>
            <a:ext cx="2232248" cy="369332"/>
          </a:xfrm>
          <a:prstGeom prst="rect">
            <a:avLst/>
          </a:prstGeom>
          <a:noFill/>
        </p:spPr>
        <p:txBody>
          <a:bodyPr wrap="square" rtlCol="0">
            <a:spAutoFit/>
          </a:bodyPr>
          <a:lstStyle/>
          <a:p>
            <a:r>
              <a:rPr lang="it-IT" dirty="0" smtClean="0">
                <a:latin typeface="Times New Roman" pitchFamily="18" charset="0"/>
                <a:cs typeface="Times New Roman" pitchFamily="18" charset="0"/>
                <a:hlinkClick r:id="rId3" action="ppaction://hlinksldjump"/>
              </a:rPr>
              <a:t>Dal 21 Aprile753 a.C.</a:t>
            </a:r>
            <a:endParaRPr lang="it-IT" dirty="0">
              <a:latin typeface="Times New Roman" pitchFamily="18" charset="0"/>
              <a:cs typeface="Times New Roman" pitchFamily="18" charset="0"/>
            </a:endParaRPr>
          </a:p>
        </p:txBody>
      </p:sp>
      <p:sp>
        <p:nvSpPr>
          <p:cNvPr id="7" name="CasellaDiTesto 6"/>
          <p:cNvSpPr txBox="1"/>
          <p:nvPr/>
        </p:nvSpPr>
        <p:spPr>
          <a:xfrm>
            <a:off x="5436096" y="2060848"/>
            <a:ext cx="2232248" cy="369332"/>
          </a:xfrm>
          <a:prstGeom prst="rect">
            <a:avLst/>
          </a:prstGeom>
          <a:noFill/>
        </p:spPr>
        <p:txBody>
          <a:bodyPr wrap="square" rtlCol="0">
            <a:spAutoFit/>
          </a:bodyPr>
          <a:lstStyle/>
          <a:p>
            <a:r>
              <a:rPr lang="it-IT" dirty="0" smtClean="0">
                <a:latin typeface="Times New Roman" pitchFamily="18" charset="0"/>
                <a:cs typeface="Times New Roman" pitchFamily="18" charset="0"/>
                <a:hlinkClick r:id="rId4" action="ppaction://hlinksldjump"/>
              </a:rPr>
              <a:t>Dal 776 a.C.</a:t>
            </a:r>
            <a:endParaRPr lang="it-IT" dirty="0">
              <a:latin typeface="Times New Roman" pitchFamily="18" charset="0"/>
              <a:cs typeface="Times New Roman" pitchFamily="18" charset="0"/>
            </a:endParaRPr>
          </a:p>
        </p:txBody>
      </p:sp>
      <p:sp>
        <p:nvSpPr>
          <p:cNvPr id="8" name="CasellaDiTesto 7"/>
          <p:cNvSpPr txBox="1"/>
          <p:nvPr/>
        </p:nvSpPr>
        <p:spPr>
          <a:xfrm>
            <a:off x="5436096" y="2564904"/>
            <a:ext cx="2232248" cy="369332"/>
          </a:xfrm>
          <a:prstGeom prst="rect">
            <a:avLst/>
          </a:prstGeom>
          <a:noFill/>
        </p:spPr>
        <p:txBody>
          <a:bodyPr wrap="square" rtlCol="0">
            <a:spAutoFit/>
          </a:bodyPr>
          <a:lstStyle/>
          <a:p>
            <a:r>
              <a:rPr lang="it-IT" dirty="0" smtClean="0">
                <a:latin typeface="Times New Roman" pitchFamily="18" charset="0"/>
                <a:cs typeface="Times New Roman" pitchFamily="18" charset="0"/>
                <a:hlinkClick r:id="rId3" action="ppaction://hlinksldjump"/>
              </a:rPr>
              <a:t>Dal 14 Luglio 1789</a:t>
            </a:r>
            <a:endParaRPr lang="it-IT" dirty="0">
              <a:latin typeface="Times New Roman" pitchFamily="18" charset="0"/>
              <a:cs typeface="Times New Roman" pitchFamily="18" charset="0"/>
            </a:endParaRPr>
          </a:p>
        </p:txBody>
      </p:sp>
      <p:sp>
        <p:nvSpPr>
          <p:cNvPr id="10" name="CasellaDiTesto 9"/>
          <p:cNvSpPr txBox="1"/>
          <p:nvPr/>
        </p:nvSpPr>
        <p:spPr>
          <a:xfrm>
            <a:off x="1115616" y="3861048"/>
            <a:ext cx="2232248" cy="646331"/>
          </a:xfrm>
          <a:prstGeom prst="rect">
            <a:avLst/>
          </a:prstGeom>
          <a:noFill/>
        </p:spPr>
        <p:txBody>
          <a:bodyPr wrap="square" rtlCol="0">
            <a:spAutoFit/>
          </a:bodyPr>
          <a:lstStyle/>
          <a:p>
            <a:r>
              <a:rPr lang="it-IT" dirty="0" smtClean="0">
                <a:latin typeface="Times New Roman" pitchFamily="18" charset="0"/>
                <a:cs typeface="Times New Roman" pitchFamily="18" charset="0"/>
              </a:rPr>
              <a:t>Partivano da questa data </a:t>
            </a:r>
            <a:r>
              <a:rPr lang="it-IT" dirty="0" err="1" smtClean="0">
                <a:latin typeface="Times New Roman" pitchFamily="18" charset="0"/>
                <a:cs typeface="Times New Roman" pitchFamily="18" charset="0"/>
              </a:rPr>
              <a:t>perchè</a:t>
            </a:r>
            <a:r>
              <a:rPr lang="it-IT" dirty="0" smtClean="0">
                <a:latin typeface="Times New Roman" pitchFamily="18" charset="0"/>
                <a:cs typeface="Times New Roman" pitchFamily="18" charset="0"/>
              </a:rPr>
              <a:t>:</a:t>
            </a:r>
            <a:endParaRPr lang="it-IT" dirty="0">
              <a:latin typeface="Times New Roman" pitchFamily="18" charset="0"/>
              <a:cs typeface="Times New Roman" pitchFamily="18" charset="0"/>
            </a:endParaRPr>
          </a:p>
        </p:txBody>
      </p:sp>
      <p:sp>
        <p:nvSpPr>
          <p:cNvPr id="11" name="CasellaDiTesto 10"/>
          <p:cNvSpPr txBox="1"/>
          <p:nvPr/>
        </p:nvSpPr>
        <p:spPr>
          <a:xfrm>
            <a:off x="5508104" y="3933056"/>
            <a:ext cx="3312368" cy="646331"/>
          </a:xfrm>
          <a:prstGeom prst="rect">
            <a:avLst/>
          </a:prstGeom>
          <a:noFill/>
        </p:spPr>
        <p:txBody>
          <a:bodyPr wrap="square" rtlCol="0">
            <a:spAutoFit/>
          </a:bodyPr>
          <a:lstStyle/>
          <a:p>
            <a:r>
              <a:rPr lang="it-IT" dirty="0" smtClean="0">
                <a:latin typeface="Times New Roman" pitchFamily="18" charset="0"/>
                <a:cs typeface="Times New Roman" pitchFamily="18" charset="0"/>
                <a:hlinkClick r:id="rId4" action="ppaction://hlinksldjump"/>
              </a:rPr>
              <a:t>E’ l’anno in cui si sono svolte le prime Olimpiadi</a:t>
            </a:r>
            <a:endParaRPr lang="it-IT" dirty="0">
              <a:latin typeface="Times New Roman" pitchFamily="18" charset="0"/>
              <a:cs typeface="Times New Roman" pitchFamily="18" charset="0"/>
            </a:endParaRPr>
          </a:p>
        </p:txBody>
      </p:sp>
      <p:sp>
        <p:nvSpPr>
          <p:cNvPr id="12" name="CasellaDiTesto 11"/>
          <p:cNvSpPr txBox="1"/>
          <p:nvPr/>
        </p:nvSpPr>
        <p:spPr>
          <a:xfrm>
            <a:off x="5508104" y="4653136"/>
            <a:ext cx="2232248" cy="646331"/>
          </a:xfrm>
          <a:prstGeom prst="rect">
            <a:avLst/>
          </a:prstGeom>
          <a:noFill/>
        </p:spPr>
        <p:txBody>
          <a:bodyPr wrap="square" rtlCol="0">
            <a:spAutoFit/>
          </a:bodyPr>
          <a:lstStyle/>
          <a:p>
            <a:r>
              <a:rPr lang="it-IT" dirty="0" smtClean="0">
                <a:latin typeface="Times New Roman" pitchFamily="18" charset="0"/>
                <a:cs typeface="Times New Roman" pitchFamily="18" charset="0"/>
                <a:hlinkClick r:id="rId3" action="ppaction://hlinksldjump"/>
              </a:rPr>
              <a:t>E’ l’anno in cui è nato Ercole</a:t>
            </a:r>
            <a:endParaRPr lang="it-IT" dirty="0">
              <a:latin typeface="Times New Roman" pitchFamily="18" charset="0"/>
              <a:cs typeface="Times New Roman" pitchFamily="18" charset="0"/>
            </a:endParaRPr>
          </a:p>
        </p:txBody>
      </p:sp>
      <p:sp>
        <p:nvSpPr>
          <p:cNvPr id="13" name="CasellaDiTesto 12"/>
          <p:cNvSpPr txBox="1"/>
          <p:nvPr/>
        </p:nvSpPr>
        <p:spPr>
          <a:xfrm>
            <a:off x="5508104" y="5373216"/>
            <a:ext cx="3096344" cy="646331"/>
          </a:xfrm>
          <a:prstGeom prst="rect">
            <a:avLst/>
          </a:prstGeom>
          <a:noFill/>
        </p:spPr>
        <p:txBody>
          <a:bodyPr wrap="square" rtlCol="0">
            <a:spAutoFit/>
          </a:bodyPr>
          <a:lstStyle/>
          <a:p>
            <a:r>
              <a:rPr lang="it-IT" dirty="0" smtClean="0">
                <a:latin typeface="Times New Roman" pitchFamily="18" charset="0"/>
                <a:cs typeface="Times New Roman" pitchFamily="18" charset="0"/>
                <a:hlinkClick r:id="rId3" action="ppaction://hlinksldjump"/>
              </a:rPr>
              <a:t>E’ l’anno in cui è stato inventato il telaio meccanico </a:t>
            </a:r>
            <a:endParaRPr lang="it-IT" dirty="0">
              <a:latin typeface="Times New Roman" pitchFamily="18" charset="0"/>
              <a:cs typeface="Times New Roman" pitchFamily="18" charset="0"/>
            </a:endParaRPr>
          </a:p>
        </p:txBody>
      </p:sp>
      <p:sp>
        <p:nvSpPr>
          <p:cNvPr id="14" name="Indietro o precedente 13">
            <a:hlinkClick r:id="" action="ppaction://hlinkshowjump?jump=previousslide" highlightClick="1"/>
          </p:cNvPr>
          <p:cNvSpPr/>
          <p:nvPr/>
        </p:nvSpPr>
        <p:spPr>
          <a:xfrm>
            <a:off x="8388424" y="6453336"/>
            <a:ext cx="360040" cy="404664"/>
          </a:xfrm>
          <a:prstGeom prst="actionButtonBackPrevious">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Avanti o successivo 14">
            <a:hlinkClick r:id="" action="ppaction://hlinkshowjump?jump=nextslide" highlightClick="1"/>
          </p:cNvPr>
          <p:cNvSpPr/>
          <p:nvPr/>
        </p:nvSpPr>
        <p:spPr>
          <a:xfrm>
            <a:off x="8783960" y="6453336"/>
            <a:ext cx="360040" cy="404664"/>
          </a:xfrm>
          <a:prstGeom prst="actionButtonForwardNex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0-#ppt_w/2"/>
                                          </p:val>
                                        </p:tav>
                                        <p:tav tm="100000">
                                          <p:val>
                                            <p:strVal val="#ppt_x"/>
                                          </p:val>
                                        </p:tav>
                                      </p:tavLst>
                                    </p:anim>
                                    <p:anim calcmode="lin" valueType="num">
                                      <p:cBhvr additive="base">
                                        <p:cTn id="13" dur="50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2"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0" fill="hold"/>
                                        <p:tgtEl>
                                          <p:spTgt spid="5"/>
                                        </p:tgtEl>
                                        <p:attrNameLst>
                                          <p:attrName>ppt_x</p:attrName>
                                        </p:attrNameLst>
                                      </p:cBhvr>
                                      <p:tavLst>
                                        <p:tav tm="0">
                                          <p:val>
                                            <p:strVal val="1+#ppt_w/2"/>
                                          </p:val>
                                        </p:tav>
                                        <p:tav tm="100000">
                                          <p:val>
                                            <p:strVal val="#ppt_x"/>
                                          </p:val>
                                        </p:tav>
                                      </p:tavLst>
                                    </p:anim>
                                    <p:anim calcmode="lin" valueType="num">
                                      <p:cBhvr additive="base">
                                        <p:cTn id="18" dur="5000" fill="hold"/>
                                        <p:tgtEl>
                                          <p:spTgt spid="5"/>
                                        </p:tgtEl>
                                        <p:attrNameLst>
                                          <p:attrName>ppt_y</p:attrName>
                                        </p:attrNameLst>
                                      </p:cBhvr>
                                      <p:tavLst>
                                        <p:tav tm="0">
                                          <p:val>
                                            <p:strVal val="#ppt_y"/>
                                          </p:val>
                                        </p:tav>
                                        <p:tav tm="100000">
                                          <p:val>
                                            <p:strVal val="#ppt_y"/>
                                          </p:val>
                                        </p:tav>
                                      </p:tavLst>
                                    </p:anim>
                                  </p:childTnLst>
                                </p:cTn>
                              </p:par>
                              <p:par>
                                <p:cTn id="19" presetID="7" presetClass="entr" presetSubtype="2"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0" fill="hold"/>
                                        <p:tgtEl>
                                          <p:spTgt spid="7"/>
                                        </p:tgtEl>
                                        <p:attrNameLst>
                                          <p:attrName>ppt_x</p:attrName>
                                        </p:attrNameLst>
                                      </p:cBhvr>
                                      <p:tavLst>
                                        <p:tav tm="0">
                                          <p:val>
                                            <p:strVal val="1+#ppt_w/2"/>
                                          </p:val>
                                        </p:tav>
                                        <p:tav tm="100000">
                                          <p:val>
                                            <p:strVal val="#ppt_x"/>
                                          </p:val>
                                        </p:tav>
                                      </p:tavLst>
                                    </p:anim>
                                    <p:anim calcmode="lin" valueType="num">
                                      <p:cBhvr additive="base">
                                        <p:cTn id="22" dur="5000" fill="hold"/>
                                        <p:tgtEl>
                                          <p:spTgt spid="7"/>
                                        </p:tgtEl>
                                        <p:attrNameLst>
                                          <p:attrName>ppt_y</p:attrName>
                                        </p:attrNameLst>
                                      </p:cBhvr>
                                      <p:tavLst>
                                        <p:tav tm="0">
                                          <p:val>
                                            <p:strVal val="#ppt_y"/>
                                          </p:val>
                                        </p:tav>
                                        <p:tav tm="100000">
                                          <p:val>
                                            <p:strVal val="#ppt_y"/>
                                          </p:val>
                                        </p:tav>
                                      </p:tavLst>
                                    </p:anim>
                                  </p:childTnLst>
                                </p:cTn>
                              </p:par>
                              <p:par>
                                <p:cTn id="23" presetID="7"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0" fill="hold"/>
                                        <p:tgtEl>
                                          <p:spTgt spid="8"/>
                                        </p:tgtEl>
                                        <p:attrNameLst>
                                          <p:attrName>ppt_x</p:attrName>
                                        </p:attrNameLst>
                                      </p:cBhvr>
                                      <p:tavLst>
                                        <p:tav tm="0">
                                          <p:val>
                                            <p:strVal val="0-#ppt_w/2"/>
                                          </p:val>
                                        </p:tav>
                                        <p:tav tm="100000">
                                          <p:val>
                                            <p:strVal val="#ppt_x"/>
                                          </p:val>
                                        </p:tav>
                                      </p:tavLst>
                                    </p:anim>
                                    <p:anim calcmode="lin" valueType="num">
                                      <p:cBhvr additive="base">
                                        <p:cTn id="26" dur="5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0" fill="hold"/>
                                        <p:tgtEl>
                                          <p:spTgt spid="10"/>
                                        </p:tgtEl>
                                        <p:attrNameLst>
                                          <p:attrName>ppt_x</p:attrName>
                                        </p:attrNameLst>
                                      </p:cBhvr>
                                      <p:tavLst>
                                        <p:tav tm="0">
                                          <p:val>
                                            <p:strVal val="#ppt_x"/>
                                          </p:val>
                                        </p:tav>
                                        <p:tav tm="100000">
                                          <p:val>
                                            <p:strVal val="#ppt_x"/>
                                          </p:val>
                                        </p:tav>
                                      </p:tavLst>
                                    </p:anim>
                                    <p:anim calcmode="lin" valueType="num">
                                      <p:cBhvr additive="base">
                                        <p:cTn id="32" dur="50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7" presetClass="entr" presetSubtype="2"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0" fill="hold"/>
                                        <p:tgtEl>
                                          <p:spTgt spid="11"/>
                                        </p:tgtEl>
                                        <p:attrNameLst>
                                          <p:attrName>ppt_x</p:attrName>
                                        </p:attrNameLst>
                                      </p:cBhvr>
                                      <p:tavLst>
                                        <p:tav tm="0">
                                          <p:val>
                                            <p:strVal val="1+#ppt_w/2"/>
                                          </p:val>
                                        </p:tav>
                                        <p:tav tm="100000">
                                          <p:val>
                                            <p:strVal val="#ppt_x"/>
                                          </p:val>
                                        </p:tav>
                                      </p:tavLst>
                                    </p:anim>
                                    <p:anim calcmode="lin" valueType="num">
                                      <p:cBhvr additive="base">
                                        <p:cTn id="37" dur="5000" fill="hold"/>
                                        <p:tgtEl>
                                          <p:spTgt spid="11"/>
                                        </p:tgtEl>
                                        <p:attrNameLst>
                                          <p:attrName>ppt_y</p:attrName>
                                        </p:attrNameLst>
                                      </p:cBhvr>
                                      <p:tavLst>
                                        <p:tav tm="0">
                                          <p:val>
                                            <p:strVal val="#ppt_y"/>
                                          </p:val>
                                        </p:tav>
                                        <p:tav tm="100000">
                                          <p:val>
                                            <p:strVal val="#ppt_y"/>
                                          </p:val>
                                        </p:tav>
                                      </p:tavLst>
                                    </p:anim>
                                  </p:childTnLst>
                                </p:cTn>
                              </p:par>
                              <p:par>
                                <p:cTn id="38" presetID="7" presetClass="entr" presetSubtype="2"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0" fill="hold"/>
                                        <p:tgtEl>
                                          <p:spTgt spid="12"/>
                                        </p:tgtEl>
                                        <p:attrNameLst>
                                          <p:attrName>ppt_x</p:attrName>
                                        </p:attrNameLst>
                                      </p:cBhvr>
                                      <p:tavLst>
                                        <p:tav tm="0">
                                          <p:val>
                                            <p:strVal val="1+#ppt_w/2"/>
                                          </p:val>
                                        </p:tav>
                                        <p:tav tm="100000">
                                          <p:val>
                                            <p:strVal val="#ppt_x"/>
                                          </p:val>
                                        </p:tav>
                                      </p:tavLst>
                                    </p:anim>
                                    <p:anim calcmode="lin" valueType="num">
                                      <p:cBhvr additive="base">
                                        <p:cTn id="41" dur="5000" fill="hold"/>
                                        <p:tgtEl>
                                          <p:spTgt spid="12"/>
                                        </p:tgtEl>
                                        <p:attrNameLst>
                                          <p:attrName>ppt_y</p:attrName>
                                        </p:attrNameLst>
                                      </p:cBhvr>
                                      <p:tavLst>
                                        <p:tav tm="0">
                                          <p:val>
                                            <p:strVal val="#ppt_y"/>
                                          </p:val>
                                        </p:tav>
                                        <p:tav tm="100000">
                                          <p:val>
                                            <p:strVal val="#ppt_y"/>
                                          </p:val>
                                        </p:tav>
                                      </p:tavLst>
                                    </p:anim>
                                  </p:childTnLst>
                                </p:cTn>
                              </p:par>
                              <p:par>
                                <p:cTn id="42" presetID="7" presetClass="entr" presetSubtype="4"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0" fill="hold"/>
                                        <p:tgtEl>
                                          <p:spTgt spid="13"/>
                                        </p:tgtEl>
                                        <p:attrNameLst>
                                          <p:attrName>ppt_x</p:attrName>
                                        </p:attrNameLst>
                                      </p:cBhvr>
                                      <p:tavLst>
                                        <p:tav tm="0">
                                          <p:val>
                                            <p:strVal val="#ppt_x"/>
                                          </p:val>
                                        </p:tav>
                                        <p:tav tm="100000">
                                          <p:val>
                                            <p:strVal val="#ppt_x"/>
                                          </p:val>
                                        </p:tav>
                                      </p:tavLst>
                                    </p:anim>
                                    <p:anim calcmode="lin" valueType="num">
                                      <p:cBhvr additive="base">
                                        <p:cTn id="45" dur="5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asellaDiTesto 1"/>
          <p:cNvSpPr txBox="1">
            <a:spLocks noChangeArrowheads="1"/>
          </p:cNvSpPr>
          <p:nvPr/>
        </p:nvSpPr>
        <p:spPr bwMode="auto">
          <a:xfrm>
            <a:off x="3203575" y="260350"/>
            <a:ext cx="3097213" cy="369888"/>
          </a:xfrm>
          <a:prstGeom prst="rect">
            <a:avLst/>
          </a:prstGeom>
          <a:noFill/>
          <a:ln w="9525">
            <a:noFill/>
            <a:miter lim="800000"/>
            <a:headEnd/>
            <a:tailEnd/>
          </a:ln>
        </p:spPr>
        <p:txBody>
          <a:bodyPr>
            <a:spAutoFit/>
          </a:bodyPr>
          <a:lstStyle/>
          <a:p>
            <a:pPr algn="ctr"/>
            <a:r>
              <a:rPr lang="it-IT" dirty="0">
                <a:solidFill>
                  <a:srgbClr val="0000FF"/>
                </a:solidFill>
                <a:latin typeface="Times New Roman" pitchFamily="18" charset="0"/>
                <a:cs typeface="Times New Roman" pitchFamily="18" charset="0"/>
              </a:rPr>
              <a:t>Le Olimpiadi in Grecia</a:t>
            </a:r>
          </a:p>
        </p:txBody>
      </p:sp>
      <p:sp>
        <p:nvSpPr>
          <p:cNvPr id="3075" name="Rettangolo 2"/>
          <p:cNvSpPr>
            <a:spLocks noChangeArrowheads="1"/>
          </p:cNvSpPr>
          <p:nvPr/>
        </p:nvSpPr>
        <p:spPr bwMode="auto">
          <a:xfrm>
            <a:off x="323850" y="1196975"/>
            <a:ext cx="8424863" cy="1476375"/>
          </a:xfrm>
          <a:prstGeom prst="rect">
            <a:avLst/>
          </a:prstGeom>
          <a:noFill/>
          <a:ln w="9525">
            <a:noFill/>
            <a:miter lim="800000"/>
            <a:headEnd/>
            <a:tailEnd/>
          </a:ln>
        </p:spPr>
        <p:txBody>
          <a:bodyPr>
            <a:spAutoFit/>
          </a:bodyPr>
          <a:lstStyle/>
          <a:p>
            <a:pPr algn="just"/>
            <a:r>
              <a:rPr lang="it-IT" dirty="0">
                <a:latin typeface="Times New Roman" pitchFamily="18" charset="0"/>
                <a:cs typeface="Times New Roman" pitchFamily="18" charset="0"/>
              </a:rPr>
              <a:t>Si è soliti far risalire al 776 a.C. la data delle prime Olimpiadi, ma è dimostrato che anche in precedenza i Greci avevano organizzato manifestazioni sportive e culturali simili ai Giochi. E' comunque accertato che veri e propri giochi furono organizzati nell'estate del 776 a.C. a Olimpia, nella zona orientale del Peloponneso e che questi giochi si ripeterono ogni quattro anni nell'era precristiana.</a:t>
            </a:r>
          </a:p>
        </p:txBody>
      </p:sp>
      <p:sp>
        <p:nvSpPr>
          <p:cNvPr id="3076" name="CasellaDiTesto 3"/>
          <p:cNvSpPr txBox="1">
            <a:spLocks noChangeArrowheads="1"/>
          </p:cNvSpPr>
          <p:nvPr/>
        </p:nvSpPr>
        <p:spPr bwMode="auto">
          <a:xfrm>
            <a:off x="4067175" y="692150"/>
            <a:ext cx="1225550" cy="369888"/>
          </a:xfrm>
          <a:prstGeom prst="rect">
            <a:avLst/>
          </a:prstGeom>
          <a:noFill/>
          <a:ln w="9525">
            <a:noFill/>
            <a:miter lim="800000"/>
            <a:headEnd/>
            <a:tailEnd/>
          </a:ln>
        </p:spPr>
        <p:txBody>
          <a:bodyPr>
            <a:spAutoFit/>
          </a:bodyPr>
          <a:lstStyle/>
          <a:p>
            <a:pPr algn="ctr"/>
            <a:r>
              <a:rPr lang="it-IT" dirty="0">
                <a:solidFill>
                  <a:srgbClr val="008000"/>
                </a:solidFill>
                <a:latin typeface="Times New Roman" pitchFamily="18" charset="0"/>
                <a:cs typeface="Times New Roman" pitchFamily="18" charset="0"/>
              </a:rPr>
              <a:t>Le Origini</a:t>
            </a:r>
          </a:p>
        </p:txBody>
      </p:sp>
      <p:pic>
        <p:nvPicPr>
          <p:cNvPr id="3077" name="Picture 2" descr="G:\Documenti\Scuola\Liceo Scientifico\Biennio\Seconda\Matematica\Ricerche\Sezione aurea\Immagini\Discobolo.jpg"/>
          <p:cNvPicPr>
            <a:picLocks noChangeAspect="1" noChangeArrowheads="1"/>
          </p:cNvPicPr>
          <p:nvPr/>
        </p:nvPicPr>
        <p:blipFill>
          <a:blip r:embed="rId3" cstate="print"/>
          <a:srcRect/>
          <a:stretch>
            <a:fillRect/>
          </a:stretch>
        </p:blipFill>
        <p:spPr bwMode="auto">
          <a:xfrm>
            <a:off x="5292725" y="2420938"/>
            <a:ext cx="2519363" cy="4227512"/>
          </a:xfrm>
          <a:prstGeom prst="rect">
            <a:avLst/>
          </a:prstGeom>
          <a:noFill/>
          <a:ln w="9525">
            <a:noFill/>
            <a:miter lim="800000"/>
            <a:headEnd/>
            <a:tailEnd/>
          </a:ln>
        </p:spPr>
      </p:pic>
      <p:sp>
        <p:nvSpPr>
          <p:cNvPr id="3078" name="Rettangolo 5"/>
          <p:cNvSpPr>
            <a:spLocks noChangeArrowheads="1"/>
          </p:cNvSpPr>
          <p:nvPr/>
        </p:nvSpPr>
        <p:spPr bwMode="auto">
          <a:xfrm>
            <a:off x="323850" y="2781300"/>
            <a:ext cx="3384550" cy="3692525"/>
          </a:xfrm>
          <a:prstGeom prst="rect">
            <a:avLst/>
          </a:prstGeom>
          <a:noFill/>
          <a:ln w="9525">
            <a:noFill/>
            <a:miter lim="800000"/>
            <a:headEnd/>
            <a:tailEnd/>
          </a:ln>
        </p:spPr>
        <p:txBody>
          <a:bodyPr>
            <a:spAutoFit/>
          </a:bodyPr>
          <a:lstStyle/>
          <a:p>
            <a:pPr algn="just"/>
            <a:r>
              <a:rPr lang="it-IT" dirty="0">
                <a:latin typeface="Times New Roman" pitchFamily="18" charset="0"/>
                <a:cs typeface="Times New Roman" pitchFamily="18" charset="0"/>
              </a:rPr>
              <a:t>Organizzati in onore di Zeus, i Giochi avevano un carattere sociale e religioso: durante le gare ogni conflitto armato, in tutto il paese, veniva sospeso. Antiche testimonianze attestano che nelle prime edizioni l'unica gara sportiva consisteva in una corsa di circa 180 m, cioè pari al percorso della pista dello stadio di Olimpia. Un cuoco, </a:t>
            </a:r>
            <a:r>
              <a:rPr lang="it-IT" dirty="0" err="1">
                <a:latin typeface="Times New Roman" pitchFamily="18" charset="0"/>
                <a:cs typeface="Times New Roman" pitchFamily="18" charset="0"/>
              </a:rPr>
              <a:t>Coroibo</a:t>
            </a:r>
            <a:r>
              <a:rPr lang="it-IT" dirty="0">
                <a:latin typeface="Times New Roman" pitchFamily="18" charset="0"/>
                <a:cs typeface="Times New Roman" pitchFamily="18" charset="0"/>
              </a:rPr>
              <a:t> di </a:t>
            </a:r>
            <a:r>
              <a:rPr lang="it-IT" dirty="0" err="1">
                <a:latin typeface="Times New Roman" pitchFamily="18" charset="0"/>
                <a:cs typeface="Times New Roman" pitchFamily="18" charset="0"/>
              </a:rPr>
              <a:t>Elis</a:t>
            </a:r>
            <a:r>
              <a:rPr lang="it-IT" dirty="0">
                <a:latin typeface="Times New Roman" pitchFamily="18" charset="0"/>
                <a:cs typeface="Times New Roman" pitchFamily="18" charset="0"/>
              </a:rPr>
              <a:t>, fu il primo vincitore registrato ufficialmente.</a:t>
            </a:r>
          </a:p>
        </p:txBody>
      </p:sp>
      <p:sp>
        <p:nvSpPr>
          <p:cNvPr id="7" name="Indietro o precedente 6">
            <a:hlinkClick r:id="" action="ppaction://hlinkshowjump?jump=previousslide" highlightClick="1"/>
          </p:cNvPr>
          <p:cNvSpPr/>
          <p:nvPr/>
        </p:nvSpPr>
        <p:spPr>
          <a:xfrm>
            <a:off x="8388424" y="6453336"/>
            <a:ext cx="360040" cy="404664"/>
          </a:xfrm>
          <a:prstGeom prst="actionButtonBackPrevious">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Avanti o successivo 7">
            <a:hlinkClick r:id="" action="ppaction://hlinkshowjump?jump=nextslide" highlightClick="1"/>
          </p:cNvPr>
          <p:cNvSpPr/>
          <p:nvPr/>
        </p:nvSpPr>
        <p:spPr>
          <a:xfrm>
            <a:off x="8783960" y="6453336"/>
            <a:ext cx="360040" cy="404664"/>
          </a:xfrm>
          <a:prstGeom prst="actionButtonForwardNex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0" fill="hold"/>
                                        <p:tgtEl>
                                          <p:spTgt spid="3074"/>
                                        </p:tgtEl>
                                        <p:attrNameLst>
                                          <p:attrName>ppt_x</p:attrName>
                                        </p:attrNameLst>
                                      </p:cBhvr>
                                      <p:tavLst>
                                        <p:tav tm="0">
                                          <p:val>
                                            <p:strVal val="#ppt_x"/>
                                          </p:val>
                                        </p:tav>
                                        <p:tav tm="100000">
                                          <p:val>
                                            <p:strVal val="#ppt_x"/>
                                          </p:val>
                                        </p:tav>
                                      </p:tavLst>
                                    </p:anim>
                                    <p:anim calcmode="lin" valueType="num">
                                      <p:cBhvr additive="base">
                                        <p:cTn id="8" dur="5000" fill="hold"/>
                                        <p:tgtEl>
                                          <p:spTgt spid="3074"/>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3076"/>
                                        </p:tgtEl>
                                        <p:attrNameLst>
                                          <p:attrName>style.visibility</p:attrName>
                                        </p:attrNameLst>
                                      </p:cBhvr>
                                      <p:to>
                                        <p:strVal val="visible"/>
                                      </p:to>
                                    </p:set>
                                    <p:anim calcmode="lin" valueType="num">
                                      <p:cBhvr additive="base">
                                        <p:cTn id="12" dur="5000" fill="hold"/>
                                        <p:tgtEl>
                                          <p:spTgt spid="3076"/>
                                        </p:tgtEl>
                                        <p:attrNameLst>
                                          <p:attrName>ppt_x</p:attrName>
                                        </p:attrNameLst>
                                      </p:cBhvr>
                                      <p:tavLst>
                                        <p:tav tm="0">
                                          <p:val>
                                            <p:strVal val="1+#ppt_w/2"/>
                                          </p:val>
                                        </p:tav>
                                        <p:tav tm="100000">
                                          <p:val>
                                            <p:strVal val="#ppt_x"/>
                                          </p:val>
                                        </p:tav>
                                      </p:tavLst>
                                    </p:anim>
                                    <p:anim calcmode="lin" valueType="num">
                                      <p:cBhvr additive="base">
                                        <p:cTn id="13" dur="5000" fill="hold"/>
                                        <p:tgtEl>
                                          <p:spTgt spid="3076"/>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16" presetClass="entr" presetSubtype="26" fill="hold" grpId="0" nodeType="after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barn(inHorizontal)">
                                      <p:cBhvr>
                                        <p:cTn id="17" dur="500"/>
                                        <p:tgtEl>
                                          <p:spTgt spid="3075"/>
                                        </p:tgtEl>
                                      </p:cBhvr>
                                    </p:animEffect>
                                  </p:childTnLst>
                                </p:cTn>
                              </p:par>
                            </p:childTnLst>
                          </p:cTn>
                        </p:par>
                        <p:par>
                          <p:cTn id="18" fill="hold">
                            <p:stCondLst>
                              <p:cond delay="10500"/>
                            </p:stCondLst>
                            <p:childTnLst>
                              <p:par>
                                <p:cTn id="19" presetID="7" presetClass="entr" presetSubtype="4" fill="hold" grpId="0" nodeType="afterEffect">
                                  <p:stCondLst>
                                    <p:cond delay="0"/>
                                  </p:stCondLst>
                                  <p:childTnLst>
                                    <p:set>
                                      <p:cBhvr>
                                        <p:cTn id="20" dur="1" fill="hold">
                                          <p:stCondLst>
                                            <p:cond delay="0"/>
                                          </p:stCondLst>
                                        </p:cTn>
                                        <p:tgtEl>
                                          <p:spTgt spid="3078"/>
                                        </p:tgtEl>
                                        <p:attrNameLst>
                                          <p:attrName>style.visibility</p:attrName>
                                        </p:attrNameLst>
                                      </p:cBhvr>
                                      <p:to>
                                        <p:strVal val="visible"/>
                                      </p:to>
                                    </p:set>
                                    <p:anim calcmode="lin" valueType="num">
                                      <p:cBhvr additive="base">
                                        <p:cTn id="21" dur="5000" fill="hold"/>
                                        <p:tgtEl>
                                          <p:spTgt spid="3078"/>
                                        </p:tgtEl>
                                        <p:attrNameLst>
                                          <p:attrName>ppt_x</p:attrName>
                                        </p:attrNameLst>
                                      </p:cBhvr>
                                      <p:tavLst>
                                        <p:tav tm="0">
                                          <p:val>
                                            <p:strVal val="#ppt_x"/>
                                          </p:val>
                                        </p:tav>
                                        <p:tav tm="100000">
                                          <p:val>
                                            <p:strVal val="#ppt_x"/>
                                          </p:val>
                                        </p:tav>
                                      </p:tavLst>
                                    </p:anim>
                                    <p:anim calcmode="lin" valueType="num">
                                      <p:cBhvr additive="base">
                                        <p:cTn id="22" dur="5000" fill="hold"/>
                                        <p:tgtEl>
                                          <p:spTgt spid="3078"/>
                                        </p:tgtEl>
                                        <p:attrNameLst>
                                          <p:attrName>ppt_y</p:attrName>
                                        </p:attrNameLst>
                                      </p:cBhvr>
                                      <p:tavLst>
                                        <p:tav tm="0">
                                          <p:val>
                                            <p:strVal val="1+#ppt_h/2"/>
                                          </p:val>
                                        </p:tav>
                                        <p:tav tm="100000">
                                          <p:val>
                                            <p:strVal val="#ppt_y"/>
                                          </p:val>
                                        </p:tav>
                                      </p:tavLst>
                                    </p:anim>
                                  </p:childTnLst>
                                </p:cTn>
                              </p:par>
                            </p:childTnLst>
                          </p:cTn>
                        </p:par>
                        <p:par>
                          <p:cTn id="23" fill="hold">
                            <p:stCondLst>
                              <p:cond delay="15500"/>
                            </p:stCondLst>
                            <p:childTnLst>
                              <p:par>
                                <p:cTn id="24" presetID="20" presetClass="entr" presetSubtype="0" fill="hold" nodeType="afterEffect">
                                  <p:stCondLst>
                                    <p:cond delay="0"/>
                                  </p:stCondLst>
                                  <p:childTnLst>
                                    <p:set>
                                      <p:cBhvr>
                                        <p:cTn id="25" dur="1" fill="hold">
                                          <p:stCondLst>
                                            <p:cond delay="0"/>
                                          </p:stCondLst>
                                        </p:cTn>
                                        <p:tgtEl>
                                          <p:spTgt spid="3077"/>
                                        </p:tgtEl>
                                        <p:attrNameLst>
                                          <p:attrName>style.visibility</p:attrName>
                                        </p:attrNameLst>
                                      </p:cBhvr>
                                      <p:to>
                                        <p:strVal val="visible"/>
                                      </p:to>
                                    </p:set>
                                    <p:animEffect transition="in" filter="wedge">
                                      <p:cBhvr>
                                        <p:cTn id="26" dur="2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p:bldP spid="3076" grpId="0"/>
      <p:bldP spid="30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asellaDiTesto 1"/>
          <p:cNvSpPr txBox="1">
            <a:spLocks noChangeArrowheads="1"/>
          </p:cNvSpPr>
          <p:nvPr/>
        </p:nvSpPr>
        <p:spPr bwMode="auto">
          <a:xfrm>
            <a:off x="3851275" y="333375"/>
            <a:ext cx="1441450" cy="368300"/>
          </a:xfrm>
          <a:prstGeom prst="rect">
            <a:avLst/>
          </a:prstGeom>
          <a:noFill/>
          <a:ln w="9525">
            <a:noFill/>
            <a:miter lim="800000"/>
            <a:headEnd/>
            <a:tailEnd/>
          </a:ln>
        </p:spPr>
        <p:txBody>
          <a:bodyPr>
            <a:spAutoFit/>
          </a:bodyPr>
          <a:lstStyle/>
          <a:p>
            <a:pPr algn="ctr"/>
            <a:r>
              <a:rPr lang="it-IT" dirty="0">
                <a:solidFill>
                  <a:srgbClr val="008000"/>
                </a:solidFill>
                <a:latin typeface="Times New Roman" pitchFamily="18" charset="0"/>
                <a:cs typeface="Times New Roman" pitchFamily="18" charset="0"/>
              </a:rPr>
              <a:t>Gli sviluppi</a:t>
            </a:r>
          </a:p>
        </p:txBody>
      </p:sp>
      <p:sp>
        <p:nvSpPr>
          <p:cNvPr id="4099" name="Rettangolo 2"/>
          <p:cNvSpPr>
            <a:spLocks noChangeArrowheads="1"/>
          </p:cNvSpPr>
          <p:nvPr/>
        </p:nvSpPr>
        <p:spPr bwMode="auto">
          <a:xfrm>
            <a:off x="323850" y="836613"/>
            <a:ext cx="8424863" cy="1754187"/>
          </a:xfrm>
          <a:prstGeom prst="rect">
            <a:avLst/>
          </a:prstGeom>
          <a:noFill/>
          <a:ln w="9525">
            <a:noFill/>
            <a:miter lim="800000"/>
            <a:headEnd/>
            <a:tailEnd/>
          </a:ln>
        </p:spPr>
        <p:txBody>
          <a:bodyPr>
            <a:spAutoFit/>
          </a:bodyPr>
          <a:lstStyle/>
          <a:p>
            <a:pPr algn="just"/>
            <a:r>
              <a:rPr lang="it-IT" dirty="0">
                <a:latin typeface="Times New Roman" pitchFamily="18" charset="0"/>
                <a:cs typeface="Times New Roman" pitchFamily="18" charset="0"/>
              </a:rPr>
              <a:t>Le prime edizioni dei Giochi non uscirono dall'ambito locale e si svolsero in una sola giornata. Potevano partecipare soltanto gli uomini, e anche il pubblico doveva essere rigorosamente maschile. Il programma di atletica della XIV edizione delle Olimpiadi fu ampliato con l'aggiunta di un'altra corsa: una gara sulla doppia distanza, articolata su due giri della pista. Quattro anni più tardi fu aggiunta un'altra competizione su un percorso più lungo.</a:t>
            </a:r>
          </a:p>
        </p:txBody>
      </p:sp>
      <p:sp>
        <p:nvSpPr>
          <p:cNvPr id="4100" name="Rettangolo 3"/>
          <p:cNvSpPr>
            <a:spLocks noChangeArrowheads="1"/>
          </p:cNvSpPr>
          <p:nvPr/>
        </p:nvSpPr>
        <p:spPr bwMode="auto">
          <a:xfrm>
            <a:off x="4211638" y="2636838"/>
            <a:ext cx="4572000" cy="3694112"/>
          </a:xfrm>
          <a:prstGeom prst="rect">
            <a:avLst/>
          </a:prstGeom>
          <a:noFill/>
          <a:ln w="9525">
            <a:noFill/>
            <a:miter lim="800000"/>
            <a:headEnd/>
            <a:tailEnd/>
          </a:ln>
        </p:spPr>
        <p:txBody>
          <a:bodyPr>
            <a:spAutoFit/>
          </a:bodyPr>
          <a:lstStyle/>
          <a:p>
            <a:pPr algn="just"/>
            <a:r>
              <a:rPr lang="it-IT" dirty="0">
                <a:latin typeface="Times New Roman" pitchFamily="18" charset="0"/>
                <a:cs typeface="Times New Roman" pitchFamily="18" charset="0"/>
              </a:rPr>
              <a:t>In seguito, quando cominciarono a partecipare i potenti guerrieri spartani, il programma di gare fu ulteriormente ampliato. I XVIII Giochi comprendevano anche gare di lotta e una sorta di pentathlon con corsa, salto, lancio dell'asta (simile all'attuale giavellotto) e lancio del disco. Le XXIII Olimpiadi furono caratterizzate dall'ingresso del pugilato nel programma sportivo. Ormai la popolarità dei Giochi era in continua ascesa e in breve tempo furono introdotte le competizioni tra cocchi e altri sport. Nelle </a:t>
            </a:r>
            <a:r>
              <a:rPr lang="it-IT" dirty="0" err="1">
                <a:latin typeface="Times New Roman" pitchFamily="18" charset="0"/>
                <a:cs typeface="Times New Roman" pitchFamily="18" charset="0"/>
              </a:rPr>
              <a:t>XXXVII</a:t>
            </a:r>
            <a:r>
              <a:rPr lang="it-IT" dirty="0">
                <a:latin typeface="Times New Roman" pitchFamily="18" charset="0"/>
                <a:cs typeface="Times New Roman" pitchFamily="18" charset="0"/>
              </a:rPr>
              <a:t> Olimpiadi le gare si protrassero per cinque giorni.</a:t>
            </a:r>
          </a:p>
        </p:txBody>
      </p:sp>
      <p:pic>
        <p:nvPicPr>
          <p:cNvPr id="6146" name="Picture 2" descr="http://t0.gstatic.com/images?q=tbn:ANd9GcTFwwsaEK3W1m1LD7MWOZ8s3IB0_Sd1nB_83oTMJxnta0N0y23g&amp;t=1"/>
          <p:cNvPicPr>
            <a:picLocks noChangeAspect="1" noChangeArrowheads="1"/>
          </p:cNvPicPr>
          <p:nvPr/>
        </p:nvPicPr>
        <p:blipFill>
          <a:blip r:embed="rId3" cstate="print"/>
          <a:srcRect/>
          <a:stretch>
            <a:fillRect/>
          </a:stretch>
        </p:blipFill>
        <p:spPr bwMode="auto">
          <a:xfrm>
            <a:off x="539552" y="3212976"/>
            <a:ext cx="3537393" cy="2592288"/>
          </a:xfrm>
          <a:prstGeom prst="rect">
            <a:avLst/>
          </a:prstGeom>
          <a:noFill/>
        </p:spPr>
      </p:pic>
      <p:sp>
        <p:nvSpPr>
          <p:cNvPr id="6" name="Indietro o precedente 5">
            <a:hlinkClick r:id="" action="ppaction://hlinkshowjump?jump=previousslide" highlightClick="1"/>
          </p:cNvPr>
          <p:cNvSpPr/>
          <p:nvPr/>
        </p:nvSpPr>
        <p:spPr>
          <a:xfrm>
            <a:off x="8388424" y="6453336"/>
            <a:ext cx="360040" cy="404664"/>
          </a:xfrm>
          <a:prstGeom prst="actionButtonBackPrevious">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Avanti o successivo 6">
            <a:hlinkClick r:id="" action="ppaction://hlinkshowjump?jump=nextslide" highlightClick="1"/>
          </p:cNvPr>
          <p:cNvSpPr/>
          <p:nvPr/>
        </p:nvSpPr>
        <p:spPr>
          <a:xfrm>
            <a:off x="8783960" y="6453336"/>
            <a:ext cx="360040" cy="404664"/>
          </a:xfrm>
          <a:prstGeom prst="actionButtonForwardNex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0" fill="hold"/>
                                        <p:tgtEl>
                                          <p:spTgt spid="4098"/>
                                        </p:tgtEl>
                                        <p:attrNameLst>
                                          <p:attrName>ppt_x</p:attrName>
                                        </p:attrNameLst>
                                      </p:cBhvr>
                                      <p:tavLst>
                                        <p:tav tm="0">
                                          <p:val>
                                            <p:strVal val="#ppt_x"/>
                                          </p:val>
                                        </p:tav>
                                        <p:tav tm="100000">
                                          <p:val>
                                            <p:strVal val="#ppt_x"/>
                                          </p:val>
                                        </p:tav>
                                      </p:tavLst>
                                    </p:anim>
                                    <p:anim calcmode="lin" valueType="num">
                                      <p:cBhvr additive="base">
                                        <p:cTn id="8" dur="5000" fill="hold"/>
                                        <p:tgtEl>
                                          <p:spTgt spid="4098"/>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13" presetClass="entr" presetSubtype="16" fill="hold" grpId="0" nodeType="after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plus(in)">
                                      <p:cBhvr>
                                        <p:cTn id="12" dur="2000"/>
                                        <p:tgtEl>
                                          <p:spTgt spid="4099"/>
                                        </p:tgtEl>
                                      </p:cBhvr>
                                    </p:animEffect>
                                  </p:childTnLst>
                                </p:cTn>
                              </p:par>
                            </p:childTnLst>
                          </p:cTn>
                        </p:par>
                        <p:par>
                          <p:cTn id="13" fill="hold">
                            <p:stCondLst>
                              <p:cond delay="7000"/>
                            </p:stCondLst>
                            <p:childTnLst>
                              <p:par>
                                <p:cTn id="14" presetID="5" presetClass="entr" presetSubtype="5" fill="hold" grpId="0" nodeType="afterEffect">
                                  <p:stCondLst>
                                    <p:cond delay="0"/>
                                  </p:stCondLst>
                                  <p:childTnLst>
                                    <p:set>
                                      <p:cBhvr>
                                        <p:cTn id="15" dur="1" fill="hold">
                                          <p:stCondLst>
                                            <p:cond delay="0"/>
                                          </p:stCondLst>
                                        </p:cTn>
                                        <p:tgtEl>
                                          <p:spTgt spid="4100"/>
                                        </p:tgtEl>
                                        <p:attrNameLst>
                                          <p:attrName>style.visibility</p:attrName>
                                        </p:attrNameLst>
                                      </p:cBhvr>
                                      <p:to>
                                        <p:strVal val="visible"/>
                                      </p:to>
                                    </p:set>
                                    <p:animEffect transition="in" filter="checkerboard(down)">
                                      <p:cBhvr>
                                        <p:cTn id="16" dur="500"/>
                                        <p:tgtEl>
                                          <p:spTgt spid="4100"/>
                                        </p:tgtEl>
                                      </p:cBhvr>
                                    </p:animEffect>
                                  </p:childTnLst>
                                </p:cTn>
                              </p:par>
                            </p:childTnLst>
                          </p:cTn>
                        </p:par>
                        <p:par>
                          <p:cTn id="17" fill="hold">
                            <p:stCondLst>
                              <p:cond delay="7500"/>
                            </p:stCondLst>
                            <p:childTnLst>
                              <p:par>
                                <p:cTn id="18" presetID="8" presetClass="entr" presetSubtype="32" fill="hold" nodeType="after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diamond(out)">
                                      <p:cBhvr>
                                        <p:cTn id="20"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p:bldP spid="41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asellaDiTesto 1"/>
          <p:cNvSpPr txBox="1">
            <a:spLocks noChangeArrowheads="1"/>
          </p:cNvSpPr>
          <p:nvPr/>
        </p:nvSpPr>
        <p:spPr bwMode="auto">
          <a:xfrm>
            <a:off x="2987675" y="333375"/>
            <a:ext cx="3313113" cy="368300"/>
          </a:xfrm>
          <a:prstGeom prst="rect">
            <a:avLst/>
          </a:prstGeom>
          <a:noFill/>
          <a:ln w="9525">
            <a:noFill/>
            <a:miter lim="800000"/>
            <a:headEnd/>
            <a:tailEnd/>
          </a:ln>
        </p:spPr>
        <p:txBody>
          <a:bodyPr>
            <a:spAutoFit/>
          </a:bodyPr>
          <a:lstStyle/>
          <a:p>
            <a:pPr algn="ctr"/>
            <a:r>
              <a:rPr lang="it-IT">
                <a:solidFill>
                  <a:srgbClr val="008000"/>
                </a:solidFill>
                <a:latin typeface="Times New Roman" pitchFamily="18" charset="0"/>
                <a:cs typeface="Times New Roman" pitchFamily="18" charset="0"/>
              </a:rPr>
              <a:t>La fine delle Olimpiadi antiche</a:t>
            </a:r>
          </a:p>
        </p:txBody>
      </p:sp>
      <p:sp>
        <p:nvSpPr>
          <p:cNvPr id="5123" name="Rettangolo 3"/>
          <p:cNvSpPr>
            <a:spLocks noChangeArrowheads="1"/>
          </p:cNvSpPr>
          <p:nvPr/>
        </p:nvSpPr>
        <p:spPr bwMode="auto">
          <a:xfrm>
            <a:off x="323850" y="836613"/>
            <a:ext cx="8424863" cy="2308225"/>
          </a:xfrm>
          <a:prstGeom prst="rect">
            <a:avLst/>
          </a:prstGeom>
          <a:noFill/>
          <a:ln w="9525">
            <a:noFill/>
            <a:miter lim="800000"/>
            <a:headEnd/>
            <a:tailEnd/>
          </a:ln>
        </p:spPr>
        <p:txBody>
          <a:bodyPr>
            <a:spAutoFit/>
          </a:bodyPr>
          <a:lstStyle/>
          <a:p>
            <a:pPr algn="just"/>
            <a:r>
              <a:rPr lang="it-IT" dirty="0">
                <a:latin typeface="Times New Roman" pitchFamily="18" charset="0"/>
                <a:ea typeface="Calibri" pitchFamily="34" charset="0"/>
                <a:cs typeface="Times New Roman" pitchFamily="18" charset="0"/>
              </a:rPr>
              <a:t>Lo sviluppo dei Giochi favorì la nascita del "professionismo" e in breve gli antichi ideali di purezza, semplicità e lealtà, con cui senza retorica erano state concepite in origine le Olimpiadi, vennero meno; i concorrenti consapevoli di poter realizzare un guadagno ben più tangibile dell'effimera gloria, iniziarono (specialmente nelle corse dei cocchi) ad affrontare le gare animati da spirito mercenario e divistico. Non a caso alcuni vincitori, considerati alla stregua di veri e propri dei, fecero erigere statue per magnificare la propria bravura. Nel 394 d.C. l'imperatore Teodosio proibì i Giochi in quanto manifestazione della cultura pagana.</a:t>
            </a:r>
            <a:r>
              <a:rPr lang="it-IT" dirty="0">
                <a:ea typeface="Calibri" pitchFamily="34" charset="0"/>
                <a:cs typeface="Times New Roman" pitchFamily="18" charset="0"/>
              </a:rPr>
              <a:t> </a:t>
            </a:r>
          </a:p>
        </p:txBody>
      </p:sp>
      <p:pic>
        <p:nvPicPr>
          <p:cNvPr id="4098" name="Picture 2" descr="http://monetaoro.unicatt.it/images_monete/oro-UC-03.jpg"/>
          <p:cNvPicPr>
            <a:picLocks noChangeAspect="1" noChangeArrowheads="1"/>
          </p:cNvPicPr>
          <p:nvPr/>
        </p:nvPicPr>
        <p:blipFill>
          <a:blip r:embed="rId3" cstate="print"/>
          <a:srcRect/>
          <a:stretch>
            <a:fillRect/>
          </a:stretch>
        </p:blipFill>
        <p:spPr bwMode="auto">
          <a:xfrm>
            <a:off x="1475656" y="3284984"/>
            <a:ext cx="6344703" cy="3096344"/>
          </a:xfrm>
          <a:prstGeom prst="rect">
            <a:avLst/>
          </a:prstGeom>
          <a:noFill/>
        </p:spPr>
      </p:pic>
      <p:sp>
        <p:nvSpPr>
          <p:cNvPr id="5" name="Indietro o precedente 4">
            <a:hlinkClick r:id="" action="ppaction://hlinkshowjump?jump=previousslide" highlightClick="1"/>
          </p:cNvPr>
          <p:cNvSpPr/>
          <p:nvPr/>
        </p:nvSpPr>
        <p:spPr>
          <a:xfrm>
            <a:off x="8388424" y="6453336"/>
            <a:ext cx="360040" cy="404664"/>
          </a:xfrm>
          <a:prstGeom prst="actionButtonBackPrevious">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Avanti o successivo 5">
            <a:hlinkClick r:id="" action="ppaction://hlinkshowjump?jump=nextslide" highlightClick="1"/>
          </p:cNvPr>
          <p:cNvSpPr/>
          <p:nvPr/>
        </p:nvSpPr>
        <p:spPr>
          <a:xfrm>
            <a:off x="8783960" y="6453336"/>
            <a:ext cx="360040" cy="404664"/>
          </a:xfrm>
          <a:prstGeom prst="actionButtonForwardNex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0" fill="hold"/>
                                        <p:tgtEl>
                                          <p:spTgt spid="5122"/>
                                        </p:tgtEl>
                                        <p:attrNameLst>
                                          <p:attrName>ppt_x</p:attrName>
                                        </p:attrNameLst>
                                      </p:cBhvr>
                                      <p:tavLst>
                                        <p:tav tm="0">
                                          <p:val>
                                            <p:strVal val="#ppt_x"/>
                                          </p:val>
                                        </p:tav>
                                        <p:tav tm="100000">
                                          <p:val>
                                            <p:strVal val="#ppt_x"/>
                                          </p:val>
                                        </p:tav>
                                      </p:tavLst>
                                    </p:anim>
                                    <p:anim calcmode="lin" valueType="num">
                                      <p:cBhvr additive="base">
                                        <p:cTn id="8" dur="5000" fill="hold"/>
                                        <p:tgtEl>
                                          <p:spTgt spid="512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16" presetClass="entr" presetSubtype="26" fill="hold" grpId="0" nodeType="after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barn(inHorizontal)">
                                      <p:cBhvr>
                                        <p:cTn id="12" dur="500"/>
                                        <p:tgtEl>
                                          <p:spTgt spid="5123"/>
                                        </p:tgtEl>
                                      </p:cBhvr>
                                    </p:animEffect>
                                  </p:childTnLst>
                                </p:cTn>
                              </p:par>
                            </p:childTnLst>
                          </p:cTn>
                        </p:par>
                        <p:par>
                          <p:cTn id="13" fill="hold">
                            <p:stCondLst>
                              <p:cond delay="5500"/>
                            </p:stCondLst>
                            <p:childTnLst>
                              <p:par>
                                <p:cTn id="14" presetID="14" presetClass="entr" presetSubtype="5" fill="hold" nodeType="after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randombar(vertical)">
                                      <p:cBhvr>
                                        <p:cTn id="16"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3563888" y="332656"/>
            <a:ext cx="2232025" cy="368300"/>
          </a:xfrm>
          <a:prstGeom prst="rect">
            <a:avLst/>
          </a:prstGeom>
          <a:noFill/>
          <a:ln w="9525">
            <a:noFill/>
            <a:miter lim="800000"/>
            <a:headEnd/>
            <a:tailEnd/>
          </a:ln>
        </p:spPr>
        <p:txBody>
          <a:bodyPr>
            <a:spAutoFit/>
          </a:bodyPr>
          <a:lstStyle/>
          <a:p>
            <a:pPr algn="ctr"/>
            <a:r>
              <a:rPr lang="it-IT" dirty="0" smtClean="0">
                <a:solidFill>
                  <a:srgbClr val="008000"/>
                </a:solidFill>
                <a:latin typeface="Times New Roman" pitchFamily="18" charset="0"/>
                <a:cs typeface="Times New Roman" pitchFamily="18" charset="0"/>
              </a:rPr>
              <a:t>I luoghi dello sport</a:t>
            </a:r>
            <a:endParaRPr lang="it-IT" dirty="0">
              <a:solidFill>
                <a:srgbClr val="008000"/>
              </a:solidFill>
              <a:latin typeface="Times New Roman" pitchFamily="18" charset="0"/>
              <a:cs typeface="Times New Roman" pitchFamily="18" charset="0"/>
            </a:endParaRPr>
          </a:p>
        </p:txBody>
      </p:sp>
      <p:sp>
        <p:nvSpPr>
          <p:cNvPr id="3" name="Rettangolo 3"/>
          <p:cNvSpPr>
            <a:spLocks noChangeArrowheads="1"/>
          </p:cNvSpPr>
          <p:nvPr/>
        </p:nvSpPr>
        <p:spPr bwMode="auto">
          <a:xfrm>
            <a:off x="323850" y="836613"/>
            <a:ext cx="4968229" cy="5632311"/>
          </a:xfrm>
          <a:prstGeom prst="rect">
            <a:avLst/>
          </a:prstGeom>
          <a:noFill/>
          <a:ln w="9525">
            <a:noFill/>
            <a:miter lim="800000"/>
            <a:headEnd/>
            <a:tailEnd/>
          </a:ln>
        </p:spPr>
        <p:txBody>
          <a:bodyPr wrap="square">
            <a:spAutoFit/>
          </a:bodyPr>
          <a:lstStyle/>
          <a:p>
            <a:pPr algn="just"/>
            <a:r>
              <a:rPr lang="it-IT" dirty="0" smtClean="0">
                <a:latin typeface="Times New Roman" pitchFamily="18" charset="0"/>
                <a:ea typeface="Calibri" pitchFamily="34" charset="0"/>
                <a:cs typeface="Times New Roman" pitchFamily="18" charset="0"/>
              </a:rPr>
              <a:t>Ogni scuola privata aveva la sua palestra, mentre gli adulti si allenavano nei ginnasi, spesso collegati con i bagni pubblici.</a:t>
            </a:r>
            <a:r>
              <a:rPr lang="it-IT" dirty="0">
                <a:ea typeface="Calibri" pitchFamily="34" charset="0"/>
                <a:cs typeface="Times New Roman" pitchFamily="18" charset="0"/>
              </a:rPr>
              <a:t> </a:t>
            </a:r>
            <a:r>
              <a:rPr lang="it-IT" dirty="0" smtClean="0">
                <a:latin typeface="Times New Roman" pitchFamily="18" charset="0"/>
                <a:ea typeface="Calibri" pitchFamily="34" charset="0"/>
                <a:cs typeface="Times New Roman" pitchFamily="18" charset="0"/>
              </a:rPr>
              <a:t>Le attività sportive si svolgevano in uno spazio aperto, quadrato, circondato da mura. Su un lato si affacciavano piccole stanze coperte che servivano da spogliatoi e i ginnasi offrivano anche sale da riposo con banchi disposti lungo le pareti (esedre), sale da bagno, depositi di olio e di sabbia, indispensabili per ogni esercizio fisico. Sulle palestre dei più giovani regnava il “</a:t>
            </a:r>
            <a:r>
              <a:rPr lang="it-IT" dirty="0" err="1" smtClean="0">
                <a:latin typeface="Times New Roman" pitchFamily="18" charset="0"/>
                <a:ea typeface="Calibri" pitchFamily="34" charset="0"/>
                <a:cs typeface="Times New Roman" pitchFamily="18" charset="0"/>
              </a:rPr>
              <a:t>pedotribo</a:t>
            </a:r>
            <a:r>
              <a:rPr lang="it-IT" dirty="0" smtClean="0">
                <a:latin typeface="Times New Roman" pitchFamily="18" charset="0"/>
                <a:ea typeface="Calibri" pitchFamily="34" charset="0"/>
                <a:cs typeface="Times New Roman" pitchFamily="18" charset="0"/>
              </a:rPr>
              <a:t>” (maestro di ginnastica), vestito di un mantello color porpora, che talvolta si toglieva per dimostrare come doveva essere eseguito un esercizio. Impugnava un lungo bastone forcuto, che era l’insegna della sua funzione, e che serviva anche per separare i lottatori o punire gli allievi più indisciplinati. Sia nella palestra sia nel ginnasio gli atleti si esercitavano nudi (il termine ginnastica deriva da “</a:t>
            </a:r>
            <a:r>
              <a:rPr lang="it-IT" dirty="0" err="1" smtClean="0">
                <a:latin typeface="Times New Roman" pitchFamily="18" charset="0"/>
                <a:ea typeface="Calibri" pitchFamily="34" charset="0"/>
                <a:cs typeface="Times New Roman" pitchFamily="18" charset="0"/>
              </a:rPr>
              <a:t>gymnos</a:t>
            </a:r>
            <a:r>
              <a:rPr lang="it-IT" dirty="0" smtClean="0">
                <a:latin typeface="Times New Roman" pitchFamily="18" charset="0"/>
                <a:ea typeface="Calibri" pitchFamily="34" charset="0"/>
                <a:cs typeface="Times New Roman" pitchFamily="18" charset="0"/>
              </a:rPr>
              <a:t>” = nudo) con il corpo unto di olio e cosparso di sabbia e di polvere.</a:t>
            </a:r>
          </a:p>
        </p:txBody>
      </p:sp>
      <p:pic>
        <p:nvPicPr>
          <p:cNvPr id="4" name="Picture 2" descr="http://upload.wikimedia.org/wikipedia/commons/thumb/2/23/CireneGinnasio1999.jpg/300px-CireneGinnasio1999.jpg">
            <a:hlinkClick r:id="rId3"/>
          </p:cNvPr>
          <p:cNvPicPr>
            <a:picLocks noChangeAspect="1" noChangeArrowheads="1"/>
          </p:cNvPicPr>
          <p:nvPr/>
        </p:nvPicPr>
        <p:blipFill>
          <a:blip r:embed="rId4" cstate="print"/>
          <a:srcRect/>
          <a:stretch>
            <a:fillRect/>
          </a:stretch>
        </p:blipFill>
        <p:spPr bwMode="auto">
          <a:xfrm>
            <a:off x="5796136" y="2636912"/>
            <a:ext cx="2857500" cy="1866901"/>
          </a:xfrm>
          <a:prstGeom prst="rect">
            <a:avLst/>
          </a:prstGeom>
          <a:noFill/>
        </p:spPr>
      </p:pic>
      <p:sp>
        <p:nvSpPr>
          <p:cNvPr id="5" name="Indietro o precedente 4">
            <a:hlinkClick r:id="" action="ppaction://hlinkshowjump?jump=previousslide" highlightClick="1"/>
          </p:cNvPr>
          <p:cNvSpPr/>
          <p:nvPr/>
        </p:nvSpPr>
        <p:spPr>
          <a:xfrm>
            <a:off x="8388424" y="6453336"/>
            <a:ext cx="360040" cy="404664"/>
          </a:xfrm>
          <a:prstGeom prst="actionButtonBackPrevious">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Avanti o successivo 5">
            <a:hlinkClick r:id="" action="ppaction://hlinkshowjump?jump=nextslide" highlightClick="1"/>
          </p:cNvPr>
          <p:cNvSpPr/>
          <p:nvPr/>
        </p:nvSpPr>
        <p:spPr>
          <a:xfrm>
            <a:off x="8783960" y="6453336"/>
            <a:ext cx="360040" cy="404664"/>
          </a:xfrm>
          <a:prstGeom prst="actionButtonForwardNex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16" presetClass="entr" presetSubtype="2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par>
                          <p:cTn id="13" fill="hold">
                            <p:stCondLst>
                              <p:cond delay="5500"/>
                            </p:stCondLst>
                            <p:childTnLst>
                              <p:par>
                                <p:cTn id="14" presetID="17"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2000" fill="hold"/>
                                        <p:tgtEl>
                                          <p:spTgt spid="4"/>
                                        </p:tgtEl>
                                        <p:attrNameLst>
                                          <p:attrName>ppt_w</p:attrName>
                                        </p:attrNameLst>
                                      </p:cBhvr>
                                      <p:tavLst>
                                        <p:tav tm="0">
                                          <p:val>
                                            <p:fltVal val="0"/>
                                          </p:val>
                                        </p:tav>
                                        <p:tav tm="100000">
                                          <p:val>
                                            <p:strVal val="#ppt_w"/>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51520" y="764704"/>
            <a:ext cx="8640960" cy="3539430"/>
          </a:xfrm>
          <a:prstGeom prst="rect">
            <a:avLst/>
          </a:prstGeom>
        </p:spPr>
        <p:txBody>
          <a:bodyPr wrap="square">
            <a:spAutoFit/>
          </a:bodyPr>
          <a:lstStyle/>
          <a:p>
            <a:pPr algn="just"/>
            <a:r>
              <a:rPr lang="it-IT" sz="1600" dirty="0" smtClean="0">
                <a:latin typeface="Times New Roman" pitchFamily="18" charset="0"/>
                <a:cs typeface="Times New Roman" pitchFamily="18" charset="0"/>
              </a:rPr>
              <a:t>A livello architettonico si può dire che il ginnasio è un edificio strettamente </a:t>
            </a:r>
            <a:r>
              <a:rPr lang="it-IT" sz="1600" dirty="0" err="1" smtClean="0">
                <a:latin typeface="Times New Roman" pitchFamily="18" charset="0"/>
                <a:cs typeface="Times New Roman" pitchFamily="18" charset="0"/>
              </a:rPr>
              <a:t>greco-ellenistico</a:t>
            </a:r>
            <a:r>
              <a:rPr lang="it-IT" sz="1600" dirty="0" smtClean="0">
                <a:latin typeface="Times New Roman" pitchFamily="18" charset="0"/>
                <a:cs typeface="Times New Roman" pitchFamily="18" charset="0"/>
              </a:rPr>
              <a:t> che soprattutto non ebbe seguito nel mondo romano. Vitruvio infatti nel suo trattato ce ne parla in modo riassuntivo, premettendo che si tratta di un edificio caratteristico del mondo greco, che mai si è diffuso, almeno non largamente, nel mondo latino, cosa che può essere spiegata in vari modi. Probabilmente però il ginnasio non ebbe generalmente mai successo tra i Romani a causa di un senso del pudore più marcato che presso i Greci.</a:t>
            </a:r>
            <a:br>
              <a:rPr lang="it-IT" sz="1600" dirty="0" smtClean="0">
                <a:latin typeface="Times New Roman" pitchFamily="18" charset="0"/>
                <a:cs typeface="Times New Roman" pitchFamily="18" charset="0"/>
              </a:rPr>
            </a:br>
            <a:r>
              <a:rPr lang="it-IT" sz="1600" dirty="0" smtClean="0">
                <a:latin typeface="Times New Roman" pitchFamily="18" charset="0"/>
                <a:cs typeface="Times New Roman" pitchFamily="18" charset="0"/>
              </a:rPr>
              <a:t>Vitruvio parla di un edificio diviso in due parti, una parte, la principale, è la palestra, o ginnasio, lo spazio cioè dove ci si allenava nella lotta, nel combattimento, ma dove anche ci si riuniva per discutere, tenere delle conferenze, parlare di filosofia (da notare spesso le scuole o le correnti di pensiero di grandi filosofi prendono nome proprio da dei particolari ginnasi, esempio è l'accademia di Platone, che trae il suo nome proprio da un ginnasio dedicato ad Academo, ad Atene). La seconda parte invece sono le piste per la corsa (</a:t>
            </a:r>
            <a:r>
              <a:rPr lang="it-IT" sz="1600" i="1" dirty="0" err="1" smtClean="0">
                <a:latin typeface="Times New Roman" pitchFamily="18" charset="0"/>
                <a:cs typeface="Times New Roman" pitchFamily="18" charset="0"/>
              </a:rPr>
              <a:t>drômoi</a:t>
            </a:r>
            <a:r>
              <a:rPr lang="it-IT" sz="1600" dirty="0" smtClean="0">
                <a:latin typeface="Times New Roman" pitchFamily="18" charset="0"/>
                <a:cs typeface="Times New Roman" pitchFamily="18" charset="0"/>
              </a:rPr>
              <a:t>) che, quando erano presenti (non erano infatti un elemento fondamentale, seppur molto diffuso) potevano presentarsi sotto diverse forme. L'insieme di queste due parti era appunto detto ginnasio, estendendo così il nome della sua parte principale all'insieme dell'edificio.</a:t>
            </a:r>
            <a:endParaRPr lang="it-IT" sz="1600" dirty="0">
              <a:latin typeface="Times New Roman" pitchFamily="18" charset="0"/>
              <a:cs typeface="Times New Roman" pitchFamily="18" charset="0"/>
            </a:endParaRPr>
          </a:p>
        </p:txBody>
      </p:sp>
      <p:sp>
        <p:nvSpPr>
          <p:cNvPr id="4" name="CasellaDiTesto 3"/>
          <p:cNvSpPr txBox="1">
            <a:spLocks noChangeArrowheads="1"/>
          </p:cNvSpPr>
          <p:nvPr/>
        </p:nvSpPr>
        <p:spPr bwMode="auto">
          <a:xfrm>
            <a:off x="3563888" y="332656"/>
            <a:ext cx="2232025" cy="368300"/>
          </a:xfrm>
          <a:prstGeom prst="rect">
            <a:avLst/>
          </a:prstGeom>
          <a:noFill/>
          <a:ln w="9525">
            <a:noFill/>
            <a:miter lim="800000"/>
            <a:headEnd/>
            <a:tailEnd/>
          </a:ln>
        </p:spPr>
        <p:txBody>
          <a:bodyPr>
            <a:spAutoFit/>
          </a:bodyPr>
          <a:lstStyle/>
          <a:p>
            <a:pPr algn="ctr"/>
            <a:r>
              <a:rPr lang="it-IT" dirty="0" smtClean="0">
                <a:solidFill>
                  <a:srgbClr val="008000"/>
                </a:solidFill>
                <a:latin typeface="Times New Roman" pitchFamily="18" charset="0"/>
                <a:cs typeface="Times New Roman" pitchFamily="18" charset="0"/>
              </a:rPr>
              <a:t>Il ginnasio</a:t>
            </a:r>
            <a:endParaRPr lang="it-IT" dirty="0">
              <a:solidFill>
                <a:srgbClr val="008000"/>
              </a:solidFill>
              <a:latin typeface="Times New Roman" pitchFamily="18" charset="0"/>
              <a:cs typeface="Times New Roman" pitchFamily="18" charset="0"/>
            </a:endParaRPr>
          </a:p>
        </p:txBody>
      </p:sp>
      <p:pic>
        <p:nvPicPr>
          <p:cNvPr id="41988" name="Picture 4" descr="http://t3.gstatic.com/images?q=tbn:ANd9GcQYPGFMhoYzmy_4st442h9oldIKG5j6JU7AhvxmlMEX6YqSdSVu"/>
          <p:cNvPicPr>
            <a:picLocks noChangeAspect="1" noChangeArrowheads="1"/>
          </p:cNvPicPr>
          <p:nvPr/>
        </p:nvPicPr>
        <p:blipFill>
          <a:blip r:embed="rId3" cstate="print"/>
          <a:srcRect/>
          <a:stretch>
            <a:fillRect/>
          </a:stretch>
        </p:blipFill>
        <p:spPr bwMode="auto">
          <a:xfrm>
            <a:off x="2051720" y="4581128"/>
            <a:ext cx="4739027" cy="1944216"/>
          </a:xfrm>
          <a:prstGeom prst="rect">
            <a:avLst/>
          </a:prstGeom>
          <a:noFill/>
        </p:spPr>
      </p:pic>
      <p:sp>
        <p:nvSpPr>
          <p:cNvPr id="6" name="Indietro o precedente 5">
            <a:hlinkClick r:id="" action="ppaction://hlinkshowjump?jump=previousslide" highlightClick="1"/>
          </p:cNvPr>
          <p:cNvSpPr/>
          <p:nvPr/>
        </p:nvSpPr>
        <p:spPr>
          <a:xfrm>
            <a:off x="8388424" y="6453336"/>
            <a:ext cx="360040" cy="404664"/>
          </a:xfrm>
          <a:prstGeom prst="actionButtonBackPrevious">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Avanti o successivo 6">
            <a:hlinkClick r:id="" action="ppaction://hlinkshowjump?jump=nextslide" highlightClick="1"/>
          </p:cNvPr>
          <p:cNvSpPr/>
          <p:nvPr/>
        </p:nvSpPr>
        <p:spPr>
          <a:xfrm>
            <a:off x="8783960" y="6453336"/>
            <a:ext cx="360040" cy="404664"/>
          </a:xfrm>
          <a:prstGeom prst="actionButtonForwardNex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20" presetClass="entr" presetSubtype="0" fill="hold" nodeType="afterEffect">
                                  <p:stCondLst>
                                    <p:cond delay="0"/>
                                  </p:stCondLst>
                                  <p:childTnLst>
                                    <p:set>
                                      <p:cBhvr>
                                        <p:cTn id="16" dur="1" fill="hold">
                                          <p:stCondLst>
                                            <p:cond delay="0"/>
                                          </p:stCondLst>
                                        </p:cTn>
                                        <p:tgtEl>
                                          <p:spTgt spid="41988"/>
                                        </p:tgtEl>
                                        <p:attrNameLst>
                                          <p:attrName>style.visibility</p:attrName>
                                        </p:attrNameLst>
                                      </p:cBhvr>
                                      <p:to>
                                        <p:strVal val="visible"/>
                                      </p:to>
                                    </p:set>
                                    <p:animEffect transition="in" filter="wedge">
                                      <p:cBhvr>
                                        <p:cTn id="17" dur="20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asellaDiTesto 1"/>
          <p:cNvSpPr txBox="1">
            <a:spLocks noChangeArrowheads="1"/>
          </p:cNvSpPr>
          <p:nvPr/>
        </p:nvSpPr>
        <p:spPr bwMode="auto">
          <a:xfrm>
            <a:off x="3563888" y="332656"/>
            <a:ext cx="2232025" cy="368300"/>
          </a:xfrm>
          <a:prstGeom prst="rect">
            <a:avLst/>
          </a:prstGeom>
          <a:noFill/>
          <a:ln w="9525">
            <a:noFill/>
            <a:miter lim="800000"/>
            <a:headEnd/>
            <a:tailEnd/>
          </a:ln>
        </p:spPr>
        <p:txBody>
          <a:bodyPr>
            <a:spAutoFit/>
          </a:bodyPr>
          <a:lstStyle/>
          <a:p>
            <a:pPr algn="ctr"/>
            <a:r>
              <a:rPr lang="it-IT" dirty="0">
                <a:solidFill>
                  <a:srgbClr val="008000"/>
                </a:solidFill>
                <a:latin typeface="Times New Roman" pitchFamily="18" charset="0"/>
                <a:cs typeface="Times New Roman" pitchFamily="18" charset="0"/>
              </a:rPr>
              <a:t>Le specialità praticate</a:t>
            </a:r>
          </a:p>
        </p:txBody>
      </p:sp>
      <p:sp>
        <p:nvSpPr>
          <p:cNvPr id="6147" name="CasellaDiTesto 2"/>
          <p:cNvSpPr txBox="1">
            <a:spLocks noChangeArrowheads="1"/>
          </p:cNvSpPr>
          <p:nvPr/>
        </p:nvSpPr>
        <p:spPr bwMode="auto">
          <a:xfrm>
            <a:off x="900113" y="2708275"/>
            <a:ext cx="1008062" cy="369888"/>
          </a:xfrm>
          <a:prstGeom prst="rect">
            <a:avLst/>
          </a:prstGeom>
          <a:noFill/>
          <a:ln w="9525">
            <a:noFill/>
            <a:miter lim="800000"/>
            <a:headEnd/>
            <a:tailEnd/>
          </a:ln>
        </p:spPr>
        <p:txBody>
          <a:bodyPr>
            <a:spAutoFit/>
          </a:bodyPr>
          <a:lstStyle/>
          <a:p>
            <a:r>
              <a:rPr lang="it-IT">
                <a:latin typeface="Times New Roman" pitchFamily="18" charset="0"/>
                <a:cs typeface="Times New Roman" pitchFamily="18" charset="0"/>
              </a:rPr>
              <a:t>La corsa</a:t>
            </a:r>
          </a:p>
        </p:txBody>
      </p:sp>
      <p:sp>
        <p:nvSpPr>
          <p:cNvPr id="6148" name="CasellaDiTesto 3"/>
          <p:cNvSpPr txBox="1">
            <a:spLocks noChangeArrowheads="1"/>
          </p:cNvSpPr>
          <p:nvPr/>
        </p:nvSpPr>
        <p:spPr bwMode="auto">
          <a:xfrm>
            <a:off x="3203575" y="2708275"/>
            <a:ext cx="2663825" cy="923925"/>
          </a:xfrm>
          <a:prstGeom prst="rect">
            <a:avLst/>
          </a:prstGeom>
          <a:noFill/>
          <a:ln w="9525">
            <a:noFill/>
            <a:miter lim="800000"/>
            <a:headEnd/>
            <a:tailEnd/>
          </a:ln>
        </p:spPr>
        <p:txBody>
          <a:bodyPr>
            <a:spAutoFit/>
          </a:bodyPr>
          <a:lstStyle/>
          <a:p>
            <a:pPr algn="just"/>
            <a:r>
              <a:rPr lang="it-IT" dirty="0">
                <a:latin typeface="Times New Roman" pitchFamily="18" charset="0"/>
                <a:cs typeface="Times New Roman" pitchFamily="18" charset="0"/>
              </a:rPr>
              <a:t>Il pèntathlon: salto, corsa, lancio del disco, del giavellotto e lotta</a:t>
            </a:r>
          </a:p>
        </p:txBody>
      </p:sp>
      <p:sp>
        <p:nvSpPr>
          <p:cNvPr id="6149" name="CasellaDiTesto 4"/>
          <p:cNvSpPr txBox="1">
            <a:spLocks noChangeArrowheads="1"/>
          </p:cNvSpPr>
          <p:nvPr/>
        </p:nvSpPr>
        <p:spPr bwMode="auto">
          <a:xfrm>
            <a:off x="6588224" y="2708920"/>
            <a:ext cx="1872431" cy="369332"/>
          </a:xfrm>
          <a:prstGeom prst="rect">
            <a:avLst/>
          </a:prstGeom>
          <a:noFill/>
          <a:ln w="9525">
            <a:noFill/>
            <a:miter lim="800000"/>
            <a:headEnd/>
            <a:tailEnd/>
          </a:ln>
        </p:spPr>
        <p:txBody>
          <a:bodyPr wrap="square">
            <a:spAutoFit/>
          </a:bodyPr>
          <a:lstStyle/>
          <a:p>
            <a:pPr algn="ctr"/>
            <a:r>
              <a:rPr lang="it-IT" dirty="0" smtClean="0">
                <a:latin typeface="Times New Roman" pitchFamily="18" charset="0"/>
                <a:cs typeface="Times New Roman" pitchFamily="18" charset="0"/>
              </a:rPr>
              <a:t>Il pugilato</a:t>
            </a:r>
            <a:endParaRPr lang="it-IT" dirty="0">
              <a:latin typeface="Times New Roman" pitchFamily="18" charset="0"/>
              <a:cs typeface="Times New Roman" pitchFamily="18" charset="0"/>
            </a:endParaRPr>
          </a:p>
        </p:txBody>
      </p:sp>
      <p:sp>
        <p:nvSpPr>
          <p:cNvPr id="6150" name="CasellaDiTesto 5"/>
          <p:cNvSpPr txBox="1">
            <a:spLocks noChangeArrowheads="1"/>
          </p:cNvSpPr>
          <p:nvPr/>
        </p:nvSpPr>
        <p:spPr bwMode="auto">
          <a:xfrm>
            <a:off x="1115616" y="5733256"/>
            <a:ext cx="1368425" cy="369888"/>
          </a:xfrm>
          <a:prstGeom prst="rect">
            <a:avLst/>
          </a:prstGeom>
          <a:noFill/>
          <a:ln w="9525">
            <a:noFill/>
            <a:miter lim="800000"/>
            <a:headEnd/>
            <a:tailEnd/>
          </a:ln>
        </p:spPr>
        <p:txBody>
          <a:bodyPr>
            <a:spAutoFit/>
          </a:bodyPr>
          <a:lstStyle/>
          <a:p>
            <a:pPr algn="ctr"/>
            <a:r>
              <a:rPr lang="it-IT" dirty="0">
                <a:latin typeface="Times New Roman" pitchFamily="18" charset="0"/>
                <a:cs typeface="Times New Roman" pitchFamily="18" charset="0"/>
              </a:rPr>
              <a:t>Il pancrazio</a:t>
            </a:r>
          </a:p>
        </p:txBody>
      </p:sp>
      <p:sp>
        <p:nvSpPr>
          <p:cNvPr id="6151" name="CasellaDiTesto 6"/>
          <p:cNvSpPr txBox="1">
            <a:spLocks noChangeArrowheads="1"/>
          </p:cNvSpPr>
          <p:nvPr/>
        </p:nvSpPr>
        <p:spPr bwMode="auto">
          <a:xfrm>
            <a:off x="5940152" y="5733256"/>
            <a:ext cx="2447925" cy="369332"/>
          </a:xfrm>
          <a:prstGeom prst="rect">
            <a:avLst/>
          </a:prstGeom>
          <a:noFill/>
          <a:ln w="9525">
            <a:noFill/>
            <a:miter lim="800000"/>
            <a:headEnd/>
            <a:tailEnd/>
          </a:ln>
        </p:spPr>
        <p:txBody>
          <a:bodyPr>
            <a:spAutoFit/>
          </a:bodyPr>
          <a:lstStyle/>
          <a:p>
            <a:pPr algn="just"/>
            <a:r>
              <a:rPr lang="it-IT" dirty="0">
                <a:latin typeface="Times New Roman" pitchFamily="18" charset="0"/>
                <a:cs typeface="Times New Roman" pitchFamily="18" charset="0"/>
              </a:rPr>
              <a:t>La corsa delle </a:t>
            </a:r>
            <a:r>
              <a:rPr lang="it-IT" dirty="0" smtClean="0">
                <a:latin typeface="Times New Roman" pitchFamily="18" charset="0"/>
                <a:cs typeface="Times New Roman" pitchFamily="18" charset="0"/>
              </a:rPr>
              <a:t>quadrighe</a:t>
            </a:r>
            <a:endParaRPr lang="it-IT" dirty="0">
              <a:latin typeface="Times New Roman" pitchFamily="18" charset="0"/>
              <a:cs typeface="Times New Roman" pitchFamily="18" charset="0"/>
            </a:endParaRPr>
          </a:p>
        </p:txBody>
      </p:sp>
      <p:pic>
        <p:nvPicPr>
          <p:cNvPr id="6153" name="Picture 9" descr="http://4.bp.blogspot.com/_oBUnH1YcAE4/TU-byJl4qaI/AAAAAAAABaE/9rDp0SWV_Tk/s400/olimpiadi6.jpg"/>
          <p:cNvPicPr>
            <a:picLocks noChangeAspect="1" noChangeArrowheads="1"/>
          </p:cNvPicPr>
          <p:nvPr/>
        </p:nvPicPr>
        <p:blipFill>
          <a:blip r:embed="rId3" cstate="print"/>
          <a:srcRect/>
          <a:stretch>
            <a:fillRect/>
          </a:stretch>
        </p:blipFill>
        <p:spPr bwMode="auto">
          <a:xfrm>
            <a:off x="5796136" y="3573016"/>
            <a:ext cx="2592288" cy="1920214"/>
          </a:xfrm>
          <a:prstGeom prst="rect">
            <a:avLst/>
          </a:prstGeom>
          <a:noFill/>
        </p:spPr>
      </p:pic>
      <p:pic>
        <p:nvPicPr>
          <p:cNvPr id="6155" name="Picture 11" descr="http://upload.wikimedia.org/wikipedia/commons/thumb/e/ef/Hoplitodromos_Staatliche_Antikensammlungen_1471.jpg/180px-Hoplitodromos_Staatliche_Antikensammlungen_1471.jpg">
            <a:hlinkClick r:id="rId4"/>
          </p:cNvPr>
          <p:cNvPicPr>
            <a:picLocks noChangeAspect="1" noChangeArrowheads="1"/>
          </p:cNvPicPr>
          <p:nvPr/>
        </p:nvPicPr>
        <p:blipFill>
          <a:blip r:embed="rId5" cstate="print"/>
          <a:srcRect/>
          <a:stretch>
            <a:fillRect/>
          </a:stretch>
        </p:blipFill>
        <p:spPr bwMode="auto">
          <a:xfrm>
            <a:off x="683568" y="764704"/>
            <a:ext cx="1714500" cy="1914525"/>
          </a:xfrm>
          <a:prstGeom prst="rect">
            <a:avLst/>
          </a:prstGeom>
          <a:noFill/>
        </p:spPr>
      </p:pic>
      <p:pic>
        <p:nvPicPr>
          <p:cNvPr id="6157" name="Picture 13" descr="http://upload.wikimedia.org/wikipedia/commons/thumb/4/42/Pankratiasten_in_fight_copy_of_greek_statue_3_century_bC.jpg/250px-Pankratiasten_in_fight_copy_of_greek_statue_3_century_bC.jpg">
            <a:hlinkClick r:id="rId6"/>
          </p:cNvPr>
          <p:cNvPicPr>
            <a:picLocks noChangeAspect="1" noChangeArrowheads="1"/>
          </p:cNvPicPr>
          <p:nvPr/>
        </p:nvPicPr>
        <p:blipFill>
          <a:blip r:embed="rId7" cstate="print"/>
          <a:srcRect/>
          <a:stretch>
            <a:fillRect/>
          </a:stretch>
        </p:blipFill>
        <p:spPr bwMode="auto">
          <a:xfrm>
            <a:off x="539552" y="3573016"/>
            <a:ext cx="2656031" cy="1944216"/>
          </a:xfrm>
          <a:prstGeom prst="rect">
            <a:avLst/>
          </a:prstGeom>
          <a:noFill/>
        </p:spPr>
      </p:pic>
      <p:pic>
        <p:nvPicPr>
          <p:cNvPr id="6159" name="Picture 15" descr="http://upload.wikimedia.org/wikipedia/commons/thumb/c/cf/Pentathlon_athlets_Staatliche_Antikensammlungen_2637.jpg/220px-Pentathlon_athlets_Staatliche_Antikensammlungen_2637.jpg">
            <a:hlinkClick r:id="rId8"/>
          </p:cNvPr>
          <p:cNvPicPr>
            <a:picLocks noChangeAspect="1" noChangeArrowheads="1"/>
          </p:cNvPicPr>
          <p:nvPr/>
        </p:nvPicPr>
        <p:blipFill>
          <a:blip r:embed="rId9" cstate="print"/>
          <a:srcRect/>
          <a:stretch>
            <a:fillRect/>
          </a:stretch>
        </p:blipFill>
        <p:spPr bwMode="auto">
          <a:xfrm>
            <a:off x="3491880" y="764704"/>
            <a:ext cx="2095500" cy="1981201"/>
          </a:xfrm>
          <a:prstGeom prst="rect">
            <a:avLst/>
          </a:prstGeom>
          <a:noFill/>
        </p:spPr>
      </p:pic>
      <p:pic>
        <p:nvPicPr>
          <p:cNvPr id="6161" name="Picture 17" descr="http://t2.gstatic.com/images?q=tbn:ANd9GcSOnnQI8MtdDu5kK385aB6hFO8zWoz3nUMMCqecRk3VpdBi1SMrJQ"/>
          <p:cNvPicPr>
            <a:picLocks noChangeAspect="1" noChangeArrowheads="1"/>
          </p:cNvPicPr>
          <p:nvPr/>
        </p:nvPicPr>
        <p:blipFill>
          <a:blip r:embed="rId10" cstate="print"/>
          <a:srcRect/>
          <a:stretch>
            <a:fillRect/>
          </a:stretch>
        </p:blipFill>
        <p:spPr bwMode="auto">
          <a:xfrm>
            <a:off x="6228184" y="764704"/>
            <a:ext cx="2466975" cy="1847851"/>
          </a:xfrm>
          <a:prstGeom prst="rect">
            <a:avLst/>
          </a:prstGeom>
          <a:noFill/>
        </p:spPr>
      </p:pic>
      <p:sp>
        <p:nvSpPr>
          <p:cNvPr id="13" name="Indietro o precedente 12">
            <a:hlinkClick r:id="" action="ppaction://hlinkshowjump?jump=previousslide" highlightClick="1"/>
          </p:cNvPr>
          <p:cNvSpPr/>
          <p:nvPr/>
        </p:nvSpPr>
        <p:spPr>
          <a:xfrm>
            <a:off x="8388424" y="6453336"/>
            <a:ext cx="360040" cy="404664"/>
          </a:xfrm>
          <a:prstGeom prst="actionButtonBackPrevious">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Avanti o successivo 13">
            <a:hlinkClick r:id="" action="ppaction://hlinkshowjump?jump=nextslide" highlightClick="1"/>
          </p:cNvPr>
          <p:cNvSpPr/>
          <p:nvPr/>
        </p:nvSpPr>
        <p:spPr>
          <a:xfrm>
            <a:off x="8783960" y="6453336"/>
            <a:ext cx="360040" cy="404664"/>
          </a:xfrm>
          <a:prstGeom prst="actionButtonForwardNex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0" fill="hold"/>
                                        <p:tgtEl>
                                          <p:spTgt spid="6146"/>
                                        </p:tgtEl>
                                        <p:attrNameLst>
                                          <p:attrName>ppt_x</p:attrName>
                                        </p:attrNameLst>
                                      </p:cBhvr>
                                      <p:tavLst>
                                        <p:tav tm="0">
                                          <p:val>
                                            <p:strVal val="#ppt_x"/>
                                          </p:val>
                                        </p:tav>
                                        <p:tav tm="100000">
                                          <p:val>
                                            <p:strVal val="#ppt_x"/>
                                          </p:val>
                                        </p:tav>
                                      </p:tavLst>
                                    </p:anim>
                                    <p:anim calcmode="lin" valueType="num">
                                      <p:cBhvr additive="base">
                                        <p:cTn id="8" dur="5000" fill="hold"/>
                                        <p:tgtEl>
                                          <p:spTgt spid="6146"/>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6147"/>
                                        </p:tgtEl>
                                        <p:attrNameLst>
                                          <p:attrName>style.visibility</p:attrName>
                                        </p:attrNameLst>
                                      </p:cBhvr>
                                      <p:to>
                                        <p:strVal val="visible"/>
                                      </p:to>
                                    </p:set>
                                    <p:anim calcmode="lin" valueType="num">
                                      <p:cBhvr additive="base">
                                        <p:cTn id="12" dur="5000" fill="hold"/>
                                        <p:tgtEl>
                                          <p:spTgt spid="6147"/>
                                        </p:tgtEl>
                                        <p:attrNameLst>
                                          <p:attrName>ppt_x</p:attrName>
                                        </p:attrNameLst>
                                      </p:cBhvr>
                                      <p:tavLst>
                                        <p:tav tm="0">
                                          <p:val>
                                            <p:strVal val="0-#ppt_w/2"/>
                                          </p:val>
                                        </p:tav>
                                        <p:tav tm="100000">
                                          <p:val>
                                            <p:strVal val="#ppt_x"/>
                                          </p:val>
                                        </p:tav>
                                      </p:tavLst>
                                    </p:anim>
                                    <p:anim calcmode="lin" valueType="num">
                                      <p:cBhvr additive="base">
                                        <p:cTn id="13" dur="5000" fill="hold"/>
                                        <p:tgtEl>
                                          <p:spTgt spid="6147"/>
                                        </p:tgtEl>
                                        <p:attrNameLst>
                                          <p:attrName>ppt_y</p:attrName>
                                        </p:attrNameLst>
                                      </p:cBhvr>
                                      <p:tavLst>
                                        <p:tav tm="0">
                                          <p:val>
                                            <p:strVal val="#ppt_y"/>
                                          </p:val>
                                        </p:tav>
                                        <p:tav tm="100000">
                                          <p:val>
                                            <p:strVal val="#ppt_y"/>
                                          </p:val>
                                        </p:tav>
                                      </p:tavLst>
                                    </p:anim>
                                  </p:childTnLst>
                                </p:cTn>
                              </p:par>
                              <p:par>
                                <p:cTn id="14" presetID="7" presetClass="entr" presetSubtype="2" fill="hold" grpId="0" nodeType="withEffect">
                                  <p:stCondLst>
                                    <p:cond delay="0"/>
                                  </p:stCondLst>
                                  <p:childTnLst>
                                    <p:set>
                                      <p:cBhvr>
                                        <p:cTn id="15" dur="1" fill="hold">
                                          <p:stCondLst>
                                            <p:cond delay="0"/>
                                          </p:stCondLst>
                                        </p:cTn>
                                        <p:tgtEl>
                                          <p:spTgt spid="6149"/>
                                        </p:tgtEl>
                                        <p:attrNameLst>
                                          <p:attrName>style.visibility</p:attrName>
                                        </p:attrNameLst>
                                      </p:cBhvr>
                                      <p:to>
                                        <p:strVal val="visible"/>
                                      </p:to>
                                    </p:set>
                                    <p:anim calcmode="lin" valueType="num">
                                      <p:cBhvr additive="base">
                                        <p:cTn id="16" dur="5000" fill="hold"/>
                                        <p:tgtEl>
                                          <p:spTgt spid="6149"/>
                                        </p:tgtEl>
                                        <p:attrNameLst>
                                          <p:attrName>ppt_x</p:attrName>
                                        </p:attrNameLst>
                                      </p:cBhvr>
                                      <p:tavLst>
                                        <p:tav tm="0">
                                          <p:val>
                                            <p:strVal val="1+#ppt_w/2"/>
                                          </p:val>
                                        </p:tav>
                                        <p:tav tm="100000">
                                          <p:val>
                                            <p:strVal val="#ppt_x"/>
                                          </p:val>
                                        </p:tav>
                                      </p:tavLst>
                                    </p:anim>
                                    <p:anim calcmode="lin" valueType="num">
                                      <p:cBhvr additive="base">
                                        <p:cTn id="17" dur="5000" fill="hold"/>
                                        <p:tgtEl>
                                          <p:spTgt spid="6149"/>
                                        </p:tgtEl>
                                        <p:attrNameLst>
                                          <p:attrName>ppt_y</p:attrName>
                                        </p:attrNameLst>
                                      </p:cBhvr>
                                      <p:tavLst>
                                        <p:tav tm="0">
                                          <p:val>
                                            <p:strVal val="#ppt_y"/>
                                          </p:val>
                                        </p:tav>
                                        <p:tav tm="100000">
                                          <p:val>
                                            <p:strVal val="#ppt_y"/>
                                          </p:val>
                                        </p:tav>
                                      </p:tavLst>
                                    </p:anim>
                                  </p:childTnLst>
                                </p:cTn>
                              </p:par>
                              <p:par>
                                <p:cTn id="18" presetID="7" presetClass="entr" presetSubtype="4" fill="hold" grpId="0" nodeType="withEffect">
                                  <p:stCondLst>
                                    <p:cond delay="0"/>
                                  </p:stCondLst>
                                  <p:childTnLst>
                                    <p:set>
                                      <p:cBhvr>
                                        <p:cTn id="19" dur="1" fill="hold">
                                          <p:stCondLst>
                                            <p:cond delay="0"/>
                                          </p:stCondLst>
                                        </p:cTn>
                                        <p:tgtEl>
                                          <p:spTgt spid="6148"/>
                                        </p:tgtEl>
                                        <p:attrNameLst>
                                          <p:attrName>style.visibility</p:attrName>
                                        </p:attrNameLst>
                                      </p:cBhvr>
                                      <p:to>
                                        <p:strVal val="visible"/>
                                      </p:to>
                                    </p:set>
                                    <p:anim calcmode="lin" valueType="num">
                                      <p:cBhvr additive="base">
                                        <p:cTn id="20" dur="5000" fill="hold"/>
                                        <p:tgtEl>
                                          <p:spTgt spid="6148"/>
                                        </p:tgtEl>
                                        <p:attrNameLst>
                                          <p:attrName>ppt_x</p:attrName>
                                        </p:attrNameLst>
                                      </p:cBhvr>
                                      <p:tavLst>
                                        <p:tav tm="0">
                                          <p:val>
                                            <p:strVal val="#ppt_x"/>
                                          </p:val>
                                        </p:tav>
                                        <p:tav tm="100000">
                                          <p:val>
                                            <p:strVal val="#ppt_x"/>
                                          </p:val>
                                        </p:tav>
                                      </p:tavLst>
                                    </p:anim>
                                    <p:anim calcmode="lin" valueType="num">
                                      <p:cBhvr additive="base">
                                        <p:cTn id="21" dur="5000" fill="hold"/>
                                        <p:tgtEl>
                                          <p:spTgt spid="6148"/>
                                        </p:tgtEl>
                                        <p:attrNameLst>
                                          <p:attrName>ppt_y</p:attrName>
                                        </p:attrNameLst>
                                      </p:cBhvr>
                                      <p:tavLst>
                                        <p:tav tm="0">
                                          <p:val>
                                            <p:strVal val="1+#ppt_h/2"/>
                                          </p:val>
                                        </p:tav>
                                        <p:tav tm="100000">
                                          <p:val>
                                            <p:strVal val="#ppt_y"/>
                                          </p:val>
                                        </p:tav>
                                      </p:tavLst>
                                    </p:anim>
                                  </p:childTnLst>
                                </p:cTn>
                              </p:par>
                              <p:par>
                                <p:cTn id="22" presetID="7" presetClass="entr" presetSubtype="4" fill="hold" grpId="0" nodeType="withEffect">
                                  <p:stCondLst>
                                    <p:cond delay="0"/>
                                  </p:stCondLst>
                                  <p:childTnLst>
                                    <p:set>
                                      <p:cBhvr>
                                        <p:cTn id="23" dur="1" fill="hold">
                                          <p:stCondLst>
                                            <p:cond delay="0"/>
                                          </p:stCondLst>
                                        </p:cTn>
                                        <p:tgtEl>
                                          <p:spTgt spid="6150"/>
                                        </p:tgtEl>
                                        <p:attrNameLst>
                                          <p:attrName>style.visibility</p:attrName>
                                        </p:attrNameLst>
                                      </p:cBhvr>
                                      <p:to>
                                        <p:strVal val="visible"/>
                                      </p:to>
                                    </p:set>
                                    <p:anim calcmode="lin" valueType="num">
                                      <p:cBhvr additive="base">
                                        <p:cTn id="24" dur="5000" fill="hold"/>
                                        <p:tgtEl>
                                          <p:spTgt spid="6150"/>
                                        </p:tgtEl>
                                        <p:attrNameLst>
                                          <p:attrName>ppt_x</p:attrName>
                                        </p:attrNameLst>
                                      </p:cBhvr>
                                      <p:tavLst>
                                        <p:tav tm="0">
                                          <p:val>
                                            <p:strVal val="#ppt_x"/>
                                          </p:val>
                                        </p:tav>
                                        <p:tav tm="100000">
                                          <p:val>
                                            <p:strVal val="#ppt_x"/>
                                          </p:val>
                                        </p:tav>
                                      </p:tavLst>
                                    </p:anim>
                                    <p:anim calcmode="lin" valueType="num">
                                      <p:cBhvr additive="base">
                                        <p:cTn id="25" dur="5000" fill="hold"/>
                                        <p:tgtEl>
                                          <p:spTgt spid="6150"/>
                                        </p:tgtEl>
                                        <p:attrNameLst>
                                          <p:attrName>ppt_y</p:attrName>
                                        </p:attrNameLst>
                                      </p:cBhvr>
                                      <p:tavLst>
                                        <p:tav tm="0">
                                          <p:val>
                                            <p:strVal val="1+#ppt_h/2"/>
                                          </p:val>
                                        </p:tav>
                                        <p:tav tm="100000">
                                          <p:val>
                                            <p:strVal val="#ppt_y"/>
                                          </p:val>
                                        </p:tav>
                                      </p:tavLst>
                                    </p:anim>
                                  </p:childTnLst>
                                </p:cTn>
                              </p:par>
                              <p:par>
                                <p:cTn id="26" presetID="7" presetClass="entr" presetSubtype="4" fill="hold" grpId="0" nodeType="withEffect">
                                  <p:stCondLst>
                                    <p:cond delay="0"/>
                                  </p:stCondLst>
                                  <p:childTnLst>
                                    <p:set>
                                      <p:cBhvr>
                                        <p:cTn id="27" dur="1" fill="hold">
                                          <p:stCondLst>
                                            <p:cond delay="0"/>
                                          </p:stCondLst>
                                        </p:cTn>
                                        <p:tgtEl>
                                          <p:spTgt spid="6151"/>
                                        </p:tgtEl>
                                        <p:attrNameLst>
                                          <p:attrName>style.visibility</p:attrName>
                                        </p:attrNameLst>
                                      </p:cBhvr>
                                      <p:to>
                                        <p:strVal val="visible"/>
                                      </p:to>
                                    </p:set>
                                    <p:anim calcmode="lin" valueType="num">
                                      <p:cBhvr additive="base">
                                        <p:cTn id="28" dur="5000" fill="hold"/>
                                        <p:tgtEl>
                                          <p:spTgt spid="6151"/>
                                        </p:tgtEl>
                                        <p:attrNameLst>
                                          <p:attrName>ppt_x</p:attrName>
                                        </p:attrNameLst>
                                      </p:cBhvr>
                                      <p:tavLst>
                                        <p:tav tm="0">
                                          <p:val>
                                            <p:strVal val="#ppt_x"/>
                                          </p:val>
                                        </p:tav>
                                        <p:tav tm="100000">
                                          <p:val>
                                            <p:strVal val="#ppt_x"/>
                                          </p:val>
                                        </p:tav>
                                      </p:tavLst>
                                    </p:anim>
                                    <p:anim calcmode="lin" valueType="num">
                                      <p:cBhvr additive="base">
                                        <p:cTn id="29" dur="5000" fill="hold"/>
                                        <p:tgtEl>
                                          <p:spTgt spid="6151"/>
                                        </p:tgtEl>
                                        <p:attrNameLst>
                                          <p:attrName>ppt_y</p:attrName>
                                        </p:attrNameLst>
                                      </p:cBhvr>
                                      <p:tavLst>
                                        <p:tav tm="0">
                                          <p:val>
                                            <p:strVal val="1+#ppt_h/2"/>
                                          </p:val>
                                        </p:tav>
                                        <p:tav tm="100000">
                                          <p:val>
                                            <p:strVal val="#ppt_y"/>
                                          </p:val>
                                        </p:tav>
                                      </p:tavLst>
                                    </p:anim>
                                  </p:childTnLst>
                                </p:cTn>
                              </p:par>
                            </p:childTnLst>
                          </p:cTn>
                        </p:par>
                        <p:par>
                          <p:cTn id="30" fill="hold">
                            <p:stCondLst>
                              <p:cond delay="10000"/>
                            </p:stCondLst>
                            <p:childTnLst>
                              <p:par>
                                <p:cTn id="31" presetID="8" presetClass="entr" presetSubtype="16" fill="hold" nodeType="afterEffect">
                                  <p:stCondLst>
                                    <p:cond delay="0"/>
                                  </p:stCondLst>
                                  <p:childTnLst>
                                    <p:set>
                                      <p:cBhvr>
                                        <p:cTn id="32" dur="1" fill="hold">
                                          <p:stCondLst>
                                            <p:cond delay="0"/>
                                          </p:stCondLst>
                                        </p:cTn>
                                        <p:tgtEl>
                                          <p:spTgt spid="6155"/>
                                        </p:tgtEl>
                                        <p:attrNameLst>
                                          <p:attrName>style.visibility</p:attrName>
                                        </p:attrNameLst>
                                      </p:cBhvr>
                                      <p:to>
                                        <p:strVal val="visible"/>
                                      </p:to>
                                    </p:set>
                                    <p:animEffect transition="in" filter="diamond(in)">
                                      <p:cBhvr>
                                        <p:cTn id="33" dur="2000"/>
                                        <p:tgtEl>
                                          <p:spTgt spid="6155"/>
                                        </p:tgtEl>
                                      </p:cBhvr>
                                    </p:animEffect>
                                  </p:childTnLst>
                                </p:cTn>
                              </p:par>
                              <p:par>
                                <p:cTn id="34" presetID="8" presetClass="entr" presetSubtype="32" fill="hold" nodeType="withEffect">
                                  <p:stCondLst>
                                    <p:cond delay="0"/>
                                  </p:stCondLst>
                                  <p:childTnLst>
                                    <p:set>
                                      <p:cBhvr>
                                        <p:cTn id="35" dur="1" fill="hold">
                                          <p:stCondLst>
                                            <p:cond delay="0"/>
                                          </p:stCondLst>
                                        </p:cTn>
                                        <p:tgtEl>
                                          <p:spTgt spid="6161"/>
                                        </p:tgtEl>
                                        <p:attrNameLst>
                                          <p:attrName>style.visibility</p:attrName>
                                        </p:attrNameLst>
                                      </p:cBhvr>
                                      <p:to>
                                        <p:strVal val="visible"/>
                                      </p:to>
                                    </p:set>
                                    <p:animEffect transition="in" filter="diamond(out)">
                                      <p:cBhvr>
                                        <p:cTn id="36" dur="2000"/>
                                        <p:tgtEl>
                                          <p:spTgt spid="6161"/>
                                        </p:tgtEl>
                                      </p:cBhvr>
                                    </p:animEffect>
                                  </p:childTnLst>
                                </p:cTn>
                              </p:par>
                              <p:par>
                                <p:cTn id="37" presetID="20" presetClass="entr" presetSubtype="0" fill="hold" nodeType="withEffect">
                                  <p:stCondLst>
                                    <p:cond delay="0"/>
                                  </p:stCondLst>
                                  <p:childTnLst>
                                    <p:set>
                                      <p:cBhvr>
                                        <p:cTn id="38" dur="1" fill="hold">
                                          <p:stCondLst>
                                            <p:cond delay="0"/>
                                          </p:stCondLst>
                                        </p:cTn>
                                        <p:tgtEl>
                                          <p:spTgt spid="6159"/>
                                        </p:tgtEl>
                                        <p:attrNameLst>
                                          <p:attrName>style.visibility</p:attrName>
                                        </p:attrNameLst>
                                      </p:cBhvr>
                                      <p:to>
                                        <p:strVal val="visible"/>
                                      </p:to>
                                    </p:set>
                                    <p:animEffect transition="in" filter="wedge">
                                      <p:cBhvr>
                                        <p:cTn id="39" dur="2000"/>
                                        <p:tgtEl>
                                          <p:spTgt spid="6159"/>
                                        </p:tgtEl>
                                      </p:cBhvr>
                                    </p:animEffect>
                                  </p:childTnLst>
                                </p:cTn>
                              </p:par>
                              <p:par>
                                <p:cTn id="40" presetID="13" presetClass="entr" presetSubtype="16" fill="hold" nodeType="withEffect">
                                  <p:stCondLst>
                                    <p:cond delay="0"/>
                                  </p:stCondLst>
                                  <p:childTnLst>
                                    <p:set>
                                      <p:cBhvr>
                                        <p:cTn id="41" dur="1" fill="hold">
                                          <p:stCondLst>
                                            <p:cond delay="0"/>
                                          </p:stCondLst>
                                        </p:cTn>
                                        <p:tgtEl>
                                          <p:spTgt spid="6157"/>
                                        </p:tgtEl>
                                        <p:attrNameLst>
                                          <p:attrName>style.visibility</p:attrName>
                                        </p:attrNameLst>
                                      </p:cBhvr>
                                      <p:to>
                                        <p:strVal val="visible"/>
                                      </p:to>
                                    </p:set>
                                    <p:animEffect transition="in" filter="plus(in)">
                                      <p:cBhvr>
                                        <p:cTn id="42" dur="2000"/>
                                        <p:tgtEl>
                                          <p:spTgt spid="6157"/>
                                        </p:tgtEl>
                                      </p:cBhvr>
                                    </p:animEffect>
                                  </p:childTnLst>
                                </p:cTn>
                              </p:par>
                              <p:par>
                                <p:cTn id="43" presetID="13" presetClass="entr" presetSubtype="32" fill="hold" nodeType="withEffect">
                                  <p:stCondLst>
                                    <p:cond delay="0"/>
                                  </p:stCondLst>
                                  <p:childTnLst>
                                    <p:set>
                                      <p:cBhvr>
                                        <p:cTn id="44" dur="1" fill="hold">
                                          <p:stCondLst>
                                            <p:cond delay="0"/>
                                          </p:stCondLst>
                                        </p:cTn>
                                        <p:tgtEl>
                                          <p:spTgt spid="6153"/>
                                        </p:tgtEl>
                                        <p:attrNameLst>
                                          <p:attrName>style.visibility</p:attrName>
                                        </p:attrNameLst>
                                      </p:cBhvr>
                                      <p:to>
                                        <p:strVal val="visible"/>
                                      </p:to>
                                    </p:set>
                                    <p:animEffect transition="in" filter="plus(out)">
                                      <p:cBhvr>
                                        <p:cTn id="45" dur="20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p:bldP spid="6148" grpId="0"/>
      <p:bldP spid="6149" grpId="0"/>
      <p:bldP spid="6150" grpId="0"/>
      <p:bldP spid="6151"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2171</Words>
  <Application>Microsoft Office PowerPoint</Application>
  <PresentationFormat>Presentazione su schermo (4:3)</PresentationFormat>
  <Paragraphs>101</Paragraphs>
  <Slides>16</Slides>
  <Notes>16</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Enrico</dc:creator>
  <cp:lastModifiedBy>Enrico</cp:lastModifiedBy>
  <cp:revision>52</cp:revision>
  <dcterms:created xsi:type="dcterms:W3CDTF">2011-05-20T13:38:10Z</dcterms:created>
  <dcterms:modified xsi:type="dcterms:W3CDTF">2013-08-18T20:39:41Z</dcterms:modified>
</cp:coreProperties>
</file>