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FF9900"/>
    <a:srgbClr val="FFCC00"/>
    <a:srgbClr val="FF5050"/>
    <a:srgbClr val="FF7C80"/>
    <a:srgbClr val="CC99FF"/>
    <a:srgbClr val="FFCCFF"/>
    <a:srgbClr val="6600FF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3" autoAdjust="0"/>
    <p:restoredTop sz="90929"/>
  </p:normalViewPr>
  <p:slideViewPr>
    <p:cSldViewPr>
      <p:cViewPr varScale="1">
        <p:scale>
          <a:sx n="75" d="100"/>
          <a:sy n="75" d="100"/>
        </p:scale>
        <p:origin x="-144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E3CEF-5AAD-4C72-8926-6697E33337F0}" type="datetimeFigureOut">
              <a:rPr lang="it-IT" smtClean="0"/>
              <a:t>22/08/2013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FBF48B-1D5E-43C5-A086-7924FBDA9FD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FBF48B-1D5E-43C5-A086-7924FBDA9FD0}" type="slidenum">
              <a:rPr lang="it-IT" smtClean="0"/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901E8-56DE-424C-B662-967175D2559D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02FD2-A353-4380-B2AA-ED2F0587713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BE919-DE9D-43F2-A5AF-668D2607D70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EB8DF-886F-47F1-BD65-548918E1031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E0724-1C2B-4EA9-8EF3-D4928F42960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4768E-32C8-4E50-BAA3-B46E438CA1C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272FF-74B2-482F-A767-2049DB75B72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AFCA8-F279-4C5F-AC0C-DE3895BCF87E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4A120-5ADE-489F-A8C8-72DA2FCDA1AB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70CF7-9F1B-4F17-BF88-AE4C37788284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B19F0-2858-4246-8BAE-2D524D6FD9D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0F678"/>
            </a:gs>
            <a:gs pos="100000">
              <a:srgbClr val="F9B079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EE0A35E-D383-41C6-B4E1-D436637BCF02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2059" name="AutoShape 11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381000" y="16764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endParaRPr lang="it-IT">
              <a:solidFill>
                <a:srgbClr val="99000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</a:rPr>
              <a:t>Macroelementi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animBg="1" autoUpdateAnimBg="0"/>
      <p:bldP spid="206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9459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946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Torna all’inizio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9462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04800" y="1752600"/>
            <a:ext cx="82296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Cromo (Cr)</a:t>
            </a:r>
            <a:endParaRPr lang="it-IT" b="1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Il cromo è un elemento essenziale, in quanto indispensabile per il corretto metabolismo di zuccheri e grassi.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Sono buone fonti alimentari di cromo il lievito di birra, le carni, il formaggio e i cereali integrali; al contrario i vegetali sono generalmente poveri di questo minerale.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/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endParaRPr lang="it-IT">
              <a:solidFill>
                <a:srgbClr val="99000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it-IT">
              <a:solidFill>
                <a:srgbClr val="99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 autoUpdateAnimBg="0"/>
      <p:bldP spid="1946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4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Torna </a:t>
            </a:r>
            <a:r>
              <a:rPr lang="it-IT">
                <a:hlinkClick r:id="rId3" action="ppaction://hlinksldjump"/>
              </a:rPr>
              <a:t>all’inizio</a:t>
            </a:r>
            <a:endParaRPr lang="it-IT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20486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22960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 algn="ctr">
              <a:spcBef>
                <a:spcPct val="50000"/>
              </a:spcBef>
            </a:pPr>
            <a:r>
              <a:rPr lang="it-IT" sz="4800" b="1">
                <a:latin typeface="Comic Sans MS" pitchFamily="66" charset="0"/>
              </a:rPr>
              <a:t>Fine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 autoUpdateAnimBg="0"/>
      <p:bldP spid="2048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24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24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>
                <a:hlinkClick r:id="rId3" action="ppaction://hlinksldjump"/>
              </a:rPr>
              <a:t>Torna</a:t>
            </a:r>
            <a:r>
              <a:rPr lang="it-IT"/>
              <a:t> all’inizio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0246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2296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 dirty="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Presenti in piccole parti, svolgono funzioni importanti.</a:t>
            </a:r>
            <a:endParaRPr lang="it-IT" sz="2000" b="1" dirty="0">
              <a:solidFill>
                <a:srgbClr val="FF0000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 Suddivisione:</a:t>
            </a:r>
            <a:endParaRPr lang="it-IT" sz="2000" b="1" dirty="0">
              <a:solidFill>
                <a:srgbClr val="FF0000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 1.</a:t>
            </a:r>
            <a:r>
              <a:rPr lang="it-IT" sz="2000" b="1" dirty="0">
                <a:latin typeface="Comic Sans MS" pitchFamily="66" charset="0"/>
                <a:cs typeface="Times New Roman" charset="0"/>
              </a:rPr>
              <a:t>  </a:t>
            </a:r>
            <a:r>
              <a:rPr lang="it-IT" sz="2000" b="1" dirty="0" smtClean="0">
                <a:latin typeface="Comic Sans MS" pitchFamily="66" charset="0"/>
                <a:cs typeface="Times New Roman" charset="0"/>
              </a:rPr>
              <a:t> </a:t>
            </a: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essenziali: la cui carenza compromette funzioni fisiologiche vitali (ferro, rame, zinco, fluoro, iodio, selenio, cromo).</a:t>
            </a:r>
            <a:endParaRPr lang="it-IT" sz="2000" b="1" dirty="0">
              <a:solidFill>
                <a:srgbClr val="FF0000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2.</a:t>
            </a:r>
            <a:r>
              <a:rPr lang="it-IT" sz="2000" b="1" dirty="0">
                <a:latin typeface="Comic Sans MS" pitchFamily="66" charset="0"/>
                <a:cs typeface="Times New Roman" charset="0"/>
              </a:rPr>
              <a:t>    </a:t>
            </a: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probabilmente essenziali: (manganese, silicio, nichel, vanadio).</a:t>
            </a:r>
            <a:endParaRPr lang="it-IT" sz="2000" b="1" dirty="0">
              <a:solidFill>
                <a:srgbClr val="FF0000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3.</a:t>
            </a:r>
            <a:r>
              <a:rPr lang="it-IT" sz="2000" b="1">
                <a:latin typeface="Comic Sans MS" pitchFamily="66" charset="0"/>
                <a:cs typeface="Times New Roman" charset="0"/>
              </a:rPr>
              <a:t> </a:t>
            </a:r>
            <a:r>
              <a:rPr lang="it-IT" sz="2000" b="1" smtClean="0">
                <a:latin typeface="Comic Sans MS" pitchFamily="66" charset="0"/>
                <a:cs typeface="Times New Roman" charset="0"/>
              </a:rPr>
              <a:t> </a:t>
            </a:r>
            <a:r>
              <a:rPr lang="it-IT" sz="2000" b="1">
                <a:latin typeface="Comic Sans MS" pitchFamily="66" charset="0"/>
                <a:cs typeface="Times New Roman" charset="0"/>
              </a:rPr>
              <a:t> </a:t>
            </a:r>
            <a:r>
              <a:rPr lang="it-IT" sz="2000" b="1" smtClean="0">
                <a:latin typeface="Comic Sans MS" pitchFamily="66" charset="0"/>
                <a:cs typeface="Times New Roman" charset="0"/>
              </a:rPr>
              <a:t> </a:t>
            </a:r>
            <a:r>
              <a:rPr lang="it-IT" sz="2000" b="1" dirty="0"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potenzialmente tossici: gravi danni all’ organismo se presenti ad alte concentrazioni.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 autoUpdateAnimBg="0"/>
      <p:bldP spid="1024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126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126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>
                <a:hlinkClick r:id="rId3" action="ppaction://hlinksldjump"/>
              </a:rPr>
              <a:t>Torna</a:t>
            </a:r>
            <a:r>
              <a:rPr lang="it-IT"/>
              <a:t> all’inizio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1270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81000" y="1600200"/>
            <a:ext cx="8229600" cy="532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Ferro (Fe)</a:t>
            </a:r>
            <a:endParaRPr lang="it-IT">
              <a:solidFill>
                <a:srgbClr val="FF0000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chemeClr val="accent2"/>
                </a:solidFill>
                <a:latin typeface="Comic Sans MS" pitchFamily="66" charset="0"/>
                <a:cs typeface="Times New Roman" charset="0"/>
              </a:rPr>
              <a:t>Ra</a:t>
            </a:r>
            <a:r>
              <a:rPr lang="it-IT">
                <a:solidFill>
                  <a:srgbClr val="0000FF"/>
                </a:solidFill>
                <a:latin typeface="Comic Sans MS" pitchFamily="66" charset="0"/>
                <a:cs typeface="Times New Roman" charset="0"/>
              </a:rPr>
              <a:t>me (Cu)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Zinco (Zn)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Fluoro (F)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Iodio (I)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Selenio (Se)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ea typeface="Arial Unicode MS" pitchFamily="34" charset="-128"/>
                <a:cs typeface="Arial Unicode MS" pitchFamily="34" charset="-128"/>
              </a:rPr>
              <a:t>Cromo (Cr)</a:t>
            </a:r>
            <a:endParaRPr lang="it-IT">
              <a:solidFill>
                <a:srgbClr val="FF0000"/>
              </a:solidFill>
              <a:latin typeface="Comic Sans MS" pitchFamily="66" charset="0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/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endParaRPr lang="it-IT">
              <a:solidFill>
                <a:srgbClr val="990000"/>
              </a:solidFill>
              <a:latin typeface="Comic Sans MS" pitchFamily="66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 autoUpdateAnimBg="0"/>
      <p:bldP spid="1127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291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29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>
                <a:hlinkClick r:id="rId3" action="ppaction://hlinksldjump"/>
              </a:rPr>
              <a:t>Torna</a:t>
            </a:r>
            <a:r>
              <a:rPr lang="it-IT"/>
              <a:t> all’inizio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2294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57200" y="1676400"/>
            <a:ext cx="82296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Ferro (Fe)</a:t>
            </a:r>
            <a:endParaRPr lang="it-IT" b="1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L'organismo umano adulto contiene in genere 3.5-4 grammi di ferro. 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Un deficit alimentare di ferro incide in primo luogo sulle scorte depositate nel fegato, nella milza e nel midollo osseo.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Il ferro che assumiamo è contenuto negli alimenti in due forme distinte: in pesce, carne e alcuni vegetali.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 autoUpdateAnimBg="0"/>
      <p:bldP spid="1229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15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1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>
                <a:hlinkClick r:id="rId3" action="ppaction://hlinksldjump"/>
              </a:rPr>
              <a:t>Torna</a:t>
            </a:r>
            <a:r>
              <a:rPr lang="it-IT"/>
              <a:t> all’inizio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3318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2296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0000FF"/>
                </a:solidFill>
                <a:latin typeface="Comic Sans MS" pitchFamily="66" charset="0"/>
                <a:cs typeface="Times New Roman" charset="0"/>
              </a:rPr>
              <a:t>Rame (Cu)</a:t>
            </a: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/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Nell'organismo di un individuo adulto sono presenti circa 100 mg di rame, concentrati soprattutto in fegato, cervello, reni e cuore. Il rame ha un ruolo essenziale nel corretto funzionamento di numerosi enzimi.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Ne sono particolarmente ricchi legumi, pesci, crostacei, carne, cereali e noci.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/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endParaRPr lang="it-IT">
              <a:solidFill>
                <a:srgbClr val="990000"/>
              </a:solidFill>
              <a:latin typeface="Comic Sans MS" pitchFamily="66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 autoUpdateAnimBg="0"/>
      <p:bldP spid="1332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4339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434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>
                <a:hlinkClick r:id="rId3" action="ppaction://hlinksldjump"/>
              </a:rPr>
              <a:t>Torna</a:t>
            </a:r>
            <a:r>
              <a:rPr lang="it-IT"/>
              <a:t> all’inizio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4342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229600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Zinco (Zn)</a:t>
            </a:r>
            <a:endParaRPr lang="it-IT" b="1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E’ presente nell'organismo in piccola quantità (in media tra gli 1.4 e i 3 g). Nel plasma è presente sotto forma di aggregati con varie proteine e aminoacidi.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Il fabbisogno giornaliero per l'uomo adulto è di circa 10 mg: la carne bovina ovina, suina, le ostriche, i funghi, il cacao, le noci e il tuorlo d'uovo sono gli alimenti che ne contengono di più. 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endParaRPr lang="it-IT">
              <a:solidFill>
                <a:srgbClr val="990000"/>
              </a:solidFill>
              <a:latin typeface="Comic Sans MS" pitchFamily="66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 autoUpdateAnimBg="0"/>
      <p:bldP spid="1434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63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6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Torna </a:t>
            </a:r>
            <a:r>
              <a:rPr lang="it-IT">
                <a:hlinkClick r:id="rId3" action="ppaction://hlinksldjump"/>
              </a:rPr>
              <a:t>all’inizio</a:t>
            </a:r>
            <a:endParaRPr lang="it-IT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5366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2296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Fluoro (F)</a:t>
            </a:r>
            <a:endParaRPr lang="it-IT" b="1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Il fluoro si trova principalmente nelle ossa e nello smalto dei denti: la sua presenza protegge e previene la carie dentaria. Essendo ubiquitario è difficile registrarne un carenza nell'organismo.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L'acqua costituisce la fonte prevalente di approvvigionamento del fluoro, che è presente anche nel the e nel pesce.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/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endParaRPr lang="it-IT">
              <a:solidFill>
                <a:srgbClr val="99000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it-IT">
              <a:solidFill>
                <a:srgbClr val="99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 autoUpdateAnimBg="0"/>
      <p:bldP spid="1536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6387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638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>
                <a:hlinkClick r:id="rId3" action="ppaction://hlinksldjump"/>
              </a:rPr>
              <a:t>Torna all’inizio</a:t>
            </a:r>
            <a:endParaRPr lang="it-IT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6390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81000" y="1676400"/>
            <a:ext cx="8229600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Iodio (I)</a:t>
            </a:r>
            <a:endParaRPr lang="it-IT" b="1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La maggior parte dello iodio presente nell'organismo umano è localizzata nella tiroide:lo iodio ostituisce infatti l'elemento essenziale per la sintesi della tiroxina, ormone prodotto dalla ghiandola tiroidea. </a:t>
            </a:r>
            <a:endParaRPr lang="it-IT">
              <a:solidFill>
                <a:srgbClr val="99000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it-IT">
              <a:solidFill>
                <a:srgbClr val="99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nimBg="1" autoUpdateAnimBg="0"/>
      <p:bldP spid="1639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5486400" y="6248400"/>
            <a:ext cx="609600" cy="609600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7411" name="AutoShape 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096000" y="6248400"/>
            <a:ext cx="609600" cy="609600"/>
          </a:xfrm>
          <a:prstGeom prst="actionButtonForwardNex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741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705600" y="6248400"/>
            <a:ext cx="2438400" cy="609600"/>
          </a:xfrm>
          <a:prstGeom prst="actionButtonBlank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it-IT"/>
              <a:t>Torna </a:t>
            </a:r>
            <a:r>
              <a:rPr lang="it-IT">
                <a:hlinkClick r:id="rId3" action="ppaction://hlinksldjump"/>
              </a:rPr>
              <a:t>all’inizio</a:t>
            </a:r>
            <a:endParaRPr lang="it-IT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it-IT"/>
          </a:p>
        </p:txBody>
      </p:sp>
      <p:sp>
        <p:nvSpPr>
          <p:cNvPr id="17414" name="AutoShape 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4800600" y="6248400"/>
            <a:ext cx="685800" cy="609600"/>
          </a:xfrm>
          <a:prstGeom prst="actionButtonHome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7200">
                <a:solidFill>
                  <a:srgbClr val="FF3300"/>
                </a:solidFill>
                <a:latin typeface="Comic Sans MS" pitchFamily="66" charset="0"/>
              </a:rPr>
              <a:t>Sali minerali 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1355725" y="3013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304800" y="1349375"/>
            <a:ext cx="82296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200">
                <a:solidFill>
                  <a:srgbClr val="990000"/>
                </a:solidFill>
                <a:latin typeface="Comic Sans MS" pitchFamily="66" charset="0"/>
              </a:rPr>
              <a:t>Microelementi</a:t>
            </a:r>
          </a:p>
          <a:p>
            <a:pPr>
              <a:spcBef>
                <a:spcPct val="50000"/>
              </a:spcBef>
            </a:pPr>
            <a:r>
              <a:rPr lang="it-IT" b="1">
                <a:solidFill>
                  <a:srgbClr val="0000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Selenio (Se)</a:t>
            </a:r>
            <a:endParaRPr lang="it-IT" b="1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</a:pP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Il selenio, pur essendo presente in piccolissima concentrazione nell'organismo (13 mg circa), è un elemento essenziale perché protegge l'integrità delle membrane cellulari. È dimostrato un suo ruolo coenziamtico anche nel metabolismo degli ormoni tiroidei.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>Buone fonti alimentari sono comunque in genere le carni, il fegato e i cereali.</a:t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  <a:t/>
            </a:r>
            <a:br>
              <a:rPr lang="it-IT">
                <a:solidFill>
                  <a:srgbClr val="990000"/>
                </a:solidFill>
                <a:latin typeface="Comic Sans MS" pitchFamily="66" charset="0"/>
                <a:cs typeface="Times New Roman" charset="0"/>
              </a:rPr>
            </a:br>
            <a:endParaRPr lang="it-IT">
              <a:solidFill>
                <a:srgbClr val="99000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it-IT">
              <a:solidFill>
                <a:srgbClr val="99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 autoUpdateAnimBg="0"/>
      <p:bldP spid="17417" grpId="0" autoUpdateAnimBg="0"/>
    </p:bldLst>
  </p:timing>
</p:sld>
</file>

<file path=ppt/theme/theme1.xml><?xml version="1.0" encoding="utf-8"?>
<a:theme xmlns:a="http://schemas.openxmlformats.org/drawingml/2006/main" name="Struttura predefinit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CC0000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315</Words>
  <Application>Microsoft Office PowerPoint</Application>
  <PresentationFormat>Presentazione su schermo (4:3)</PresentationFormat>
  <Paragraphs>73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pc_docente</dc:creator>
  <cp:lastModifiedBy>Enrico</cp:lastModifiedBy>
  <cp:revision>21</cp:revision>
  <dcterms:created xsi:type="dcterms:W3CDTF">2006-11-16T09:52:21Z</dcterms:created>
  <dcterms:modified xsi:type="dcterms:W3CDTF">2013-08-22T21:35:39Z</dcterms:modified>
</cp:coreProperties>
</file>