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7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2963777-AA7E-489E-BB54-141FF6F8AF66}" type="datetimeFigureOut">
              <a:rPr lang="it-IT"/>
              <a:pPr>
                <a:defRPr/>
              </a:pPr>
              <a:t>22/08/2013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20A696D-E995-4CA1-AAF0-22C634BA66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819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28545B-3158-4202-BA5C-FD17199B6809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922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39F43C-CD6D-4053-A535-C8FF100F4947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801513-FEFF-4B57-9084-FE5C090AEF8E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12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B51E147-CA7A-49AE-AE8A-7B1A18568E78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229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C7E9D0-27AF-4CF7-BE92-DA0D9F02851D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3C8D2-A567-4223-BB7A-F4A4FF6F433C}" type="datetimeFigureOut">
              <a:rPr lang="it-IT"/>
              <a:pPr>
                <a:defRPr/>
              </a:pPr>
              <a:t>22/08/2013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CD0DC-F2D2-4302-B407-E42312280F0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8456A-405F-4F7E-8C3B-7194F0446610}" type="datetimeFigureOut">
              <a:rPr lang="it-IT"/>
              <a:pPr>
                <a:defRPr/>
              </a:pPr>
              <a:t>22/08/2013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4F444-5D72-4301-9159-8D02969AD40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BD2D1-F918-4E45-9CF2-5FC631D51C45}" type="datetimeFigureOut">
              <a:rPr lang="it-IT"/>
              <a:pPr>
                <a:defRPr/>
              </a:pPr>
              <a:t>22/08/2013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2B62B-D742-4CB3-9A51-DE6F4750A24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F5256-56A5-4F23-A534-1CC77EAB4358}" type="datetimeFigureOut">
              <a:rPr lang="it-IT"/>
              <a:pPr>
                <a:defRPr/>
              </a:pPr>
              <a:t>22/08/2013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4BAC6-360C-459C-8F4B-407BC1521EA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0B531-05B1-4EC9-9A9E-C9EA7AB82E87}" type="datetimeFigureOut">
              <a:rPr lang="it-IT"/>
              <a:pPr>
                <a:defRPr/>
              </a:pPr>
              <a:t>22/08/2013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D2A5B-9E53-4C91-A11D-53ECB939551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3B767-D22F-4AA9-B240-8029C11766D6}" type="datetimeFigureOut">
              <a:rPr lang="it-IT"/>
              <a:pPr>
                <a:defRPr/>
              </a:pPr>
              <a:t>22/08/2013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53953-3107-4665-AFB2-AEAAD42ED95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265AB-3F3E-41D3-BAB7-25260878C0F9}" type="datetimeFigureOut">
              <a:rPr lang="it-IT"/>
              <a:pPr>
                <a:defRPr/>
              </a:pPr>
              <a:t>22/08/2013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65200-2E5A-475C-9A74-5529C8BA475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D1E90-437B-4F25-9A57-5CF2437B93ED}" type="datetimeFigureOut">
              <a:rPr lang="it-IT"/>
              <a:pPr>
                <a:defRPr/>
              </a:pPr>
              <a:t>22/08/2013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4E195-4BA6-41C1-842C-CBAAA94E206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BE4D5-F2E9-4580-A6A6-A066D7C34EE8}" type="datetimeFigureOut">
              <a:rPr lang="it-IT"/>
              <a:pPr>
                <a:defRPr/>
              </a:pPr>
              <a:t>22/08/2013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895F8-29D9-433E-9A29-BA467F3634F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49F24-EAB9-4C98-A818-47C556749664}" type="datetimeFigureOut">
              <a:rPr lang="it-IT"/>
              <a:pPr>
                <a:defRPr/>
              </a:pPr>
              <a:t>22/08/2013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F8B5D-9165-4E0B-B8DE-4B83EA7C8A5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88087-92D2-4903-8A6E-22F55011EA73}" type="datetimeFigureOut">
              <a:rPr lang="it-IT"/>
              <a:pPr>
                <a:defRPr/>
              </a:pPr>
              <a:t>22/08/2013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B8AC3-28F2-431A-B012-F0A5F4694A4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9944F1-E27D-4C35-B550-7D4F3E5FD396}" type="datetimeFigureOut">
              <a:rPr lang="it-IT"/>
              <a:pPr>
                <a:defRPr/>
              </a:pPr>
              <a:t>22/08/2013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34A094-D036-4423-93A2-9283F63FACC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2357438" y="357188"/>
            <a:ext cx="4714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CARLO V E LA RIFORMA PROTESTANTE</a:t>
            </a:r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571500" y="857250"/>
            <a:ext cx="7500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>
                <a:latin typeface="Times New Roman" pitchFamily="18" charset="0"/>
                <a:cs typeface="Times New Roman" pitchFamily="18" charset="0"/>
              </a:rPr>
              <a:t>Molti avvenimenti segnarono il conflitto tra l’imperatore Carlo V e la nuova chiesa protestante: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500063" y="1143000"/>
            <a:ext cx="7715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-  31 ottobre 1517: Martin Lutero affigge le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“95 tesi” 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alla porta della cattedrale di </a:t>
            </a:r>
            <a:r>
              <a:rPr lang="it-IT" sz="1400" dirty="0" err="1">
                <a:latin typeface="Times New Roman" pitchFamily="18" charset="0"/>
                <a:cs typeface="Times New Roman" pitchFamily="18" charset="0"/>
              </a:rPr>
              <a:t>Wittemberg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500063" y="1428750"/>
            <a:ext cx="7715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>
                <a:latin typeface="Times New Roman" pitchFamily="18" charset="0"/>
                <a:cs typeface="Times New Roman" pitchFamily="18" charset="0"/>
              </a:rPr>
              <a:t>- 1518: Martin Lutero incontra il cardinale Caetano, che gli chiede di ritrattare le tesi, ma lui rifiuta;</a:t>
            </a:r>
          </a:p>
        </p:txBody>
      </p:sp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500063" y="1714500"/>
            <a:ext cx="7215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>
                <a:latin typeface="Times New Roman" pitchFamily="18" charset="0"/>
                <a:cs typeface="Times New Roman" pitchFamily="18" charset="0"/>
              </a:rPr>
              <a:t>- 1520: Leone X emana la bolla “exsurge domine”, Lutero la brucia ed il papa lo scomunica;</a:t>
            </a:r>
          </a:p>
        </p:txBody>
      </p:sp>
      <p:sp>
        <p:nvSpPr>
          <p:cNvPr id="9" name="CasellaDiTesto 8"/>
          <p:cNvSpPr txBox="1">
            <a:spLocks noChangeArrowheads="1"/>
          </p:cNvSpPr>
          <p:nvPr/>
        </p:nvSpPr>
        <p:spPr bwMode="auto">
          <a:xfrm>
            <a:off x="500063" y="2000250"/>
            <a:ext cx="7715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>
                <a:latin typeface="Times New Roman" pitchFamily="18" charset="0"/>
                <a:cs typeface="Times New Roman" pitchFamily="18" charset="0"/>
              </a:rPr>
              <a:t>- 1521: Carlo V convoca la dieta di Worms, in cui Lutero non ritratta le sue tesi;</a:t>
            </a:r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500063" y="2286000"/>
            <a:ext cx="7715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>
                <a:latin typeface="Times New Roman" pitchFamily="18" charset="0"/>
                <a:cs typeface="Times New Roman" pitchFamily="18" charset="0"/>
              </a:rPr>
              <a:t>-  1522: i cavalieri della bassa nobiltà si rivoltano, guidati da Urich von Hutten;</a:t>
            </a:r>
          </a:p>
        </p:txBody>
      </p:sp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500063" y="2571750"/>
            <a:ext cx="5429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>
                <a:latin typeface="Times New Roman" pitchFamily="18" charset="0"/>
                <a:cs typeface="Times New Roman" pitchFamily="18" charset="0"/>
              </a:rPr>
              <a:t>-  1524-1525: i contadini si rivoltano, ma vengono massacrati a Frankenhausen e il loro capo, Thomas Munzer, muore con loro;</a:t>
            </a:r>
          </a:p>
        </p:txBody>
      </p:sp>
      <p:sp>
        <p:nvSpPr>
          <p:cNvPr id="12" name="CasellaDiTesto 11"/>
          <p:cNvSpPr txBox="1">
            <a:spLocks noChangeArrowheads="1"/>
          </p:cNvSpPr>
          <p:nvPr/>
        </p:nvSpPr>
        <p:spPr bwMode="auto">
          <a:xfrm>
            <a:off x="500063" y="3357563"/>
            <a:ext cx="7715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>
                <a:latin typeface="Times New Roman" pitchFamily="18" charset="0"/>
                <a:cs typeface="Times New Roman" pitchFamily="18" charset="0"/>
              </a:rPr>
              <a:t>-  1529: II dieta di Spira;</a:t>
            </a:r>
          </a:p>
        </p:txBody>
      </p:sp>
      <p:sp>
        <p:nvSpPr>
          <p:cNvPr id="13" name="CasellaDiTesto 12"/>
          <p:cNvSpPr txBox="1">
            <a:spLocks noChangeArrowheads="1"/>
          </p:cNvSpPr>
          <p:nvPr/>
        </p:nvSpPr>
        <p:spPr bwMode="auto">
          <a:xfrm>
            <a:off x="500063" y="3071813"/>
            <a:ext cx="7715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>
                <a:latin typeface="Times New Roman" pitchFamily="18" charset="0"/>
                <a:cs typeface="Times New Roman" pitchFamily="18" charset="0"/>
              </a:rPr>
              <a:t>-  1526: I dieta di Spira;</a:t>
            </a: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500063" y="3643313"/>
            <a:ext cx="5643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>
                <a:latin typeface="Times New Roman" pitchFamily="18" charset="0"/>
                <a:cs typeface="Times New Roman" pitchFamily="18" charset="0"/>
              </a:rPr>
              <a:t>-  1530: dieta di Augusta: i principi “protestano” rifiutando le “confessioni augustane”;</a:t>
            </a:r>
          </a:p>
        </p:txBody>
      </p:sp>
      <p:sp>
        <p:nvSpPr>
          <p:cNvPr id="15" name="CasellaDiTesto 14"/>
          <p:cNvSpPr txBox="1">
            <a:spLocks noChangeArrowheads="1"/>
          </p:cNvSpPr>
          <p:nvPr/>
        </p:nvSpPr>
        <p:spPr bwMode="auto">
          <a:xfrm>
            <a:off x="500063" y="4143375"/>
            <a:ext cx="7715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>
                <a:latin typeface="Times New Roman" pitchFamily="18" charset="0"/>
                <a:cs typeface="Times New Roman" pitchFamily="18" charset="0"/>
              </a:rPr>
              <a:t>-  1531: ingiunzione ai protestanti di sottomettersi;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>
            <a:off x="500063" y="4429125"/>
            <a:ext cx="53578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>
                <a:latin typeface="Times New Roman" pitchFamily="18" charset="0"/>
                <a:cs typeface="Times New Roman" pitchFamily="18" charset="0"/>
              </a:rPr>
              <a:t>-  1532: i principi si riuniscono nella lega di Smalcalda e Carlo V deve concedere il protestantesimo;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>
            <a:off x="500063" y="4929188"/>
            <a:ext cx="7715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>
                <a:latin typeface="Times New Roman" pitchFamily="18" charset="0"/>
                <a:cs typeface="Times New Roman" pitchFamily="18" charset="0"/>
              </a:rPr>
              <a:t>-  1541: dieta di Ratisbona: Carlo V decide di usare la forza;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>
            <a:off x="500063" y="5214938"/>
            <a:ext cx="7715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it-IT" sz="1400">
                <a:latin typeface="Times New Roman" pitchFamily="18" charset="0"/>
                <a:cs typeface="Times New Roman" pitchFamily="18" charset="0"/>
              </a:rPr>
              <a:t>  1547: i principi vengono sconfitti a Mulberg;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>
            <a:off x="500063" y="5500688"/>
            <a:ext cx="7715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>
                <a:latin typeface="Times New Roman" pitchFamily="18" charset="0"/>
                <a:cs typeface="Times New Roman" pitchFamily="18" charset="0"/>
              </a:rPr>
              <a:t>-  1548: dieta di Augusta;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>
            <a:off x="500063" y="5786438"/>
            <a:ext cx="7715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>
                <a:latin typeface="Times New Roman" pitchFamily="18" charset="0"/>
                <a:cs typeface="Times New Roman" pitchFamily="18" charset="0"/>
              </a:rPr>
              <a:t>-  1552: ripresa delle azioni militari;</a:t>
            </a:r>
          </a:p>
        </p:txBody>
      </p:sp>
      <p:sp>
        <p:nvSpPr>
          <p:cNvPr id="21" name="CasellaDiTesto 20"/>
          <p:cNvSpPr txBox="1">
            <a:spLocks noChangeArrowheads="1"/>
          </p:cNvSpPr>
          <p:nvPr/>
        </p:nvSpPr>
        <p:spPr bwMode="auto">
          <a:xfrm>
            <a:off x="500063" y="6072188"/>
            <a:ext cx="7715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>
                <a:latin typeface="Times New Roman" pitchFamily="18" charset="0"/>
                <a:cs typeface="Times New Roman" pitchFamily="18" charset="0"/>
              </a:rPr>
              <a:t>-  1555: pace di Augusta e concessione del protestantesimo sulla base del “cuius regio, eius religio”.</a:t>
            </a:r>
          </a:p>
        </p:txBody>
      </p:sp>
      <p:pic>
        <p:nvPicPr>
          <p:cNvPr id="8194" name="Picture 2" descr="http://babilonia61.files.wordpress.com/2008/11/carlo-v-ritratto-da-tiziano-154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63" y="2643188"/>
            <a:ext cx="2659062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9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6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0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7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6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6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77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77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8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0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2357438" y="357188"/>
            <a:ext cx="4714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LA DOTTRINA LUTERANA</a:t>
            </a:r>
          </a:p>
        </p:txBody>
      </p:sp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3357563" y="2500313"/>
            <a:ext cx="14287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>
                <a:latin typeface="Times New Roman" pitchFamily="18" charset="0"/>
                <a:cs typeface="Times New Roman" pitchFamily="18" charset="0"/>
              </a:rPr>
              <a:t>Ecco i principali punti della dottrina luterana:</a:t>
            </a:r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1071563" y="928688"/>
            <a:ext cx="14287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>
                <a:latin typeface="Times New Roman" pitchFamily="18" charset="0"/>
                <a:cs typeface="Times New Roman" pitchFamily="18" charset="0"/>
              </a:rPr>
              <a:t>Dio è il solo a poter concedere la salvezza (il “servo arbitrio”)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571500" y="2643188"/>
            <a:ext cx="142875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>
                <a:latin typeface="Times New Roman" pitchFamily="18" charset="0"/>
                <a:cs typeface="Times New Roman" pitchFamily="18" charset="0"/>
              </a:rPr>
              <a:t>le opere buone non hanno un fine utilitaristico, ma servono a compiacere Dio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642938" y="4500563"/>
            <a:ext cx="17145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>
                <a:latin typeface="Times New Roman" pitchFamily="18" charset="0"/>
                <a:cs typeface="Times New Roman" pitchFamily="18" charset="0"/>
              </a:rPr>
              <a:t>la Bibbia può essere interpretata dal singolo, non c’è bisogno della mediazione della chiesa</a:t>
            </a: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3786188" y="4857750"/>
            <a:ext cx="142875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>
                <a:latin typeface="Times New Roman" pitchFamily="18" charset="0"/>
                <a:cs typeface="Times New Roman" pitchFamily="18" charset="0"/>
              </a:rPr>
              <a:t>tutti i credenti sono pertanto sacerdoti (sacerdozio universale)</a:t>
            </a:r>
          </a:p>
        </p:txBody>
      </p:sp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6072188" y="2786063"/>
            <a:ext cx="2143125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>
                <a:latin typeface="Times New Roman" pitchFamily="18" charset="0"/>
                <a:cs typeface="Times New Roman" pitchFamily="18" charset="0"/>
              </a:rPr>
              <a:t>molti sacramenti che limitano l’onnipotenza di Dio vengono aboliti: rimangono solo il battesimo e l’eucarestia</a:t>
            </a:r>
          </a:p>
        </p:txBody>
      </p:sp>
      <p:sp>
        <p:nvSpPr>
          <p:cNvPr id="9" name="CasellaDiTesto 8"/>
          <p:cNvSpPr txBox="1">
            <a:spLocks noChangeArrowheads="1"/>
          </p:cNvSpPr>
          <p:nvPr/>
        </p:nvSpPr>
        <p:spPr bwMode="auto">
          <a:xfrm>
            <a:off x="5929313" y="785813"/>
            <a:ext cx="178593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>
                <a:latin typeface="Times New Roman" pitchFamily="18" charset="0"/>
                <a:cs typeface="Times New Roman" pitchFamily="18" charset="0"/>
              </a:rPr>
              <a:t>i principi protestanti devono difendere la religione, le rivolte non sono il giusto modo di preparare il regno di Dio</a:t>
            </a:r>
          </a:p>
        </p:txBody>
      </p:sp>
      <p:cxnSp>
        <p:nvCxnSpPr>
          <p:cNvPr id="11" name="Connettore 2 10"/>
          <p:cNvCxnSpPr>
            <a:stCxn id="3" idx="0"/>
            <a:endCxn id="4" idx="2"/>
          </p:cNvCxnSpPr>
          <p:nvPr/>
        </p:nvCxnSpPr>
        <p:spPr>
          <a:xfrm rot="16200000" flipV="1">
            <a:off x="2620169" y="1048544"/>
            <a:ext cx="617538" cy="2286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Connettore 2 12"/>
          <p:cNvCxnSpPr>
            <a:stCxn id="3" idx="1"/>
            <a:endCxn id="5" idx="3"/>
          </p:cNvCxnSpPr>
          <p:nvPr/>
        </p:nvCxnSpPr>
        <p:spPr>
          <a:xfrm rot="10800000" flipV="1">
            <a:off x="2000250" y="2870200"/>
            <a:ext cx="1357313" cy="3571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Connettore 2 14"/>
          <p:cNvCxnSpPr>
            <a:stCxn id="3" idx="2"/>
            <a:endCxn id="6" idx="0"/>
          </p:cNvCxnSpPr>
          <p:nvPr/>
        </p:nvCxnSpPr>
        <p:spPr>
          <a:xfrm rot="5400000">
            <a:off x="2155031" y="2583657"/>
            <a:ext cx="1262063" cy="25717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stCxn id="3" idx="2"/>
            <a:endCxn id="7" idx="0"/>
          </p:cNvCxnSpPr>
          <p:nvPr/>
        </p:nvCxnSpPr>
        <p:spPr>
          <a:xfrm rot="16200000" flipH="1">
            <a:off x="3476626" y="3833812"/>
            <a:ext cx="1619250" cy="4286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stCxn id="3" idx="3"/>
            <a:endCxn id="8" idx="1"/>
          </p:cNvCxnSpPr>
          <p:nvPr/>
        </p:nvCxnSpPr>
        <p:spPr>
          <a:xfrm>
            <a:off x="4786313" y="2870200"/>
            <a:ext cx="1285875" cy="5000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stCxn id="3" idx="0"/>
            <a:endCxn id="9" idx="1"/>
          </p:cNvCxnSpPr>
          <p:nvPr/>
        </p:nvCxnSpPr>
        <p:spPr>
          <a:xfrm rot="5400000" flipH="1" flipV="1">
            <a:off x="4489451" y="1060450"/>
            <a:ext cx="1022350" cy="18573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6146" name="Picture 2" descr="http://www.cde-bagnoaripoli.it/cde/gobetti2/images/luteromelant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4357688"/>
            <a:ext cx="3429000" cy="228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9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6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6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t3.gstatic.com/images?q=tbn:ANd9GcSENX9sgmmlJMpuPpUjeC1kfPOiU2jBzeLKntMVv7GvsUKWfU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38" y="1714500"/>
            <a:ext cx="171450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1785938" y="357188"/>
            <a:ext cx="6143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IL CONCILIO DI TRENTO ED I SUOI PROTAGONISTI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571500" y="857250"/>
            <a:ext cx="81438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1400">
                <a:latin typeface="Times New Roman" pitchFamily="18" charset="0"/>
                <a:cs typeface="Times New Roman" pitchFamily="18" charset="0"/>
              </a:rPr>
              <a:t>Il concilio di Trento fu convocato da papa Paolo III Farnese nel 1545 e durò fino al 1563. Nonostante fosse stato indetto per dirimere le controversie tra cattolici e protestanti, fu utilizzato dai primi per combattere i secondi. Vediamone i protagonisti principali: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571500" y="3929063"/>
            <a:ext cx="19288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400">
                <a:latin typeface="Times New Roman" pitchFamily="18" charset="0"/>
                <a:cs typeface="Times New Roman" pitchFamily="18" charset="0"/>
              </a:rPr>
              <a:t>Paolo III (1534-1549)</a:t>
            </a:r>
          </a:p>
        </p:txBody>
      </p:sp>
      <p:pic>
        <p:nvPicPr>
          <p:cNvPr id="23558" name="Picture 6" descr="http://upload.wikimedia.org/wikipedia/commons/thumb/8/83/Tizian_083b.jpg/250px-Tizian_083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" y="1714500"/>
            <a:ext cx="185737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4857750" y="3929063"/>
            <a:ext cx="1785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400">
                <a:latin typeface="Times New Roman" pitchFamily="18" charset="0"/>
                <a:cs typeface="Times New Roman" pitchFamily="18" charset="0"/>
              </a:rPr>
              <a:t>Paolo IV (1555-1559)</a:t>
            </a:r>
          </a:p>
        </p:txBody>
      </p:sp>
      <p:pic>
        <p:nvPicPr>
          <p:cNvPr id="23560" name="Picture 8" descr="http://www.taccuinistorici.it/fotonews/162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88" y="1714500"/>
            <a:ext cx="1714500" cy="211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3017838" y="3902075"/>
            <a:ext cx="15001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>
                <a:latin typeface="Times New Roman" pitchFamily="18" charset="0"/>
                <a:cs typeface="Times New Roman" pitchFamily="18" charset="0"/>
              </a:rPr>
              <a:t>Giovanni Morone</a:t>
            </a:r>
          </a:p>
          <a:p>
            <a:pPr algn="ctr"/>
            <a:r>
              <a:rPr lang="it-IT" sz="1400">
                <a:latin typeface="Times New Roman" pitchFamily="18" charset="0"/>
                <a:cs typeface="Times New Roman" pitchFamily="18" charset="0"/>
              </a:rPr>
              <a:t>(1509-1580)</a:t>
            </a:r>
          </a:p>
        </p:txBody>
      </p:sp>
      <p:pic>
        <p:nvPicPr>
          <p:cNvPr id="23564" name="Picture 12" descr="http://www.esacademic.com/pictures/eswiki/80/Papa_Pio_IV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00875" y="1714500"/>
            <a:ext cx="17272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>
            <a:spLocks noChangeArrowheads="1"/>
          </p:cNvSpPr>
          <p:nvPr/>
        </p:nvSpPr>
        <p:spPr bwMode="auto">
          <a:xfrm>
            <a:off x="7000875" y="3929063"/>
            <a:ext cx="1785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400">
                <a:latin typeface="Times New Roman" pitchFamily="18" charset="0"/>
                <a:cs typeface="Times New Roman" pitchFamily="18" charset="0"/>
              </a:rPr>
              <a:t>Pio IV (1559-1565)</a:t>
            </a:r>
          </a:p>
        </p:txBody>
      </p:sp>
      <p:pic>
        <p:nvPicPr>
          <p:cNvPr id="23568" name="Picture 16" descr="http://upload.wikimedia.org/wikipedia/it/thumb/1/1f/San_Filippo_Neri_ritratto_Conca.jpg/225px-San_Filippo_Neri_ritratto_Conc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71813" y="4429125"/>
            <a:ext cx="1571625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asellaDiTesto 15"/>
          <p:cNvSpPr txBox="1">
            <a:spLocks noChangeArrowheads="1"/>
          </p:cNvSpPr>
          <p:nvPr/>
        </p:nvSpPr>
        <p:spPr bwMode="auto">
          <a:xfrm>
            <a:off x="1143000" y="5286375"/>
            <a:ext cx="1785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400">
                <a:latin typeface="Times New Roman" pitchFamily="18" charset="0"/>
                <a:cs typeface="Times New Roman" pitchFamily="18" charset="0"/>
              </a:rPr>
              <a:t>Filippo Neri (1552)</a:t>
            </a:r>
          </a:p>
        </p:txBody>
      </p:sp>
      <p:pic>
        <p:nvPicPr>
          <p:cNvPr id="23570" name="Picture 18" descr="http://www.gesunuovo.it/Img/Ignazio_S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0625" y="4429125"/>
            <a:ext cx="157162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CasellaDiTesto 17"/>
          <p:cNvSpPr txBox="1">
            <a:spLocks noChangeArrowheads="1"/>
          </p:cNvSpPr>
          <p:nvPr/>
        </p:nvSpPr>
        <p:spPr bwMode="auto">
          <a:xfrm>
            <a:off x="6786563" y="5286375"/>
            <a:ext cx="1785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400">
                <a:latin typeface="Times New Roman" pitchFamily="18" charset="0"/>
                <a:cs typeface="Times New Roman" pitchFamily="18" charset="0"/>
              </a:rPr>
              <a:t>Ignazio di Loyola (1540)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6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2" dur="20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1" grpId="0"/>
      <p:bldP spid="13" grpId="0"/>
      <p:bldP spid="1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2357438" y="357188"/>
            <a:ext cx="4714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LA CONTRORIFORMA</a:t>
            </a:r>
          </a:p>
        </p:txBody>
      </p:sp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4000500" y="2643188"/>
            <a:ext cx="17145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>
                <a:latin typeface="Times New Roman" pitchFamily="18" charset="0"/>
                <a:cs typeface="Times New Roman" pitchFamily="18" charset="0"/>
              </a:rPr>
              <a:t>La chiesa di Roma risponde alla Riforma rafforzando i dogmi confutati da Lutero durante il Concilio di Trento (1545-1563):</a:t>
            </a:r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714375" y="1214438"/>
            <a:ext cx="14287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>
                <a:latin typeface="Times New Roman" pitchFamily="18" charset="0"/>
                <a:cs typeface="Times New Roman" pitchFamily="18" charset="0"/>
              </a:rPr>
              <a:t>rinnovamento degli ordini religiosi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1214438" y="2857500"/>
            <a:ext cx="1500187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>
                <a:latin typeface="Times New Roman" pitchFamily="18" charset="0"/>
                <a:cs typeface="Times New Roman" pitchFamily="18" charset="0"/>
              </a:rPr>
              <a:t>la giustificazione viene sia dalla fede che dalle opere (il “libero arbitrio”)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1071563" y="4786313"/>
            <a:ext cx="1571625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>
                <a:latin typeface="Times New Roman" pitchFamily="18" charset="0"/>
                <a:cs typeface="Times New Roman" pitchFamily="18" charset="0"/>
              </a:rPr>
              <a:t>la Bibbia deve essere interpretata dalla chiesa (sacramento del sacerdozio)</a:t>
            </a: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4500563" y="5286375"/>
            <a:ext cx="1428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>
                <a:latin typeface="Times New Roman" pitchFamily="18" charset="0"/>
                <a:cs typeface="Times New Roman" pitchFamily="18" charset="0"/>
              </a:rPr>
              <a:t>affermazione del culto dei santi</a:t>
            </a:r>
          </a:p>
        </p:txBody>
      </p:sp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6572250" y="3000375"/>
            <a:ext cx="16430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>
                <a:latin typeface="Times New Roman" pitchFamily="18" charset="0"/>
                <a:cs typeface="Times New Roman" pitchFamily="18" charset="0"/>
              </a:rPr>
              <a:t>affermazione della validità dei sette sacramenti e della transustanziazione contro la consustanziazione</a:t>
            </a:r>
          </a:p>
        </p:txBody>
      </p:sp>
      <p:sp>
        <p:nvSpPr>
          <p:cNvPr id="9" name="CasellaDiTesto 8"/>
          <p:cNvSpPr txBox="1">
            <a:spLocks noChangeArrowheads="1"/>
          </p:cNvSpPr>
          <p:nvPr/>
        </p:nvSpPr>
        <p:spPr bwMode="auto">
          <a:xfrm>
            <a:off x="6215063" y="1000125"/>
            <a:ext cx="2286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>
                <a:latin typeface="Times New Roman" pitchFamily="18" charset="0"/>
                <a:cs typeface="Times New Roman" pitchFamily="18" charset="0"/>
              </a:rPr>
              <a:t>istituzione dell’Inquisizione (1542), che si occupava di controllare tutta la cultura filosofica, artistica e scientifica (conseguente stesura dell’indice)</a:t>
            </a:r>
          </a:p>
        </p:txBody>
      </p:sp>
      <p:cxnSp>
        <p:nvCxnSpPr>
          <p:cNvPr id="11" name="Connettore 2 10"/>
          <p:cNvCxnSpPr>
            <a:stCxn id="3" idx="0"/>
            <a:endCxn id="4" idx="3"/>
          </p:cNvCxnSpPr>
          <p:nvPr/>
        </p:nvCxnSpPr>
        <p:spPr>
          <a:xfrm rot="16200000" flipV="1">
            <a:off x="2971006" y="756444"/>
            <a:ext cx="1058863" cy="2714625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>
            <a:stCxn id="3" idx="1"/>
            <a:endCxn id="5" idx="3"/>
          </p:cNvCxnSpPr>
          <p:nvPr/>
        </p:nvCxnSpPr>
        <p:spPr>
          <a:xfrm rot="10800000">
            <a:off x="2714625" y="3441700"/>
            <a:ext cx="1285875" cy="1588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>
            <a:cxnSpLocks noChangeShapeType="1"/>
            <a:stCxn id="3" idx="2"/>
          </p:cNvCxnSpPr>
          <p:nvPr/>
        </p:nvCxnSpPr>
        <p:spPr bwMode="auto">
          <a:xfrm flipH="1">
            <a:off x="2643188" y="4243388"/>
            <a:ext cx="2214562" cy="1120775"/>
          </a:xfrm>
          <a:prstGeom prst="straightConnector1">
            <a:avLst/>
          </a:prstGeom>
          <a:noFill/>
          <a:ln w="38100" algn="ctr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17" name="Connettore 2 16"/>
          <p:cNvCxnSpPr>
            <a:stCxn id="3" idx="2"/>
          </p:cNvCxnSpPr>
          <p:nvPr/>
        </p:nvCxnSpPr>
        <p:spPr>
          <a:xfrm rot="16200000" flipH="1">
            <a:off x="4514850" y="4586288"/>
            <a:ext cx="1042987" cy="357188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stCxn id="3" idx="3"/>
            <a:endCxn id="8" idx="1"/>
          </p:cNvCxnSpPr>
          <p:nvPr/>
        </p:nvCxnSpPr>
        <p:spPr>
          <a:xfrm>
            <a:off x="5715000" y="3443288"/>
            <a:ext cx="857250" cy="249237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3" idx="0"/>
            <a:endCxn id="9" idx="1"/>
          </p:cNvCxnSpPr>
          <p:nvPr/>
        </p:nvCxnSpPr>
        <p:spPr>
          <a:xfrm rot="5400000" flipH="1" flipV="1">
            <a:off x="5060950" y="1489075"/>
            <a:ext cx="950913" cy="1357313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857250" y="357188"/>
            <a:ext cx="7858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SAN CARLO BORROMEO, PROTAGONISTA DELLA CONTRORIFORMA</a:t>
            </a:r>
          </a:p>
        </p:txBody>
      </p:sp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714375" y="2786063"/>
            <a:ext cx="485775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1400">
                <a:latin typeface="Times New Roman" pitchFamily="18" charset="0"/>
                <a:cs typeface="Times New Roman" pitchFamily="18" charset="0"/>
              </a:rPr>
              <a:t>Oltre che nella ricostituzione morale e amministrativa della diocesi, Carlo Borromeo si impegnò a fondo nell'opera di riforma del clero - dando spazio ai nuovi ordini religiosi gesuiti, teatini e barnabiti e organizzando i seminari - e in un'azione pastorale esplicatasi attraverso le visite pastorali e la convocazione di ben undici sinodi diocesani e sei concili provinciali. L'opera instancabile prestata durante la peste del 1576-77 segnò il momento più alto del suo ruolo di pastore. Sensibile nei confronti della cultura sacra e profana, Borromeo istituì numerose scuole e collegi per laici (il collegio di Brera, il collegio Borromeo di Pavia) e riportò a nuova vita lo Studio di Bologna. Fu canonizzato il 1 novembre 1610. Anniversario: 4 novembre.  </a:t>
            </a:r>
          </a:p>
          <a:p>
            <a:pPr algn="just"/>
            <a:endParaRPr lang="it-IT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714375" y="928688"/>
            <a:ext cx="800100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1400">
                <a:latin typeface="Times New Roman" pitchFamily="18" charset="0"/>
                <a:cs typeface="Times New Roman" pitchFamily="18" charset="0"/>
              </a:rPr>
              <a:t>San Carlo Borromeo (Arona 1538 - Milano 1584) fu una delle figure più autorevoli del cattolicesimo moderno nato dalla Controriforma. Dopo la laurea in diritto canonico, fu a Roma presso lo zio, il pontefice Pio IV, che lo chiamò ad assolvere vari uffici politici e religiosi. Nelle fasi finali del concilio di Trento fu tra i più attivi: è sua la stesura del “Catechismus romanus ad Parochas”, il testo previsto dal Concilio per l'educazione religiosa del popolo. 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714375" y="2071688"/>
            <a:ext cx="8001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1400">
                <a:latin typeface="Times New Roman" pitchFamily="18" charset="0"/>
                <a:cs typeface="Times New Roman" pitchFamily="18" charset="0"/>
              </a:rPr>
              <a:t>Nel settembre 1565 si insediò nella diocesi di Milano come arcivescovo e cardinale. Da quel momento la sua azione fu tutta legata alla vita della grande diocesi lombarda, acquistandogli, già agli occhi dei contemporanei, la fama di riformatore e di "vescovo modello". </a:t>
            </a:r>
          </a:p>
        </p:txBody>
      </p:sp>
      <p:pic>
        <p:nvPicPr>
          <p:cNvPr id="2050" name="Picture 2" descr="C:\Users\Enrico\Desktop\Carlo Borrome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0" y="2857500"/>
            <a:ext cx="2638425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827</Words>
  <Application>Microsoft Office PowerPoint</Application>
  <PresentationFormat>Presentazione su schermo (4:3)</PresentationFormat>
  <Paragraphs>52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Calibri</vt:lpstr>
      <vt:lpstr>Arial</vt:lpstr>
      <vt:lpstr>Times New Roman</vt:lpstr>
      <vt:lpstr>Tema di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Enrico</dc:creator>
  <cp:lastModifiedBy>Enrico</cp:lastModifiedBy>
  <cp:revision>46</cp:revision>
  <dcterms:created xsi:type="dcterms:W3CDTF">2011-01-27T19:04:29Z</dcterms:created>
  <dcterms:modified xsi:type="dcterms:W3CDTF">2013-08-22T20:58:52Z</dcterms:modified>
</cp:coreProperties>
</file>