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5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0914BF4A-CF3E-46D5-A76D-FF76FFDC8585}" type="datetimeFigureOut">
              <a:rPr lang="it-IT"/>
              <a:pPr>
                <a:defRPr/>
              </a:pPr>
              <a:t>22/08/2013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A3CD0442-6EE0-4D72-8FAC-9D6EE78C2BA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1741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66F259-8621-4E76-B875-D4EA62E463DC}" type="slidenum">
              <a:rPr lang="it-IT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2662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A131C8-8153-41FC-9359-ED94ABA222A6}" type="slidenum">
              <a:rPr lang="it-IT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2765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276E7C7-824A-47C5-A96B-67B5EA0AB1AD}" type="slidenum">
              <a:rPr lang="it-IT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2867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8C4F1A-FF33-49E6-99AE-66081072818D}" type="slidenum">
              <a:rPr lang="it-IT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297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205BA0-74C2-4707-87BC-3E27E5A0988B}" type="slidenum">
              <a:rPr lang="it-IT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3072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62D89A-4273-45DB-8ED6-4588C8CD5D71}" type="slidenum">
              <a:rPr lang="it-IT"/>
              <a:pPr/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1843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01AA64-3916-42F0-9D7A-3D80A0DD80D5}" type="slidenum">
              <a:rPr lang="it-IT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1946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222D5D-EFF2-4983-9846-ADCE2E750A1E}" type="slidenum">
              <a:rPr lang="it-IT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2048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5C291D6-E123-4D36-98AD-20BE92C624FF}" type="slidenum">
              <a:rPr lang="it-IT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2150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1C27CC-7605-4126-BA87-4AAD0BF60A0B}" type="slidenum">
              <a:rPr lang="it-IT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2253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48E40D-FC08-4516-8394-DCC3AB999329}" type="slidenum">
              <a:rPr lang="it-IT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2355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76E4444-4F96-4CC3-B9E0-A8C0628F5612}" type="slidenum">
              <a:rPr lang="it-IT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2458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24F745-BD34-4C65-8151-F8CC3F7510DB}" type="slidenum">
              <a:rPr lang="it-IT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2560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3EAD2D0-5393-4B2C-8A4F-B7A7A8938157}" type="slidenum">
              <a:rPr lang="it-IT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91A36-C123-4DE9-B95E-F092E671EB7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8A2D9-1C3B-435D-922D-F915C1F0C32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966C5-A692-4990-9FE7-5075E76FDDB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E3C6B-8CDA-4044-941F-59E2CA9AF06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B7A2D-D806-4A44-BCE0-C9BD25AA03F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29E00-C38B-4085-BD7C-2A7B0DE636C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B62A9-5BEB-4057-A488-D8D185A6D4D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57E08-564E-40C6-AAE8-9530B83A81F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41FE8-A3E2-4C48-9161-A1C8A5D56C5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EFFB3-3BD9-48F9-AB53-48660F05E08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91636-391D-4091-980A-8141E14D5B3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B387071-28FC-46F3-916C-31C73AE67E0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http://upload.wikimedia.org/wikipedia/it/6/62/Segmento_aureo.gi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it.wikipedia.org/wiki/File:Segmento_aureo.gif" TargetMode="External"/><Relationship Id="rId4" Type="http://schemas.openxmlformats.org/officeDocument/2006/relationships/image" Target="http://upload.wikimedia.org/math/5/0/2/502115e49b8c30e6a2f7b36c7a3d1f75.pn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slide" Target="slide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http://www.liceoberchet.it/ricerche/sezioneaurea/images/image7.gif" TargetMode="External"/><Relationship Id="rId5" Type="http://schemas.openxmlformats.org/officeDocument/2006/relationships/image" Target="../media/image20.png"/><Relationship Id="rId4" Type="http://schemas.openxmlformats.org/officeDocument/2006/relationships/image" Target="http://www.liceoberchet.it/ricerche/sezioneaurea/images/piantaparte.gi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7.xml"/><Relationship Id="rId7" Type="http://schemas.openxmlformats.org/officeDocument/2006/relationships/slide" Target="slide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slide" Target="slide13.xml"/><Relationship Id="rId10" Type="http://schemas.openxmlformats.org/officeDocument/2006/relationships/slide" Target="slide9.xml"/><Relationship Id="rId4" Type="http://schemas.openxmlformats.org/officeDocument/2006/relationships/slide" Target="slide8.xml"/><Relationship Id="rId9" Type="http://schemas.openxmlformats.org/officeDocument/2006/relationships/slide" Target="slide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slide" Target="slide6.xml"/><Relationship Id="rId4" Type="http://schemas.openxmlformats.org/officeDocument/2006/relationships/image" Target="http://upload.wikimedia.org/wikipedia/it/thumb/3/32/Mathematical_Pyramid.svg/250px-Mathematical_Pyramid.svg.p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762000" y="228600"/>
            <a:ext cx="7620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3200">
                <a:solidFill>
                  <a:srgbClr val="FF0000"/>
                </a:solidFill>
                <a:latin typeface="Times New Roman" charset="0"/>
              </a:rPr>
              <a:t>LA SEZIONE AUREA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81000" y="762000"/>
            <a:ext cx="84582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it-IT">
                <a:solidFill>
                  <a:schemeClr val="bg1"/>
                </a:solidFill>
                <a:latin typeface="Times New Roman" charset="0"/>
              </a:rPr>
              <a:t>Nell'ambito dell'arte e della matematica si indica con sezione aurea di un segmento quella sua parte che è media proporzionale tra l’intero segmento e la parte rimanente. In formule, prendendo come modello il segmento qui sotto (diviso in media e ultima ragione), vale la relazione:</a:t>
            </a:r>
          </a:p>
          <a:p>
            <a:pPr algn="ctr"/>
            <a:r>
              <a:rPr lang="it-IT">
                <a:solidFill>
                  <a:schemeClr val="bg1"/>
                </a:solidFill>
                <a:latin typeface="Times New Roman" charset="0"/>
              </a:rPr>
              <a:t>AB : AC = AC : CB</a:t>
            </a:r>
          </a:p>
        </p:txBody>
      </p:sp>
      <p:pic>
        <p:nvPicPr>
          <p:cNvPr id="4104" name="Picture 8" descr="\phi = \frac{1 + \sqrt{5}}{2}\approx 1{,}6180339887\,"/>
          <p:cNvPicPr preferRelativeResize="0"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286000" y="4191000"/>
            <a:ext cx="48768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533400" y="5105400"/>
            <a:ext cx="8610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it-IT">
                <a:solidFill>
                  <a:schemeClr val="bg1"/>
                </a:solidFill>
                <a:latin typeface="Times New Roman" charset="0"/>
              </a:rPr>
              <a:t>Sia le sue proprietà geometriche e matematiche, che la frequente riproposizione in svariati contesti naturali hanno impressionato nei secoli la mente dell'uomo, che è arrivato a cogliervi col tempo un ideale di bellezza e armonia, spingendosi a ricercarlo e, in alcuni casi, a ricrearlo quale “canone di bellezza”.</a:t>
            </a:r>
          </a:p>
        </p:txBody>
      </p:sp>
      <p:pic>
        <p:nvPicPr>
          <p:cNvPr id="4106" name="Picture 10" descr="http://upload.wikimedia.org/wikipedia/it/6/62/Segmento_aureo.gif">
            <a:hlinkClick r:id="rId5" tooltip="'Divisione di un segmento in &quot;media e ultima ragione&quot;'"/>
          </p:cNvPr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1447800" y="2286000"/>
            <a:ext cx="6477000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533400" y="2667000"/>
            <a:ext cx="84582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solidFill>
                  <a:schemeClr val="bg1"/>
                </a:solidFill>
                <a:latin typeface="Times New Roman" charset="0"/>
              </a:rPr>
              <a:t>Il rapporto aureo è il rapporto tra un segmento e la sua sezione aurea:</a:t>
            </a:r>
          </a:p>
          <a:p>
            <a:endParaRPr lang="it-IT">
              <a:solidFill>
                <a:schemeClr val="bg1"/>
              </a:solidFill>
              <a:latin typeface="Times New Roman" charset="0"/>
            </a:endParaRPr>
          </a:p>
          <a:p>
            <a:pPr algn="ctr"/>
            <a:r>
              <a:rPr lang="el-GR">
                <a:solidFill>
                  <a:schemeClr val="bg1"/>
                </a:solidFill>
                <a:latin typeface="Times New Roman" charset="0"/>
                <a:cs typeface="Times New Roman" charset="0"/>
              </a:rPr>
              <a:t>φ</a:t>
            </a:r>
            <a:r>
              <a:rPr lang="it-IT">
                <a:solidFill>
                  <a:schemeClr val="bg1"/>
                </a:solidFill>
                <a:latin typeface="Times New Roman" charset="0"/>
                <a:cs typeface="Times New Roman" charset="0"/>
              </a:rPr>
              <a:t> = AB/AC = rapporto aureo</a:t>
            </a:r>
            <a:endParaRPr lang="el-GR">
              <a:solidFill>
                <a:schemeClr val="bg1"/>
              </a:solidFill>
              <a:latin typeface="Times New Roman" charset="0"/>
              <a:cs typeface="Times New Roman" charset="0"/>
            </a:endParaRPr>
          </a:p>
          <a:p>
            <a:endParaRPr lang="it-IT">
              <a:solidFill>
                <a:schemeClr val="bg1"/>
              </a:solidFill>
              <a:latin typeface="Times New Roman" charset="0"/>
            </a:endParaRPr>
          </a:p>
          <a:p>
            <a:r>
              <a:rPr lang="it-IT">
                <a:solidFill>
                  <a:schemeClr val="bg1"/>
                </a:solidFill>
                <a:latin typeface="Times New Roman" charset="0"/>
              </a:rPr>
              <a:t>Tale rapporto vale approssimativamente 1,618. Il numero esatto può essere ricavato dalla formula:</a:t>
            </a:r>
          </a:p>
        </p:txBody>
      </p:sp>
      <p:sp>
        <p:nvSpPr>
          <p:cNvPr id="2056" name="AutoShape 1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6400800"/>
            <a:ext cx="457200" cy="457200"/>
          </a:xfrm>
          <a:prstGeom prst="actionButtonForwardNext">
            <a:avLst/>
          </a:prstGeom>
          <a:solidFill>
            <a:srgbClr val="808080"/>
          </a:solidFill>
          <a:ln w="9525">
            <a:noFill/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1" grpId="0"/>
      <p:bldP spid="4105" grpId="0"/>
      <p:bldP spid="410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685800" y="228600"/>
            <a:ext cx="792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3200">
                <a:solidFill>
                  <a:srgbClr val="FFFF00"/>
                </a:solidFill>
                <a:latin typeface="Times New Roman" charset="0"/>
              </a:rPr>
              <a:t>IL PARTENONE</a:t>
            </a:r>
          </a:p>
        </p:txBody>
      </p:sp>
      <p:pic>
        <p:nvPicPr>
          <p:cNvPr id="13318" name="Picture 6" descr="piantaparte.gif (11990 byte)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457200" y="2819400"/>
            <a:ext cx="4267200" cy="29702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3319" name="Picture 7" descr="http://www.liceoberchet.it/ricerche/sezioneaurea/images/image7.gif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4876800" y="3124200"/>
            <a:ext cx="4038600" cy="245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304800" y="838200"/>
            <a:ext cx="8305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it-IT">
                <a:solidFill>
                  <a:schemeClr val="bg1"/>
                </a:solidFill>
                <a:latin typeface="Times New Roman" charset="0"/>
              </a:rPr>
              <a:t>La pianta del Partenone di Atene (ultimato da Fidia nel 438 a.C.) è un rettangolo con lati di dimensioni tali che la lunghezza sia pari alla radice di 5 volte la larghezza, mentre nell'architrave in facciata il rettangolo aureo è ripetuto più volte.</a:t>
            </a:r>
          </a:p>
        </p:txBody>
      </p:sp>
      <p:sp>
        <p:nvSpPr>
          <p:cNvPr id="11270" name="AutoShape 9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14400" y="6400800"/>
            <a:ext cx="457200" cy="457200"/>
          </a:xfrm>
          <a:prstGeom prst="actionButtonHome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1271" name="AutoShape 1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400800"/>
            <a:ext cx="457200" cy="457200"/>
          </a:xfrm>
          <a:prstGeom prst="actionButtonBackPrevious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1272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57200" y="6400800"/>
            <a:ext cx="457200" cy="457200"/>
          </a:xfrm>
          <a:prstGeom prst="actionButtonForwardNext">
            <a:avLst/>
          </a:prstGeom>
          <a:solidFill>
            <a:srgbClr val="808080"/>
          </a:solidFill>
          <a:ln w="9525">
            <a:noFill/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utoUpdateAnimBg="0"/>
      <p:bldP spid="133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400800"/>
            <a:ext cx="457200" cy="457200"/>
          </a:xfrm>
          <a:prstGeom prst="actionButtonBackPrevious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2291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57200" y="6400800"/>
            <a:ext cx="457200" cy="457200"/>
          </a:xfrm>
          <a:prstGeom prst="actionButtonForwardNext">
            <a:avLst/>
          </a:prstGeom>
          <a:solidFill>
            <a:srgbClr val="808080"/>
          </a:solidFill>
          <a:ln w="9525">
            <a:noFill/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685800" y="228600"/>
            <a:ext cx="792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3200">
                <a:solidFill>
                  <a:srgbClr val="FFFF00"/>
                </a:solidFill>
                <a:latin typeface="Times New Roman" charset="0"/>
              </a:rPr>
              <a:t>IL TEMPIO DI ATENA A PAESTUM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04800" y="914400"/>
            <a:ext cx="838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it-IT">
                <a:solidFill>
                  <a:schemeClr val="bg1"/>
                </a:solidFill>
                <a:latin typeface="Times New Roman" charset="0"/>
              </a:rPr>
              <a:t>Anche nel tempio di Atena a Paestum, edificato tra il 510 e il 500 circa a.C., troviamo la sezione aurea in molte parti della trabeazione.</a:t>
            </a:r>
          </a:p>
        </p:txBody>
      </p:sp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895600"/>
            <a:ext cx="3962400" cy="30464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971800"/>
            <a:ext cx="43434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AutoShape 1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14400" y="6400800"/>
            <a:ext cx="457200" cy="457200"/>
          </a:xfrm>
          <a:prstGeom prst="actionButtonHome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 autoUpdateAnimBg="0"/>
      <p:bldP spid="143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400800"/>
            <a:ext cx="457200" cy="457200"/>
          </a:xfrm>
          <a:prstGeom prst="actionButtonBackPrevious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3315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57200" y="6400800"/>
            <a:ext cx="457200" cy="457200"/>
          </a:xfrm>
          <a:prstGeom prst="actionButtonForwardNext">
            <a:avLst/>
          </a:prstGeom>
          <a:solidFill>
            <a:srgbClr val="808080"/>
          </a:solidFill>
          <a:ln w="9525">
            <a:noFill/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280988" y="898525"/>
            <a:ext cx="886301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it-IT">
                <a:solidFill>
                  <a:schemeClr val="bg1"/>
                </a:solidFill>
                <a:latin typeface="Times New Roman" charset="0"/>
              </a:rPr>
              <a:t>In molte opere di Leonardo da Vinci, Piero della Francesca, Sandro Botticelli, si ricorreva spesso alla sezione aurea (</a:t>
            </a:r>
            <a:r>
              <a:rPr lang="it-IT" i="1">
                <a:solidFill>
                  <a:schemeClr val="bg1"/>
                </a:solidFill>
                <a:latin typeface="Times New Roman" charset="0"/>
              </a:rPr>
              <a:t>la</a:t>
            </a:r>
            <a:r>
              <a:rPr lang="it-IT">
                <a:solidFill>
                  <a:schemeClr val="bg1"/>
                </a:solidFill>
                <a:latin typeface="Times New Roman" charset="0"/>
              </a:rPr>
              <a:t> </a:t>
            </a:r>
            <a:r>
              <a:rPr lang="it-IT" i="1">
                <a:solidFill>
                  <a:schemeClr val="bg1"/>
                </a:solidFill>
                <a:latin typeface="Times New Roman" charset="0"/>
              </a:rPr>
              <a:t>divina proportione), </a:t>
            </a:r>
            <a:r>
              <a:rPr lang="it-IT">
                <a:solidFill>
                  <a:schemeClr val="bg1"/>
                </a:solidFill>
                <a:latin typeface="Times New Roman" charset="0"/>
              </a:rPr>
              <a:t>considerata quasi la chiave mistica dell'armonia nelle arti e nelle scienze Infatti nei loro quadri o disegni si trovano molti casi di proporzione aurea: se in una persona proporzionata si moltiplica per 1,618 la distanza dai suoi piedi all'ombelico si ottiene la sua altezza; la distanza dal gomito alla mano con le dita tese, moltiplicata per 1,618, dà la lunghezza totale del braccio.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685800" y="228600"/>
            <a:ext cx="792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3200">
                <a:solidFill>
                  <a:srgbClr val="FFFF00"/>
                </a:solidFill>
                <a:latin typeface="Times New Roman" charset="0"/>
              </a:rPr>
              <a:t>NEI DIPINTI DEL PASSATO</a:t>
            </a:r>
          </a:p>
        </p:txBody>
      </p:sp>
      <p:pic>
        <p:nvPicPr>
          <p:cNvPr id="15368" name="Picture 8" descr="vene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352800"/>
            <a:ext cx="3657600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9" descr="monalis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2819400"/>
            <a:ext cx="227647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0" descr="vitruvia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3352800"/>
            <a:ext cx="198913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AutoShape 11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14400" y="6400800"/>
            <a:ext cx="457200" cy="457200"/>
          </a:xfrm>
          <a:prstGeom prst="actionButtonHome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  <p:bldP spid="15367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400800"/>
            <a:ext cx="457200" cy="457200"/>
          </a:xfrm>
          <a:prstGeom prst="actionButtonBackPrevious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4339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57200" y="6400800"/>
            <a:ext cx="457200" cy="457200"/>
          </a:xfrm>
          <a:prstGeom prst="actionButtonForwardNext">
            <a:avLst/>
          </a:prstGeom>
          <a:solidFill>
            <a:srgbClr val="808080"/>
          </a:solidFill>
          <a:ln w="9525">
            <a:noFill/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4340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14400" y="6400800"/>
            <a:ext cx="457200" cy="457200"/>
          </a:xfrm>
          <a:prstGeom prst="actionButtonHome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685800" y="228600"/>
            <a:ext cx="792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3200">
                <a:solidFill>
                  <a:srgbClr val="FFFF00"/>
                </a:solidFill>
                <a:latin typeface="Times New Roman" charset="0"/>
              </a:rPr>
              <a:t>NOTRE DAME E PALAZZO DELL’ONU</a:t>
            </a:r>
          </a:p>
        </p:txBody>
      </p:sp>
      <p:pic>
        <p:nvPicPr>
          <p:cNvPr id="17418" name="Picture 10" descr="DSCN237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2362200"/>
            <a:ext cx="486410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381000" y="914400"/>
            <a:ext cx="838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it-IT">
                <a:solidFill>
                  <a:schemeClr val="bg1"/>
                </a:solidFill>
                <a:latin typeface="Times New Roman" charset="0"/>
              </a:rPr>
              <a:t>Anche nella cattedrale di Notre Dame a Parigi e nel Palazzo dell’ONU a New York incontriamo la sezione aurea.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 autoUpdateAnimBg="0"/>
      <p:bldP spid="17419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400800"/>
            <a:ext cx="457200" cy="457200"/>
          </a:xfrm>
          <a:prstGeom prst="actionButtonBackPrevious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5363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57200" y="6400800"/>
            <a:ext cx="457200" cy="457200"/>
          </a:xfrm>
          <a:prstGeom prst="actionButtonForwardNext">
            <a:avLst/>
          </a:prstGeom>
          <a:solidFill>
            <a:srgbClr val="808080"/>
          </a:solidFill>
          <a:ln w="9525">
            <a:noFill/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5364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14400" y="6400800"/>
            <a:ext cx="457200" cy="457200"/>
          </a:xfrm>
          <a:prstGeom prst="actionButtonHome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685800" y="228600"/>
            <a:ext cx="792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3200">
                <a:solidFill>
                  <a:srgbClr val="FFFF00"/>
                </a:solidFill>
                <a:latin typeface="Times New Roman" charset="0"/>
              </a:rPr>
              <a:t>OGGETTI DI OGGI</a:t>
            </a: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381000" y="838200"/>
            <a:ext cx="8382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it-IT">
                <a:solidFill>
                  <a:schemeClr val="bg1"/>
                </a:solidFill>
                <a:latin typeface="Times New Roman" charset="0"/>
              </a:rPr>
              <a:t>Oggi abbiamo a portata di mano molti oggetti che sono stati realizzati, forse inconsciamente seguendo il rapporto e lasezione aurea. Un esempio dono le carte di credito.</a:t>
            </a:r>
          </a:p>
        </p:txBody>
      </p:sp>
      <p:pic>
        <p:nvPicPr>
          <p:cNvPr id="18443" name="Picture 11" descr="carte_di_credi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2971800"/>
            <a:ext cx="25050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13" descr="1_credit-card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2971800"/>
            <a:ext cx="23812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 autoUpdateAnimBg="0"/>
      <p:bldP spid="184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762000" y="228600"/>
            <a:ext cx="7620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3200">
                <a:solidFill>
                  <a:srgbClr val="FFFF00"/>
                </a:solidFill>
                <a:latin typeface="Times New Roman" charset="0"/>
              </a:rPr>
              <a:t>IL PERIODO GRECO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81000" y="838200"/>
            <a:ext cx="845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it-IT">
                <a:solidFill>
                  <a:schemeClr val="bg1"/>
                </a:solidFill>
                <a:latin typeface="Times New Roman" charset="0"/>
              </a:rPr>
              <a:t>La definizione del rapporto aureo viene fissata attorno al VI secolo a.C., ad opera della scuola pitagorica, nell’Italia meridionale, dove fu scoperto da Ippaso di Metaponto. </a:t>
            </a:r>
          </a:p>
        </p:txBody>
      </p:sp>
      <p:sp>
        <p:nvSpPr>
          <p:cNvPr id="5146" name="Text Box 26"/>
          <p:cNvSpPr txBox="1">
            <a:spLocks noChangeArrowheads="1"/>
          </p:cNvSpPr>
          <p:nvPr/>
        </p:nvSpPr>
        <p:spPr bwMode="auto">
          <a:xfrm>
            <a:off x="381000" y="1524000"/>
            <a:ext cx="84582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solidFill>
                  <a:schemeClr val="bg1"/>
                </a:solidFill>
                <a:latin typeface="Times New Roman" charset="0"/>
              </a:rPr>
              <a:t>La sezione aurea risulta connessa con la geometria del pentagono: in particolare il rapporto aureo è pari al rapporto fra il lato BC e la sua diagonale AB, ma anche fra AB e BD (o AC’) e fra AD e AC’, e a sua volta AD e DC’, e in un'infinità di relazioni simili, se immaginiamo che nel pentagono centrale possiamo iscrivere una nuova stella a cinque punte, la quale produrrà a sua volta un nuovo pentagono centrale, in cui ripetere l'iscrizione del pentagramma e così via, seguendo uno schema ricorsivo.</a:t>
            </a:r>
          </a:p>
        </p:txBody>
      </p:sp>
      <p:pic>
        <p:nvPicPr>
          <p:cNvPr id="5166" name="Picture 46" descr="Pentago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352800"/>
            <a:ext cx="3200400" cy="299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AutoShape 4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400800"/>
            <a:ext cx="457200" cy="457200"/>
          </a:xfrm>
          <a:prstGeom prst="actionButtonBackPrevious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79" name="AutoShape 5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57200" y="6400800"/>
            <a:ext cx="457200" cy="457200"/>
          </a:xfrm>
          <a:prstGeom prst="actionButtonForwardNext">
            <a:avLst/>
          </a:prstGeom>
          <a:solidFill>
            <a:srgbClr val="808080"/>
          </a:solidFill>
          <a:ln w="9525">
            <a:noFill/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5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5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5" grpId="0"/>
      <p:bldP spid="51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762000" y="228600"/>
            <a:ext cx="7620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3200">
                <a:solidFill>
                  <a:srgbClr val="FFFF00"/>
                </a:solidFill>
                <a:latin typeface="Times New Roman" charset="0"/>
              </a:rPr>
              <a:t>IL TRIANGOLO AUREO</a:t>
            </a:r>
          </a:p>
        </p:txBody>
      </p:sp>
      <p:pic>
        <p:nvPicPr>
          <p:cNvPr id="6149" name="Picture 5" descr="200px-Pentagono_con_triangolo_aure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752600"/>
            <a:ext cx="3505200" cy="3346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04800" y="914400"/>
            <a:ext cx="4876800" cy="55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solidFill>
                  <a:schemeClr val="bg1"/>
                </a:solidFill>
                <a:latin typeface="Times New Roman" charset="0"/>
              </a:rPr>
              <a:t>La divisione di un segmento AB in media e ultima ragione può essere effettuata costruendo un pentagono regolare, del quale AB rappresenta una diagonale e disegnandovi all'interno un "triangolo aureo", ossia un triangolo isoscele la cui base corrisponde al lato del pentagono (ed è sezione aurea della diagonale) e i lati corrispondono alle diagonali congiungenti quest'ultimo al vertice opposto.</a:t>
            </a:r>
          </a:p>
          <a:p>
            <a:pPr>
              <a:spcBef>
                <a:spcPct val="50000"/>
              </a:spcBef>
            </a:pPr>
            <a:r>
              <a:rPr lang="it-IT">
                <a:solidFill>
                  <a:schemeClr val="bg1"/>
                </a:solidFill>
                <a:latin typeface="Times New Roman" charset="0"/>
              </a:rPr>
              <a:t>BD è sezione aurea di AB. Consideriamo i triangoli BCD e ABD essi sono simili perché aventi gli angoli uguali. Perciò si instaura la proporzione: AB : BD = BD : BC</a:t>
            </a:r>
          </a:p>
          <a:p>
            <a:pPr>
              <a:spcBef>
                <a:spcPct val="50000"/>
              </a:spcBef>
            </a:pPr>
            <a:r>
              <a:rPr lang="it-IT">
                <a:solidFill>
                  <a:schemeClr val="bg1"/>
                </a:solidFill>
                <a:latin typeface="Times New Roman" charset="0"/>
              </a:rPr>
              <a:t>Poiché ADC è isoscele e CD = AC possiamo dire che:</a:t>
            </a:r>
          </a:p>
          <a:p>
            <a:pPr algn="ctr">
              <a:spcBef>
                <a:spcPct val="50000"/>
              </a:spcBef>
            </a:pPr>
            <a:r>
              <a:rPr lang="it-IT">
                <a:solidFill>
                  <a:schemeClr val="bg1"/>
                </a:solidFill>
                <a:latin typeface="Times New Roman" charset="0"/>
              </a:rPr>
              <a:t>AB : AC = AC : CB</a:t>
            </a:r>
          </a:p>
          <a:p>
            <a:pPr>
              <a:spcBef>
                <a:spcPct val="50000"/>
              </a:spcBef>
            </a:pPr>
            <a:r>
              <a:rPr lang="it-IT">
                <a:solidFill>
                  <a:schemeClr val="bg1"/>
                </a:solidFill>
                <a:latin typeface="Times New Roman" charset="0"/>
              </a:rPr>
              <a:t>(Proporzione  che lega due grandezze geometriche nel rapporto aureo)</a:t>
            </a:r>
          </a:p>
        </p:txBody>
      </p:sp>
      <p:sp>
        <p:nvSpPr>
          <p:cNvPr id="4101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400800"/>
            <a:ext cx="457200" cy="457200"/>
          </a:xfrm>
          <a:prstGeom prst="actionButtonBackPrevious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102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57200" y="6400800"/>
            <a:ext cx="457200" cy="457200"/>
          </a:xfrm>
          <a:prstGeom prst="actionButtonForwardNext">
            <a:avLst/>
          </a:prstGeom>
          <a:solidFill>
            <a:srgbClr val="808080"/>
          </a:solidFill>
          <a:ln w="9525">
            <a:noFill/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762000" y="228600"/>
            <a:ext cx="7620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3200">
                <a:solidFill>
                  <a:srgbClr val="FFFF00"/>
                </a:solidFill>
                <a:latin typeface="Times New Roman" charset="0"/>
              </a:rPr>
              <a:t>LEONARDO FIBONACCI</a:t>
            </a:r>
          </a:p>
        </p:txBody>
      </p:sp>
      <p:sp>
        <p:nvSpPr>
          <p:cNvPr id="5123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400800"/>
            <a:ext cx="457200" cy="457200"/>
          </a:xfrm>
          <a:prstGeom prst="actionButtonBackPrevious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124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57200" y="6400800"/>
            <a:ext cx="457200" cy="457200"/>
          </a:xfrm>
          <a:prstGeom prst="actionButtonForwardNext">
            <a:avLst/>
          </a:prstGeom>
          <a:solidFill>
            <a:srgbClr val="808080"/>
          </a:solidFill>
          <a:ln w="9525">
            <a:noFill/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362200"/>
            <a:ext cx="2667000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381000" y="823913"/>
            <a:ext cx="8458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it-IT">
                <a:solidFill>
                  <a:schemeClr val="bg1"/>
                </a:solidFill>
                <a:latin typeface="Times New Roman" charset="0"/>
              </a:rPr>
              <a:t>Fino al rinascimento le dimostrazioni della sezione aurea e del rapporto aureo erano date geometricamente. Si deve ai ragionamenti di Leonardo Fibonacci e di molti altri matematici rinascimentali, invece, la scoperta della costante che permette di trovare facilmente la sezione aurea di un segmento.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381000" y="1905000"/>
            <a:ext cx="853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solidFill>
                  <a:schemeClr val="bg1"/>
                </a:solidFill>
                <a:latin typeface="Times New Roman" charset="0"/>
              </a:rPr>
              <a:t>Chiamiamo con l il segmento AB e con x la lunghezza della sua sezione aurea. Possiamo quindi dire che: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381000" y="2895600"/>
            <a:ext cx="853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solidFill>
                  <a:schemeClr val="bg1"/>
                </a:solidFill>
                <a:latin typeface="Times New Roman" charset="0"/>
              </a:rPr>
              <a:t>Risolvendo la proporzione otteniamo: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381000" y="3810000"/>
            <a:ext cx="876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solidFill>
                  <a:schemeClr val="bg1"/>
                </a:solidFill>
                <a:latin typeface="Times New Roman" charset="0"/>
              </a:rPr>
              <a:t>Risolvendo otteniamo due risultati, di cui solo quello positivo è accettabile geometricamente:</a:t>
            </a:r>
          </a:p>
        </p:txBody>
      </p:sp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3276600"/>
            <a:ext cx="21336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3" name="Line 15"/>
          <p:cNvSpPr>
            <a:spLocks noChangeShapeType="1"/>
          </p:cNvSpPr>
          <p:nvPr/>
        </p:nvSpPr>
        <p:spPr bwMode="auto">
          <a:xfrm>
            <a:off x="4114800" y="3505200"/>
            <a:ext cx="12954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3276600"/>
            <a:ext cx="19812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5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1200" y="4191000"/>
            <a:ext cx="1828800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6" name="Line 18"/>
          <p:cNvSpPr>
            <a:spLocks noChangeShapeType="1"/>
          </p:cNvSpPr>
          <p:nvPr/>
        </p:nvSpPr>
        <p:spPr bwMode="auto">
          <a:xfrm>
            <a:off x="4191000" y="4495800"/>
            <a:ext cx="12954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381000" y="4876800"/>
            <a:ext cx="876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solidFill>
                  <a:schemeClr val="bg1"/>
                </a:solidFill>
                <a:latin typeface="Times New Roman" charset="0"/>
              </a:rPr>
              <a:t>Utilizzando il risultato possiamo calcolare il valore del rapporto aureo:</a:t>
            </a:r>
          </a:p>
        </p:txBody>
      </p:sp>
      <p:pic>
        <p:nvPicPr>
          <p:cNvPr id="7190" name="Picture 2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5334000"/>
            <a:ext cx="4791075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91" name="Line 23"/>
          <p:cNvSpPr>
            <a:spLocks noChangeShapeType="1"/>
          </p:cNvSpPr>
          <p:nvPr/>
        </p:nvSpPr>
        <p:spPr bwMode="auto">
          <a:xfrm>
            <a:off x="5410200" y="5638800"/>
            <a:ext cx="12954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pic>
        <p:nvPicPr>
          <p:cNvPr id="7192" name="Picture 2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1800" y="5257800"/>
            <a:ext cx="19621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3" name="Picture 2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5000" y="4191000"/>
            <a:ext cx="16764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8" grpId="0"/>
      <p:bldP spid="7179" grpId="0"/>
      <p:bldP spid="7180" grpId="0"/>
      <p:bldP spid="7181" grpId="0"/>
      <p:bldP spid="7183" grpId="0" animBg="1"/>
      <p:bldP spid="7186" grpId="0" animBg="1"/>
      <p:bldP spid="7188" grpId="0"/>
      <p:bldP spid="719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762000" y="228600"/>
            <a:ext cx="7620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3200">
                <a:solidFill>
                  <a:srgbClr val="FFFF00"/>
                </a:solidFill>
                <a:latin typeface="Times New Roman" charset="0"/>
              </a:rPr>
              <a:t>AI NOSTRI GIORNI…</a:t>
            </a:r>
          </a:p>
        </p:txBody>
      </p:sp>
      <p:sp>
        <p:nvSpPr>
          <p:cNvPr id="6147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400800"/>
            <a:ext cx="457200" cy="457200"/>
          </a:xfrm>
          <a:prstGeom prst="actionButtonBackPrevious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148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57200" y="6400800"/>
            <a:ext cx="457200" cy="457200"/>
          </a:xfrm>
          <a:prstGeom prst="actionButtonForwardNext">
            <a:avLst/>
          </a:prstGeom>
          <a:solidFill>
            <a:srgbClr val="808080"/>
          </a:solidFill>
          <a:ln w="9525">
            <a:noFill/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381000" y="825500"/>
            <a:ext cx="8458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it-IT">
                <a:solidFill>
                  <a:schemeClr val="bg1"/>
                </a:solidFill>
                <a:latin typeface="Times New Roman" charset="0"/>
              </a:rPr>
              <a:t>Negli ultimi due secoli si è a lungo discusso sull’origine del termine “aurea” o “divina” associati alla sezione o al rapporto. Poi, nel ‘900, con l’invenzione di computer sempre più potenti si è arrivati a definire nel 1966 il rapporto aureo fino alla 4599^ cifra. Infine, nello stesso anno fino alla decimillionesima.</a:t>
            </a:r>
          </a:p>
        </p:txBody>
      </p:sp>
      <p:pic>
        <p:nvPicPr>
          <p:cNvPr id="8202" name="Picture 10" descr="image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590800"/>
            <a:ext cx="4495800" cy="3201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utoUpdateAnimBg="0"/>
      <p:bldP spid="820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92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3200">
                <a:solidFill>
                  <a:srgbClr val="FFFF00"/>
                </a:solidFill>
                <a:latin typeface="Times New Roman" charset="0"/>
              </a:rPr>
              <a:t>DOVE TROVIAMO LA SEZIONE AUREA?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04800" y="838200"/>
            <a:ext cx="853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solidFill>
                  <a:schemeClr val="bg1"/>
                </a:solidFill>
                <a:latin typeface="Times New Roman" charset="0"/>
              </a:rPr>
              <a:t>La sezione aurea è stata applicata nel corso della storia in arte, letteratura e musica. Vediamo ora alcuni esempi in cui troviamo applicata la sezione aurea: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81000" y="1524000"/>
            <a:ext cx="3124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solidFill>
                  <a:schemeClr val="bg1"/>
                </a:solidFill>
                <a:latin typeface="Times New Roman" charset="0"/>
              </a:rPr>
              <a:t>- nella</a:t>
            </a:r>
            <a:r>
              <a:rPr lang="it-IT">
                <a:solidFill>
                  <a:schemeClr val="bg1"/>
                </a:solidFill>
                <a:latin typeface="Times New Roman" charset="0"/>
                <a:hlinkClick r:id="rId3" action="ppaction://hlinksldjump"/>
              </a:rPr>
              <a:t> piramide di Cheope</a:t>
            </a:r>
            <a:r>
              <a:rPr lang="it-IT">
                <a:solidFill>
                  <a:schemeClr val="bg1"/>
                </a:solidFill>
                <a:latin typeface="Times New Roman" charset="0"/>
              </a:rPr>
              <a:t>;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81000" y="1905000"/>
            <a:ext cx="3124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solidFill>
                  <a:schemeClr val="bg1"/>
                </a:solidFill>
                <a:latin typeface="Times New Roman" charset="0"/>
              </a:rPr>
              <a:t>- a </a:t>
            </a:r>
            <a:r>
              <a:rPr lang="it-IT">
                <a:solidFill>
                  <a:schemeClr val="bg1"/>
                </a:solidFill>
                <a:latin typeface="Times New Roman" charset="0"/>
                <a:hlinkClick r:id="rId4" action="ppaction://hlinksldjump"/>
              </a:rPr>
              <a:t>Stonehenge</a:t>
            </a:r>
            <a:r>
              <a:rPr lang="it-IT">
                <a:solidFill>
                  <a:schemeClr val="bg1"/>
                </a:solidFill>
                <a:latin typeface="Times New Roman" charset="0"/>
              </a:rPr>
              <a:t>;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81000" y="3429000"/>
            <a:ext cx="792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solidFill>
                  <a:schemeClr val="bg1"/>
                </a:solidFill>
                <a:latin typeface="Times New Roman" charset="0"/>
              </a:rPr>
              <a:t>- nel </a:t>
            </a:r>
            <a:r>
              <a:rPr lang="it-IT">
                <a:solidFill>
                  <a:schemeClr val="bg1"/>
                </a:solidFill>
                <a:latin typeface="Times New Roman" charset="0"/>
                <a:hlinkClick r:id="rId5" action="ppaction://hlinksldjump"/>
              </a:rPr>
              <a:t>Notre-Dame a Parigi </a:t>
            </a:r>
            <a:r>
              <a:rPr lang="it-IT">
                <a:solidFill>
                  <a:schemeClr val="bg1"/>
                </a:solidFill>
                <a:latin typeface="Times New Roman" charset="0"/>
              </a:rPr>
              <a:t>e nel </a:t>
            </a:r>
            <a:r>
              <a:rPr lang="it-IT">
                <a:solidFill>
                  <a:schemeClr val="bg1"/>
                </a:solidFill>
                <a:latin typeface="Times New Roman" charset="0"/>
                <a:hlinkClick r:id="rId5" action="ppaction://hlinksldjump"/>
              </a:rPr>
              <a:t>Palazzo dell’ONU </a:t>
            </a:r>
            <a:r>
              <a:rPr lang="it-IT">
                <a:solidFill>
                  <a:schemeClr val="bg1"/>
                </a:solidFill>
                <a:latin typeface="Times New Roman" charset="0"/>
              </a:rPr>
              <a:t>a New York;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81000" y="2667000"/>
            <a:ext cx="624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solidFill>
                  <a:schemeClr val="bg1"/>
                </a:solidFill>
                <a:latin typeface="Times New Roman" charset="0"/>
              </a:rPr>
              <a:t>- nel </a:t>
            </a:r>
            <a:r>
              <a:rPr lang="it-IT">
                <a:solidFill>
                  <a:schemeClr val="bg1"/>
                </a:solidFill>
                <a:latin typeface="Times New Roman" charset="0"/>
                <a:hlinkClick r:id="rId6" action="ppaction://hlinksldjump"/>
              </a:rPr>
              <a:t>Partenone di Atene </a:t>
            </a:r>
            <a:r>
              <a:rPr lang="it-IT">
                <a:solidFill>
                  <a:schemeClr val="bg1"/>
                </a:solidFill>
                <a:latin typeface="Times New Roman" charset="0"/>
              </a:rPr>
              <a:t>e nel </a:t>
            </a:r>
            <a:r>
              <a:rPr lang="it-IT">
                <a:solidFill>
                  <a:schemeClr val="bg1"/>
                </a:solidFill>
                <a:latin typeface="Times New Roman" charset="0"/>
                <a:hlinkClick r:id="rId7" action="ppaction://hlinksldjump"/>
              </a:rPr>
              <a:t>tempio di Atena </a:t>
            </a:r>
            <a:r>
              <a:rPr lang="it-IT">
                <a:solidFill>
                  <a:schemeClr val="bg1"/>
                </a:solidFill>
                <a:latin typeface="Times New Roman" charset="0"/>
              </a:rPr>
              <a:t>a Paestum;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81000" y="3048000"/>
            <a:ext cx="792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solidFill>
                  <a:schemeClr val="bg1"/>
                </a:solidFill>
                <a:latin typeface="Times New Roman" charset="0"/>
              </a:rPr>
              <a:t>- n</a:t>
            </a:r>
            <a:r>
              <a:rPr lang="it-IT">
                <a:solidFill>
                  <a:schemeClr val="bg1"/>
                </a:solidFill>
                <a:latin typeface="Times New Roman" charset="0"/>
                <a:cs typeface="Times New Roman" charset="0"/>
              </a:rPr>
              <a:t>elle </a:t>
            </a:r>
            <a:r>
              <a:rPr lang="it-IT">
                <a:solidFill>
                  <a:schemeClr val="bg1"/>
                </a:solidFill>
                <a:latin typeface="Times New Roman" charset="0"/>
                <a:cs typeface="Times New Roman" charset="0"/>
                <a:hlinkClick r:id="rId8" action="ppaction://hlinksldjump"/>
              </a:rPr>
              <a:t>arti del passato</a:t>
            </a:r>
            <a:r>
              <a:rPr lang="it-IT">
                <a:solidFill>
                  <a:schemeClr val="bg1"/>
                </a:solidFill>
                <a:latin typeface="Times New Roman" charset="0"/>
                <a:cs typeface="Times New Roman" charset="0"/>
              </a:rPr>
              <a:t>;</a:t>
            </a:r>
          </a:p>
        </p:txBody>
      </p:sp>
      <p:sp>
        <p:nvSpPr>
          <p:cNvPr id="7177" name="AutoShape 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400800"/>
            <a:ext cx="457200" cy="457200"/>
          </a:xfrm>
          <a:prstGeom prst="actionButtonBackPrevious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178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57200" y="6400800"/>
            <a:ext cx="457200" cy="457200"/>
          </a:xfrm>
          <a:prstGeom prst="actionButtonForwardNext">
            <a:avLst/>
          </a:prstGeom>
          <a:solidFill>
            <a:srgbClr val="808080"/>
          </a:solidFill>
          <a:ln w="9525">
            <a:noFill/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81000" y="3810000"/>
            <a:ext cx="792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solidFill>
                  <a:schemeClr val="bg1"/>
                </a:solidFill>
                <a:latin typeface="Times New Roman" charset="0"/>
              </a:rPr>
              <a:t>- ancora oggi, in molti </a:t>
            </a:r>
            <a:r>
              <a:rPr lang="it-IT">
                <a:solidFill>
                  <a:schemeClr val="bg1"/>
                </a:solidFill>
                <a:latin typeface="Times New Roman" charset="0"/>
                <a:hlinkClick r:id="rId9" action="ppaction://hlinksldjump"/>
              </a:rPr>
              <a:t>oggetti</a:t>
            </a:r>
            <a:r>
              <a:rPr lang="it-IT">
                <a:solidFill>
                  <a:schemeClr val="bg1"/>
                </a:solidFill>
                <a:latin typeface="Times New Roman" charset="0"/>
              </a:rPr>
              <a:t> di uso comune.</a:t>
            </a:r>
            <a:endParaRPr lang="it-IT">
              <a:solidFill>
                <a:schemeClr val="bg1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81000" y="2286000"/>
            <a:ext cx="792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solidFill>
                  <a:schemeClr val="bg1"/>
                </a:solidFill>
                <a:latin typeface="Times New Roman" charset="0"/>
              </a:rPr>
              <a:t>- in molte </a:t>
            </a:r>
            <a:r>
              <a:rPr lang="it-IT">
                <a:solidFill>
                  <a:schemeClr val="bg1"/>
                </a:solidFill>
                <a:latin typeface="Times New Roman" charset="0"/>
                <a:hlinkClick r:id="rId10" action="ppaction://hlinksldjump"/>
              </a:rPr>
              <a:t>sculture</a:t>
            </a:r>
            <a:r>
              <a:rPr lang="it-IT">
                <a:solidFill>
                  <a:schemeClr val="bg1"/>
                </a:solidFill>
                <a:latin typeface="Times New Roman" charset="0"/>
              </a:rPr>
              <a:t> della Grecia classica;</a:t>
            </a:r>
            <a:endParaRPr lang="it-IT">
              <a:solidFill>
                <a:schemeClr val="bg1"/>
              </a:solidFill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0"/>
                            </p:stCondLst>
                            <p:childTnLst>
                              <p:par>
                                <p:cTn id="31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0"/>
                            </p:stCondLst>
                            <p:childTnLst>
                              <p:par>
                                <p:cTn id="36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0"/>
                            </p:stCondLst>
                            <p:childTnLst>
                              <p:par>
                                <p:cTn id="41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0"/>
                            </p:stCondLst>
                            <p:childTnLst>
                              <p:par>
                                <p:cTn id="46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44" grpId="0"/>
      <p:bldP spid="10245" grpId="0"/>
      <p:bldP spid="10246" grpId="0"/>
      <p:bldP spid="10247" grpId="0"/>
      <p:bldP spid="10248" grpId="0"/>
      <p:bldP spid="10249" grpId="0"/>
      <p:bldP spid="16388" grpId="0"/>
      <p:bldP spid="1639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92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3200">
                <a:solidFill>
                  <a:srgbClr val="FFFF00"/>
                </a:solidFill>
                <a:latin typeface="Times New Roman" charset="0"/>
              </a:rPr>
              <a:t>LA PIRAMIDE DI CHEOPE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04800" y="838200"/>
            <a:ext cx="8534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solidFill>
                  <a:schemeClr val="bg1"/>
                </a:solidFill>
                <a:latin typeface="Times New Roman" charset="0"/>
              </a:rPr>
              <a:t>La piramide di Cheope fu edificata nella valle di El-Giza all’inizio dell’antico regno (2750-2195 a.C.) per ospitare le spoglie del faraone Cheope. Ha una base di 230 metri ed una altezza di 145: il rapporto base/altezza corrisponde a 1,58  molto vicino a 1,6.</a:t>
            </a:r>
          </a:p>
        </p:txBody>
      </p:sp>
      <p:pic>
        <p:nvPicPr>
          <p:cNvPr id="11268" name="Picture 4" descr="http://upload.wikimedia.org/wikipedia/it/thumb/3/32/Mathematical_Pyramid.svg/250px-Mathematical_Pyramid.svg.pn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838200" y="2895600"/>
            <a:ext cx="3429000" cy="22494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8197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400800"/>
            <a:ext cx="457200" cy="457200"/>
          </a:xfrm>
          <a:prstGeom prst="actionButtonBackPrevious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198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57200" y="6400800"/>
            <a:ext cx="457200" cy="457200"/>
          </a:xfrm>
          <a:prstGeom prst="actionButtonForwardNext">
            <a:avLst/>
          </a:prstGeom>
          <a:solidFill>
            <a:srgbClr val="808080"/>
          </a:solidFill>
          <a:ln w="9525">
            <a:noFill/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199" name="AutoShape 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14400" y="6400800"/>
            <a:ext cx="457200" cy="457200"/>
          </a:xfrm>
          <a:prstGeom prst="actionButtonHome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2514600"/>
            <a:ext cx="434022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85800" y="228600"/>
            <a:ext cx="792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3200">
                <a:solidFill>
                  <a:srgbClr val="FFFF00"/>
                </a:solidFill>
                <a:latin typeface="Times New Roman" charset="0"/>
              </a:rPr>
              <a:t>STONEHENGE</a:t>
            </a:r>
          </a:p>
        </p:txBody>
      </p:sp>
      <p:sp>
        <p:nvSpPr>
          <p:cNvPr id="9219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14400" y="6400800"/>
            <a:ext cx="457200" cy="457200"/>
          </a:xfrm>
          <a:prstGeom prst="actionButtonHome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220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400800"/>
            <a:ext cx="457200" cy="457200"/>
          </a:xfrm>
          <a:prstGeom prst="actionButtonBackPrevious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221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57200" y="6400800"/>
            <a:ext cx="457200" cy="457200"/>
          </a:xfrm>
          <a:prstGeom prst="actionButtonForwardNext">
            <a:avLst/>
          </a:prstGeom>
          <a:solidFill>
            <a:srgbClr val="808080"/>
          </a:solidFill>
          <a:ln w="9525">
            <a:noFill/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12299" name="Picture 11" descr="0002-Stonehenge-Restored-plan-q85-1165x106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819400"/>
            <a:ext cx="2743200" cy="251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3" name="Picture 15" descr="stonehenge-from-above-692016-g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2895600"/>
            <a:ext cx="3657600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304800" y="838200"/>
            <a:ext cx="8305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it-IT">
                <a:solidFill>
                  <a:schemeClr val="bg1"/>
                </a:solidFill>
                <a:latin typeface="Times New Roman" charset="0"/>
              </a:rPr>
              <a:t>I megaliti di Stonehenge sono il più famoso esempio di arte preistorica. La storia del luogo comincia nel 2800 a. C.. I vari anelli di megaliti sono stati eretti in almeno in tre fasi diverse e il sito era stato adibito alla sepoltura dei morti, ma aveva anche funzioni religiose e astronomiche.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utoUpdateAnimBg="0"/>
      <p:bldP spid="1230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400800"/>
            <a:ext cx="457200" cy="457200"/>
          </a:xfrm>
          <a:prstGeom prst="actionButtonBackPrevious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0243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57200" y="6400800"/>
            <a:ext cx="457200" cy="457200"/>
          </a:xfrm>
          <a:prstGeom prst="actionButtonForwardNext">
            <a:avLst/>
          </a:prstGeom>
          <a:solidFill>
            <a:srgbClr val="808080"/>
          </a:solidFill>
          <a:ln w="9525">
            <a:noFill/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0244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14400" y="6400800"/>
            <a:ext cx="457200" cy="457200"/>
          </a:xfrm>
          <a:prstGeom prst="actionButtonHome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685800" y="228600"/>
            <a:ext cx="792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3200">
                <a:solidFill>
                  <a:srgbClr val="FFFF00"/>
                </a:solidFill>
                <a:latin typeface="Times New Roman" charset="0"/>
              </a:rPr>
              <a:t>SCULTURA DELLA GRECIA CLASSICA</a:t>
            </a: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304800" y="838200"/>
            <a:ext cx="830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it-IT">
                <a:solidFill>
                  <a:schemeClr val="bg1"/>
                </a:solidFill>
                <a:latin typeface="Times New Roman" charset="0"/>
              </a:rPr>
              <a:t>Molti grandi scultori come Policleto (465-417 a.C.) e Fidia (490-430 a.C.) hanno realizzato le loro opere (edifici e sculture) utilizzando in molti casi la sezione aurea.</a:t>
            </a:r>
          </a:p>
        </p:txBody>
      </p:sp>
      <p:pic>
        <p:nvPicPr>
          <p:cNvPr id="20495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828800"/>
            <a:ext cx="164782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9" grpId="0" autoUpdateAnimBg="0"/>
      <p:bldP spid="20490" grpId="0"/>
    </p:bld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</TotalTime>
  <Words>1038</Words>
  <Application>Microsoft Office PowerPoint</Application>
  <PresentationFormat>Presentazione su schermo (4:3)</PresentationFormat>
  <Paragraphs>65</Paragraphs>
  <Slides>14</Slides>
  <Notes>14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Struttura predefinita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Luca</dc:creator>
  <cp:lastModifiedBy>Enrico</cp:lastModifiedBy>
  <cp:revision>93</cp:revision>
  <cp:lastPrinted>1601-01-01T00:00:00Z</cp:lastPrinted>
  <dcterms:created xsi:type="dcterms:W3CDTF">1601-01-01T00:00:00Z</dcterms:created>
  <dcterms:modified xsi:type="dcterms:W3CDTF">2013-08-22T20:45:15Z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