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4" r:id="rId9"/>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F984307E-122F-4FA5-B6CB-B773A4B46860}" type="datetimeFigureOut">
              <a:rPr lang="it-IT"/>
              <a:pPr>
                <a:defRPr/>
              </a:pPr>
              <a:t>22/08/2013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smtClean="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A2504574-80F4-4721-B4F2-E7D714AC29A4}"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1267"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11268"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22C0F04-85B4-4F6E-B43A-7C21C5F63F9F}" type="slidenum">
              <a:rPr lang="it-IT"/>
              <a:pPr/>
              <a:t>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2291"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12292"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5A8A720-36CE-472B-AFDD-4D5776E3246F}" type="slidenum">
              <a:rPr lang="it-IT"/>
              <a:pPr/>
              <a:t>2</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3315"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13316"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6170112-0FE2-4F8B-8D5F-D941101AE5C6}" type="slidenum">
              <a:rPr lang="it-IT"/>
              <a:pPr/>
              <a:t>3</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4339"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14340"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57C1B18-5CD4-4B69-9395-A064E913A000}" type="slidenum">
              <a:rPr lang="it-IT"/>
              <a:pPr/>
              <a:t>4</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5363"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15364"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9BD6FB-6054-48A1-A542-B0C81A0E2699}" type="slidenum">
              <a:rPr lang="it-IT"/>
              <a:pPr/>
              <a:t>5</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6387"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16388"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57623A2-AF8B-4894-B44B-DDC63D4618AD}" type="slidenum">
              <a:rPr lang="it-IT"/>
              <a:pPr/>
              <a:t>6</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7411"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17412"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36BEF8C-CE7F-4CE6-B924-8AE4963CB939}" type="slidenum">
              <a:rPr lang="it-IT"/>
              <a:pPr/>
              <a:t>7</a:t>
            </a:fld>
            <a:endParaRPr 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18435" name="Segnaposto note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t-IT" smtClean="0"/>
          </a:p>
        </p:txBody>
      </p:sp>
      <p:sp>
        <p:nvSpPr>
          <p:cNvPr id="18436" name="Segnaposto numero diapositiva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0D1A898-504D-48B8-83CC-96B038C56C7F}" type="slidenum">
              <a:rPr lang="it-IT"/>
              <a:pPr/>
              <a:t>8</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CA532169-9EFE-4D3E-859D-6FC75DB49BE5}"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4E261B54-FDE1-42A5-ADA7-A58684E818C3}"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2F4F9FA8-ADB9-4241-9796-0DECC0504569}"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F9D9DECA-5F6B-4242-981E-9DCCA0918DA6}"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DDFAF11F-CC4B-4D9B-A4A5-466295FE2D2F}"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BD75A317-9F7D-4BE0-97FA-99C68A5B36EA}"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pPr>
              <a:defRPr/>
            </a:pPr>
            <a:fld id="{ECF2CFC7-848A-44CE-B73D-0C031D782E94}"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pPr>
              <a:defRPr/>
            </a:pPr>
            <a:fld id="{03CCE1F5-7644-4195-A299-4164ACD78D65}"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pPr>
              <a:defRPr/>
            </a:pPr>
            <a:fld id="{48F813EB-E16E-4E96-BC02-D3B10F389E9F}"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CECEB4F4-DB80-427B-AD0E-E18EAEDF2E9E}"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2EF4A8EF-C5C3-4B23-AF1B-CEB63901DE89}"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F79B114E-3530-4FA9-9608-53D858A84689}"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slide" Target="slide3.xml"/><Relationship Id="rId7" Type="http://schemas.openxmlformats.org/officeDocument/2006/relationships/slide" Target="slide7.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slide" Target="slide6.xml"/><Relationship Id="rId5" Type="http://schemas.openxmlformats.org/officeDocument/2006/relationships/slide" Target="slide5.xm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3768725" y="474663"/>
            <a:ext cx="1528763" cy="519112"/>
          </a:xfrm>
          <a:prstGeom prst="rect">
            <a:avLst/>
          </a:prstGeom>
          <a:noFill/>
          <a:ln w="9525">
            <a:noFill/>
            <a:miter lim="800000"/>
            <a:headEnd/>
            <a:tailEnd/>
          </a:ln>
        </p:spPr>
        <p:txBody>
          <a:bodyPr wrap="none" anchor="ctr">
            <a:spAutoFit/>
          </a:bodyPr>
          <a:lstStyle/>
          <a:p>
            <a:pPr algn="ctr"/>
            <a:r>
              <a:rPr lang="it-IT" sz="2800">
                <a:solidFill>
                  <a:srgbClr val="FF0000"/>
                </a:solidFill>
                <a:latin typeface="Times New Roman" pitchFamily="18" charset="0"/>
              </a:rPr>
              <a:t>TORINO</a:t>
            </a:r>
          </a:p>
        </p:txBody>
      </p:sp>
      <p:sp>
        <p:nvSpPr>
          <p:cNvPr id="2053" name="Rectangle 5"/>
          <p:cNvSpPr>
            <a:spLocks noChangeArrowheads="1"/>
          </p:cNvSpPr>
          <p:nvPr/>
        </p:nvSpPr>
        <p:spPr bwMode="auto">
          <a:xfrm>
            <a:off x="4137025" y="1182688"/>
            <a:ext cx="788988" cy="396875"/>
          </a:xfrm>
          <a:prstGeom prst="rect">
            <a:avLst/>
          </a:prstGeom>
          <a:noFill/>
          <a:ln w="9525">
            <a:noFill/>
            <a:miter lim="800000"/>
            <a:headEnd/>
            <a:tailEnd/>
          </a:ln>
        </p:spPr>
        <p:txBody>
          <a:bodyPr wrap="none" anchor="ctr">
            <a:spAutoFit/>
          </a:bodyPr>
          <a:lstStyle/>
          <a:p>
            <a:pPr algn="ctr"/>
            <a:r>
              <a:rPr lang="it-IT" sz="2000">
                <a:solidFill>
                  <a:srgbClr val="0000FF"/>
                </a:solidFill>
                <a:latin typeface="Times New Roman" pitchFamily="18" charset="0"/>
              </a:rPr>
              <a:t>Storia</a:t>
            </a:r>
          </a:p>
        </p:txBody>
      </p:sp>
      <p:sp>
        <p:nvSpPr>
          <p:cNvPr id="2054" name="Rectangle 6"/>
          <p:cNvSpPr>
            <a:spLocks noChangeArrowheads="1"/>
          </p:cNvSpPr>
          <p:nvPr/>
        </p:nvSpPr>
        <p:spPr bwMode="auto">
          <a:xfrm>
            <a:off x="468313" y="1557338"/>
            <a:ext cx="6267450" cy="366712"/>
          </a:xfrm>
          <a:prstGeom prst="rect">
            <a:avLst/>
          </a:prstGeom>
          <a:noFill/>
          <a:ln w="9525">
            <a:noFill/>
            <a:miter lim="800000"/>
            <a:headEnd/>
            <a:tailEnd/>
          </a:ln>
        </p:spPr>
        <p:txBody>
          <a:bodyPr wrap="none" anchor="ctr">
            <a:spAutoFit/>
          </a:bodyPr>
          <a:lstStyle/>
          <a:p>
            <a:pPr algn="just"/>
            <a:r>
              <a:rPr lang="it-IT">
                <a:latin typeface="Times New Roman" pitchFamily="18" charset="0"/>
              </a:rPr>
              <a:t>Vediamo qui di seguito i principali passaggi della storia di Torino:</a:t>
            </a:r>
          </a:p>
        </p:txBody>
      </p:sp>
      <p:sp>
        <p:nvSpPr>
          <p:cNvPr id="2056" name="Rectangle 8"/>
          <p:cNvSpPr>
            <a:spLocks noChangeArrowheads="1"/>
          </p:cNvSpPr>
          <p:nvPr/>
        </p:nvSpPr>
        <p:spPr bwMode="auto">
          <a:xfrm>
            <a:off x="468313" y="1916113"/>
            <a:ext cx="8135937" cy="641350"/>
          </a:xfrm>
          <a:prstGeom prst="rect">
            <a:avLst/>
          </a:prstGeom>
          <a:noFill/>
          <a:ln w="9525">
            <a:noFill/>
            <a:miter lim="800000"/>
            <a:headEnd/>
            <a:tailEnd/>
          </a:ln>
        </p:spPr>
        <p:txBody>
          <a:bodyPr>
            <a:spAutoFit/>
          </a:bodyPr>
          <a:lstStyle/>
          <a:p>
            <a:pPr algn="just"/>
            <a:r>
              <a:rPr lang="it-IT">
                <a:latin typeface="Times New Roman" pitchFamily="18" charset="0"/>
              </a:rPr>
              <a:t>- III secolo a.C.: Taurisci e Liguri fondano il primo nucleo della città, un piccolo villaggio. La zona del Piemonte è abitata dai Taurini (Liguri + Galli);</a:t>
            </a:r>
          </a:p>
        </p:txBody>
      </p:sp>
      <p:sp>
        <p:nvSpPr>
          <p:cNvPr id="2057" name="Rectangle 9"/>
          <p:cNvSpPr>
            <a:spLocks noChangeArrowheads="1"/>
          </p:cNvSpPr>
          <p:nvPr/>
        </p:nvSpPr>
        <p:spPr bwMode="auto">
          <a:xfrm>
            <a:off x="468313" y="2565400"/>
            <a:ext cx="8135937" cy="641350"/>
          </a:xfrm>
          <a:prstGeom prst="rect">
            <a:avLst/>
          </a:prstGeom>
          <a:noFill/>
          <a:ln w="9525">
            <a:noFill/>
            <a:miter lim="800000"/>
            <a:headEnd/>
            <a:tailEnd/>
          </a:ln>
        </p:spPr>
        <p:txBody>
          <a:bodyPr>
            <a:spAutoFit/>
          </a:bodyPr>
          <a:lstStyle/>
          <a:p>
            <a:pPr algn="just"/>
            <a:r>
              <a:rPr lang="it-IT">
                <a:latin typeface="Times New Roman" pitchFamily="18" charset="0"/>
              </a:rPr>
              <a:t>- 50 a.C.: Giulio Cesare attraversa il Piemonte per raggiungere le Gallia e si fermò a Torino fortificando la città e utilizzandola come accampamento;</a:t>
            </a:r>
          </a:p>
        </p:txBody>
      </p:sp>
      <p:sp>
        <p:nvSpPr>
          <p:cNvPr id="2058" name="Rectangle 10"/>
          <p:cNvSpPr>
            <a:spLocks noChangeArrowheads="1"/>
          </p:cNvSpPr>
          <p:nvPr/>
        </p:nvSpPr>
        <p:spPr bwMode="auto">
          <a:xfrm>
            <a:off x="468313" y="3213100"/>
            <a:ext cx="8135937" cy="1190625"/>
          </a:xfrm>
          <a:prstGeom prst="rect">
            <a:avLst/>
          </a:prstGeom>
          <a:noFill/>
          <a:ln w="9525">
            <a:noFill/>
            <a:miter lim="800000"/>
            <a:headEnd/>
            <a:tailEnd/>
          </a:ln>
        </p:spPr>
        <p:txBody>
          <a:bodyPr>
            <a:spAutoFit/>
          </a:bodyPr>
          <a:lstStyle/>
          <a:p>
            <a:pPr algn="just"/>
            <a:r>
              <a:rPr lang="it-IT">
                <a:latin typeface="Times New Roman" pitchFamily="18" charset="0"/>
              </a:rPr>
              <a:t>- 27 a.C. – 14 d.C.: sotto Augusto passa per il Piemonte una nuova spedizione. Da Augusto deriva il nome della città (Jiulia Augusta Taurinorum). La città ha area quadrata, è cinta da mura e ha le due strade caratteristiche degli accampamenti romani: cardo e decumano;</a:t>
            </a:r>
          </a:p>
        </p:txBody>
      </p:sp>
      <p:sp>
        <p:nvSpPr>
          <p:cNvPr id="2059" name="Rectangle 11"/>
          <p:cNvSpPr>
            <a:spLocks noChangeArrowheads="1"/>
          </p:cNvSpPr>
          <p:nvPr/>
        </p:nvSpPr>
        <p:spPr bwMode="auto">
          <a:xfrm>
            <a:off x="468313" y="4365625"/>
            <a:ext cx="4013200" cy="366713"/>
          </a:xfrm>
          <a:prstGeom prst="rect">
            <a:avLst/>
          </a:prstGeom>
          <a:noFill/>
          <a:ln w="9525">
            <a:noFill/>
            <a:miter lim="800000"/>
            <a:headEnd/>
            <a:tailEnd/>
          </a:ln>
        </p:spPr>
        <p:txBody>
          <a:bodyPr wrap="none">
            <a:spAutoFit/>
          </a:bodyPr>
          <a:lstStyle/>
          <a:p>
            <a:pPr algn="just"/>
            <a:r>
              <a:rPr lang="it-IT">
                <a:latin typeface="Times New Roman" pitchFamily="18" charset="0"/>
              </a:rPr>
              <a:t>- XVI: Torino è sotto la dinastia Sabauda;</a:t>
            </a:r>
          </a:p>
        </p:txBody>
      </p:sp>
      <p:sp>
        <p:nvSpPr>
          <p:cNvPr id="2060" name="Rectangle 12"/>
          <p:cNvSpPr>
            <a:spLocks noChangeArrowheads="1"/>
          </p:cNvSpPr>
          <p:nvPr/>
        </p:nvSpPr>
        <p:spPr bwMode="auto">
          <a:xfrm>
            <a:off x="468313" y="4724400"/>
            <a:ext cx="3327400" cy="366713"/>
          </a:xfrm>
          <a:prstGeom prst="rect">
            <a:avLst/>
          </a:prstGeom>
          <a:noFill/>
          <a:ln w="9525">
            <a:noFill/>
            <a:miter lim="800000"/>
            <a:headEnd/>
            <a:tailEnd/>
          </a:ln>
        </p:spPr>
        <p:txBody>
          <a:bodyPr wrap="none">
            <a:spAutoFit/>
          </a:bodyPr>
          <a:lstStyle/>
          <a:p>
            <a:pPr algn="just"/>
            <a:r>
              <a:rPr lang="it-IT">
                <a:latin typeface="Times New Roman" pitchFamily="18" charset="0"/>
              </a:rPr>
              <a:t>- XVII – XVIII: vari ampliamenti;</a:t>
            </a:r>
          </a:p>
        </p:txBody>
      </p:sp>
      <p:sp>
        <p:nvSpPr>
          <p:cNvPr id="2061" name="Rectangle 13"/>
          <p:cNvSpPr>
            <a:spLocks noChangeArrowheads="1"/>
          </p:cNvSpPr>
          <p:nvPr/>
        </p:nvSpPr>
        <p:spPr bwMode="auto">
          <a:xfrm>
            <a:off x="468313" y="5084763"/>
            <a:ext cx="7150100" cy="366712"/>
          </a:xfrm>
          <a:prstGeom prst="rect">
            <a:avLst/>
          </a:prstGeom>
          <a:noFill/>
          <a:ln w="9525">
            <a:noFill/>
            <a:miter lim="800000"/>
            <a:headEnd/>
            <a:tailEnd/>
          </a:ln>
        </p:spPr>
        <p:txBody>
          <a:bodyPr wrap="none">
            <a:spAutoFit/>
          </a:bodyPr>
          <a:lstStyle/>
          <a:p>
            <a:pPr algn="just"/>
            <a:r>
              <a:rPr lang="it-IT">
                <a:latin typeface="Times New Roman" pitchFamily="18" charset="0"/>
              </a:rPr>
              <a:t>- 1861 – 1871: Torino è capitale del regno d’Italia sotto la dinastia Sabauda;</a:t>
            </a:r>
          </a:p>
        </p:txBody>
      </p:sp>
      <p:sp>
        <p:nvSpPr>
          <p:cNvPr id="2062" name="Rectangle 14"/>
          <p:cNvSpPr>
            <a:spLocks noChangeArrowheads="1"/>
          </p:cNvSpPr>
          <p:nvPr/>
        </p:nvSpPr>
        <p:spPr bwMode="auto">
          <a:xfrm>
            <a:off x="468313" y="5445125"/>
            <a:ext cx="4730750" cy="366713"/>
          </a:xfrm>
          <a:prstGeom prst="rect">
            <a:avLst/>
          </a:prstGeom>
          <a:noFill/>
          <a:ln w="9525">
            <a:noFill/>
            <a:miter lim="800000"/>
            <a:headEnd/>
            <a:tailEnd/>
          </a:ln>
        </p:spPr>
        <p:txBody>
          <a:bodyPr wrap="none">
            <a:spAutoFit/>
          </a:bodyPr>
          <a:lstStyle/>
          <a:p>
            <a:pPr algn="just"/>
            <a:r>
              <a:rPr lang="it-IT">
                <a:latin typeface="Times New Roman" pitchFamily="18" charset="0"/>
              </a:rPr>
              <a:t>- oggi: Torino è comune capoluogo del Piemonte.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additive="base">
                                        <p:cTn id="7" dur="5000" fill="hold"/>
                                        <p:tgtEl>
                                          <p:spTgt spid="2052"/>
                                        </p:tgtEl>
                                        <p:attrNameLst>
                                          <p:attrName>ppt_x</p:attrName>
                                        </p:attrNameLst>
                                      </p:cBhvr>
                                      <p:tavLst>
                                        <p:tav tm="0">
                                          <p:val>
                                            <p:strVal val="#ppt_x"/>
                                          </p:val>
                                        </p:tav>
                                        <p:tav tm="100000">
                                          <p:val>
                                            <p:strVal val="#ppt_x"/>
                                          </p:val>
                                        </p:tav>
                                      </p:tavLst>
                                    </p:anim>
                                    <p:anim calcmode="lin" valueType="num">
                                      <p:cBhvr additive="base">
                                        <p:cTn id="8" dur="5000" fill="hold"/>
                                        <p:tgtEl>
                                          <p:spTgt spid="2052"/>
                                        </p:tgtEl>
                                        <p:attrNameLst>
                                          <p:attrName>ppt_y</p:attrName>
                                        </p:attrNameLst>
                                      </p:cBhvr>
                                      <p:tavLst>
                                        <p:tav tm="0">
                                          <p:val>
                                            <p:strVal val="0-#ppt_h/2"/>
                                          </p:val>
                                        </p:tav>
                                        <p:tav tm="100000">
                                          <p:val>
                                            <p:strVal val="#ppt_y"/>
                                          </p:val>
                                        </p:tav>
                                      </p:tavLst>
                                    </p:anim>
                                  </p:childTnLst>
                                </p:cTn>
                              </p:par>
                            </p:childTnLst>
                          </p:cTn>
                        </p:par>
                        <p:par>
                          <p:cTn id="9" fill="hold">
                            <p:stCondLst>
                              <p:cond delay="5000"/>
                            </p:stCondLst>
                            <p:childTnLst>
                              <p:par>
                                <p:cTn id="10" presetID="7" presetClass="entr" presetSubtype="8" fill="hold" grpId="0" nodeType="afterEffect">
                                  <p:stCondLst>
                                    <p:cond delay="0"/>
                                  </p:stCondLst>
                                  <p:childTnLst>
                                    <p:set>
                                      <p:cBhvr>
                                        <p:cTn id="11" dur="1" fill="hold">
                                          <p:stCondLst>
                                            <p:cond delay="0"/>
                                          </p:stCondLst>
                                        </p:cTn>
                                        <p:tgtEl>
                                          <p:spTgt spid="2053"/>
                                        </p:tgtEl>
                                        <p:attrNameLst>
                                          <p:attrName>style.visibility</p:attrName>
                                        </p:attrNameLst>
                                      </p:cBhvr>
                                      <p:to>
                                        <p:strVal val="visible"/>
                                      </p:to>
                                    </p:set>
                                    <p:anim calcmode="lin" valueType="num">
                                      <p:cBhvr additive="base">
                                        <p:cTn id="12" dur="5000" fill="hold"/>
                                        <p:tgtEl>
                                          <p:spTgt spid="2053"/>
                                        </p:tgtEl>
                                        <p:attrNameLst>
                                          <p:attrName>ppt_x</p:attrName>
                                        </p:attrNameLst>
                                      </p:cBhvr>
                                      <p:tavLst>
                                        <p:tav tm="0">
                                          <p:val>
                                            <p:strVal val="0-#ppt_w/2"/>
                                          </p:val>
                                        </p:tav>
                                        <p:tav tm="100000">
                                          <p:val>
                                            <p:strVal val="#ppt_x"/>
                                          </p:val>
                                        </p:tav>
                                      </p:tavLst>
                                    </p:anim>
                                    <p:anim calcmode="lin" valueType="num">
                                      <p:cBhvr additive="base">
                                        <p:cTn id="13" dur="5000" fill="hold"/>
                                        <p:tgtEl>
                                          <p:spTgt spid="2053"/>
                                        </p:tgtEl>
                                        <p:attrNameLst>
                                          <p:attrName>ppt_y</p:attrName>
                                        </p:attrNameLst>
                                      </p:cBhvr>
                                      <p:tavLst>
                                        <p:tav tm="0">
                                          <p:val>
                                            <p:strVal val="#ppt_y"/>
                                          </p:val>
                                        </p:tav>
                                        <p:tav tm="100000">
                                          <p:val>
                                            <p:strVal val="#ppt_y"/>
                                          </p:val>
                                        </p:tav>
                                      </p:tavLst>
                                    </p:anim>
                                  </p:childTnLst>
                                </p:cTn>
                              </p:par>
                            </p:childTnLst>
                          </p:cTn>
                        </p:par>
                        <p:par>
                          <p:cTn id="14" fill="hold">
                            <p:stCondLst>
                              <p:cond delay="10000"/>
                            </p:stCondLst>
                            <p:childTnLst>
                              <p:par>
                                <p:cTn id="15" presetID="7" presetClass="entr" presetSubtype="2" fill="hold" grpId="0" nodeType="afterEffect">
                                  <p:stCondLst>
                                    <p:cond delay="0"/>
                                  </p:stCondLst>
                                  <p:childTnLst>
                                    <p:set>
                                      <p:cBhvr>
                                        <p:cTn id="16" dur="1" fill="hold">
                                          <p:stCondLst>
                                            <p:cond delay="0"/>
                                          </p:stCondLst>
                                        </p:cTn>
                                        <p:tgtEl>
                                          <p:spTgt spid="2054"/>
                                        </p:tgtEl>
                                        <p:attrNameLst>
                                          <p:attrName>style.visibility</p:attrName>
                                        </p:attrNameLst>
                                      </p:cBhvr>
                                      <p:to>
                                        <p:strVal val="visible"/>
                                      </p:to>
                                    </p:set>
                                    <p:anim calcmode="lin" valueType="num">
                                      <p:cBhvr additive="base">
                                        <p:cTn id="17" dur="5000" fill="hold"/>
                                        <p:tgtEl>
                                          <p:spTgt spid="2054"/>
                                        </p:tgtEl>
                                        <p:attrNameLst>
                                          <p:attrName>ppt_x</p:attrName>
                                        </p:attrNameLst>
                                      </p:cBhvr>
                                      <p:tavLst>
                                        <p:tav tm="0">
                                          <p:val>
                                            <p:strVal val="1+#ppt_w/2"/>
                                          </p:val>
                                        </p:tav>
                                        <p:tav tm="100000">
                                          <p:val>
                                            <p:strVal val="#ppt_x"/>
                                          </p:val>
                                        </p:tav>
                                      </p:tavLst>
                                    </p:anim>
                                    <p:anim calcmode="lin" valueType="num">
                                      <p:cBhvr additive="base">
                                        <p:cTn id="18" dur="5000" fill="hold"/>
                                        <p:tgtEl>
                                          <p:spTgt spid="2054"/>
                                        </p:tgtEl>
                                        <p:attrNameLst>
                                          <p:attrName>ppt_y</p:attrName>
                                        </p:attrNameLst>
                                      </p:cBhvr>
                                      <p:tavLst>
                                        <p:tav tm="0">
                                          <p:val>
                                            <p:strVal val="#ppt_y"/>
                                          </p:val>
                                        </p:tav>
                                        <p:tav tm="100000">
                                          <p:val>
                                            <p:strVal val="#ppt_y"/>
                                          </p:val>
                                        </p:tav>
                                      </p:tavLst>
                                    </p:anim>
                                  </p:childTnLst>
                                </p:cTn>
                              </p:par>
                            </p:childTnLst>
                          </p:cTn>
                        </p:par>
                        <p:par>
                          <p:cTn id="19" fill="hold">
                            <p:stCondLst>
                              <p:cond delay="15000"/>
                            </p:stCondLst>
                            <p:childTnLst>
                              <p:par>
                                <p:cTn id="20" presetID="7" presetClass="entr" presetSubtype="8" fill="hold" grpId="0" nodeType="afterEffect">
                                  <p:stCondLst>
                                    <p:cond delay="0"/>
                                  </p:stCondLst>
                                  <p:childTnLst>
                                    <p:set>
                                      <p:cBhvr>
                                        <p:cTn id="21" dur="1" fill="hold">
                                          <p:stCondLst>
                                            <p:cond delay="0"/>
                                          </p:stCondLst>
                                        </p:cTn>
                                        <p:tgtEl>
                                          <p:spTgt spid="2056"/>
                                        </p:tgtEl>
                                        <p:attrNameLst>
                                          <p:attrName>style.visibility</p:attrName>
                                        </p:attrNameLst>
                                      </p:cBhvr>
                                      <p:to>
                                        <p:strVal val="visible"/>
                                      </p:to>
                                    </p:set>
                                    <p:anim calcmode="lin" valueType="num">
                                      <p:cBhvr additive="base">
                                        <p:cTn id="22" dur="5000" fill="hold"/>
                                        <p:tgtEl>
                                          <p:spTgt spid="2056"/>
                                        </p:tgtEl>
                                        <p:attrNameLst>
                                          <p:attrName>ppt_x</p:attrName>
                                        </p:attrNameLst>
                                      </p:cBhvr>
                                      <p:tavLst>
                                        <p:tav tm="0">
                                          <p:val>
                                            <p:strVal val="0-#ppt_w/2"/>
                                          </p:val>
                                        </p:tav>
                                        <p:tav tm="100000">
                                          <p:val>
                                            <p:strVal val="#ppt_x"/>
                                          </p:val>
                                        </p:tav>
                                      </p:tavLst>
                                    </p:anim>
                                    <p:anim calcmode="lin" valueType="num">
                                      <p:cBhvr additive="base">
                                        <p:cTn id="23" dur="5000" fill="hold"/>
                                        <p:tgtEl>
                                          <p:spTgt spid="2056"/>
                                        </p:tgtEl>
                                        <p:attrNameLst>
                                          <p:attrName>ppt_y</p:attrName>
                                        </p:attrNameLst>
                                      </p:cBhvr>
                                      <p:tavLst>
                                        <p:tav tm="0">
                                          <p:val>
                                            <p:strVal val="#ppt_y"/>
                                          </p:val>
                                        </p:tav>
                                        <p:tav tm="100000">
                                          <p:val>
                                            <p:strVal val="#ppt_y"/>
                                          </p:val>
                                        </p:tav>
                                      </p:tavLst>
                                    </p:anim>
                                  </p:childTnLst>
                                </p:cTn>
                              </p:par>
                            </p:childTnLst>
                          </p:cTn>
                        </p:par>
                        <p:par>
                          <p:cTn id="24" fill="hold">
                            <p:stCondLst>
                              <p:cond delay="20000"/>
                            </p:stCondLst>
                            <p:childTnLst>
                              <p:par>
                                <p:cTn id="25" presetID="7" presetClass="entr" presetSubtype="2" fill="hold" grpId="0" nodeType="afterEffect">
                                  <p:stCondLst>
                                    <p:cond delay="0"/>
                                  </p:stCondLst>
                                  <p:childTnLst>
                                    <p:set>
                                      <p:cBhvr>
                                        <p:cTn id="26" dur="1" fill="hold">
                                          <p:stCondLst>
                                            <p:cond delay="0"/>
                                          </p:stCondLst>
                                        </p:cTn>
                                        <p:tgtEl>
                                          <p:spTgt spid="2057"/>
                                        </p:tgtEl>
                                        <p:attrNameLst>
                                          <p:attrName>style.visibility</p:attrName>
                                        </p:attrNameLst>
                                      </p:cBhvr>
                                      <p:to>
                                        <p:strVal val="visible"/>
                                      </p:to>
                                    </p:set>
                                    <p:anim calcmode="lin" valueType="num">
                                      <p:cBhvr additive="base">
                                        <p:cTn id="27" dur="5000" fill="hold"/>
                                        <p:tgtEl>
                                          <p:spTgt spid="2057"/>
                                        </p:tgtEl>
                                        <p:attrNameLst>
                                          <p:attrName>ppt_x</p:attrName>
                                        </p:attrNameLst>
                                      </p:cBhvr>
                                      <p:tavLst>
                                        <p:tav tm="0">
                                          <p:val>
                                            <p:strVal val="1+#ppt_w/2"/>
                                          </p:val>
                                        </p:tav>
                                        <p:tav tm="100000">
                                          <p:val>
                                            <p:strVal val="#ppt_x"/>
                                          </p:val>
                                        </p:tav>
                                      </p:tavLst>
                                    </p:anim>
                                    <p:anim calcmode="lin" valueType="num">
                                      <p:cBhvr additive="base">
                                        <p:cTn id="28" dur="5000" fill="hold"/>
                                        <p:tgtEl>
                                          <p:spTgt spid="2057"/>
                                        </p:tgtEl>
                                        <p:attrNameLst>
                                          <p:attrName>ppt_y</p:attrName>
                                        </p:attrNameLst>
                                      </p:cBhvr>
                                      <p:tavLst>
                                        <p:tav tm="0">
                                          <p:val>
                                            <p:strVal val="#ppt_y"/>
                                          </p:val>
                                        </p:tav>
                                        <p:tav tm="100000">
                                          <p:val>
                                            <p:strVal val="#ppt_y"/>
                                          </p:val>
                                        </p:tav>
                                      </p:tavLst>
                                    </p:anim>
                                  </p:childTnLst>
                                </p:cTn>
                              </p:par>
                            </p:childTnLst>
                          </p:cTn>
                        </p:par>
                        <p:par>
                          <p:cTn id="29" fill="hold">
                            <p:stCondLst>
                              <p:cond delay="25000"/>
                            </p:stCondLst>
                            <p:childTnLst>
                              <p:par>
                                <p:cTn id="30" presetID="7" presetClass="entr" presetSubtype="8" fill="hold" grpId="0" nodeType="afterEffect">
                                  <p:stCondLst>
                                    <p:cond delay="0"/>
                                  </p:stCondLst>
                                  <p:childTnLst>
                                    <p:set>
                                      <p:cBhvr>
                                        <p:cTn id="31" dur="1" fill="hold">
                                          <p:stCondLst>
                                            <p:cond delay="0"/>
                                          </p:stCondLst>
                                        </p:cTn>
                                        <p:tgtEl>
                                          <p:spTgt spid="2058"/>
                                        </p:tgtEl>
                                        <p:attrNameLst>
                                          <p:attrName>style.visibility</p:attrName>
                                        </p:attrNameLst>
                                      </p:cBhvr>
                                      <p:to>
                                        <p:strVal val="visible"/>
                                      </p:to>
                                    </p:set>
                                    <p:anim calcmode="lin" valueType="num">
                                      <p:cBhvr additive="base">
                                        <p:cTn id="32" dur="5000" fill="hold"/>
                                        <p:tgtEl>
                                          <p:spTgt spid="2058"/>
                                        </p:tgtEl>
                                        <p:attrNameLst>
                                          <p:attrName>ppt_x</p:attrName>
                                        </p:attrNameLst>
                                      </p:cBhvr>
                                      <p:tavLst>
                                        <p:tav tm="0">
                                          <p:val>
                                            <p:strVal val="0-#ppt_w/2"/>
                                          </p:val>
                                        </p:tav>
                                        <p:tav tm="100000">
                                          <p:val>
                                            <p:strVal val="#ppt_x"/>
                                          </p:val>
                                        </p:tav>
                                      </p:tavLst>
                                    </p:anim>
                                    <p:anim calcmode="lin" valueType="num">
                                      <p:cBhvr additive="base">
                                        <p:cTn id="33" dur="5000" fill="hold"/>
                                        <p:tgtEl>
                                          <p:spTgt spid="2058"/>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7" presetClass="entr" presetSubtype="2" fill="hold" grpId="0" nodeType="clickEffect">
                                  <p:stCondLst>
                                    <p:cond delay="0"/>
                                  </p:stCondLst>
                                  <p:childTnLst>
                                    <p:set>
                                      <p:cBhvr>
                                        <p:cTn id="37" dur="1" fill="hold">
                                          <p:stCondLst>
                                            <p:cond delay="0"/>
                                          </p:stCondLst>
                                        </p:cTn>
                                        <p:tgtEl>
                                          <p:spTgt spid="2059"/>
                                        </p:tgtEl>
                                        <p:attrNameLst>
                                          <p:attrName>style.visibility</p:attrName>
                                        </p:attrNameLst>
                                      </p:cBhvr>
                                      <p:to>
                                        <p:strVal val="visible"/>
                                      </p:to>
                                    </p:set>
                                    <p:anim calcmode="lin" valueType="num">
                                      <p:cBhvr additive="base">
                                        <p:cTn id="38" dur="5000" fill="hold"/>
                                        <p:tgtEl>
                                          <p:spTgt spid="2059"/>
                                        </p:tgtEl>
                                        <p:attrNameLst>
                                          <p:attrName>ppt_x</p:attrName>
                                        </p:attrNameLst>
                                      </p:cBhvr>
                                      <p:tavLst>
                                        <p:tav tm="0">
                                          <p:val>
                                            <p:strVal val="1+#ppt_w/2"/>
                                          </p:val>
                                        </p:tav>
                                        <p:tav tm="100000">
                                          <p:val>
                                            <p:strVal val="#ppt_x"/>
                                          </p:val>
                                        </p:tav>
                                      </p:tavLst>
                                    </p:anim>
                                    <p:anim calcmode="lin" valueType="num">
                                      <p:cBhvr additive="base">
                                        <p:cTn id="39" dur="5000" fill="hold"/>
                                        <p:tgtEl>
                                          <p:spTgt spid="2059"/>
                                        </p:tgtEl>
                                        <p:attrNameLst>
                                          <p:attrName>ppt_y</p:attrName>
                                        </p:attrNameLst>
                                      </p:cBhvr>
                                      <p:tavLst>
                                        <p:tav tm="0">
                                          <p:val>
                                            <p:strVal val="#ppt_y"/>
                                          </p:val>
                                        </p:tav>
                                        <p:tav tm="100000">
                                          <p:val>
                                            <p:strVal val="#ppt_y"/>
                                          </p:val>
                                        </p:tav>
                                      </p:tavLst>
                                    </p:anim>
                                  </p:childTnLst>
                                </p:cTn>
                              </p:par>
                            </p:childTnLst>
                          </p:cTn>
                        </p:par>
                        <p:par>
                          <p:cTn id="40" fill="hold">
                            <p:stCondLst>
                              <p:cond delay="5000"/>
                            </p:stCondLst>
                            <p:childTnLst>
                              <p:par>
                                <p:cTn id="41" presetID="7" presetClass="entr" presetSubtype="8" fill="hold" grpId="0" nodeType="afterEffect">
                                  <p:stCondLst>
                                    <p:cond delay="0"/>
                                  </p:stCondLst>
                                  <p:childTnLst>
                                    <p:set>
                                      <p:cBhvr>
                                        <p:cTn id="42" dur="1" fill="hold">
                                          <p:stCondLst>
                                            <p:cond delay="0"/>
                                          </p:stCondLst>
                                        </p:cTn>
                                        <p:tgtEl>
                                          <p:spTgt spid="2060"/>
                                        </p:tgtEl>
                                        <p:attrNameLst>
                                          <p:attrName>style.visibility</p:attrName>
                                        </p:attrNameLst>
                                      </p:cBhvr>
                                      <p:to>
                                        <p:strVal val="visible"/>
                                      </p:to>
                                    </p:set>
                                    <p:anim calcmode="lin" valueType="num">
                                      <p:cBhvr additive="base">
                                        <p:cTn id="43" dur="5000" fill="hold"/>
                                        <p:tgtEl>
                                          <p:spTgt spid="2060"/>
                                        </p:tgtEl>
                                        <p:attrNameLst>
                                          <p:attrName>ppt_x</p:attrName>
                                        </p:attrNameLst>
                                      </p:cBhvr>
                                      <p:tavLst>
                                        <p:tav tm="0">
                                          <p:val>
                                            <p:strVal val="0-#ppt_w/2"/>
                                          </p:val>
                                        </p:tav>
                                        <p:tav tm="100000">
                                          <p:val>
                                            <p:strVal val="#ppt_x"/>
                                          </p:val>
                                        </p:tav>
                                      </p:tavLst>
                                    </p:anim>
                                    <p:anim calcmode="lin" valueType="num">
                                      <p:cBhvr additive="base">
                                        <p:cTn id="44" dur="5000" fill="hold"/>
                                        <p:tgtEl>
                                          <p:spTgt spid="2060"/>
                                        </p:tgtEl>
                                        <p:attrNameLst>
                                          <p:attrName>ppt_y</p:attrName>
                                        </p:attrNameLst>
                                      </p:cBhvr>
                                      <p:tavLst>
                                        <p:tav tm="0">
                                          <p:val>
                                            <p:strVal val="#ppt_y"/>
                                          </p:val>
                                        </p:tav>
                                        <p:tav tm="100000">
                                          <p:val>
                                            <p:strVal val="#ppt_y"/>
                                          </p:val>
                                        </p:tav>
                                      </p:tavLst>
                                    </p:anim>
                                  </p:childTnLst>
                                </p:cTn>
                              </p:par>
                            </p:childTnLst>
                          </p:cTn>
                        </p:par>
                        <p:par>
                          <p:cTn id="45" fill="hold">
                            <p:stCondLst>
                              <p:cond delay="10000"/>
                            </p:stCondLst>
                            <p:childTnLst>
                              <p:par>
                                <p:cTn id="46" presetID="7" presetClass="entr" presetSubtype="2" fill="hold" grpId="0" nodeType="afterEffect">
                                  <p:stCondLst>
                                    <p:cond delay="0"/>
                                  </p:stCondLst>
                                  <p:childTnLst>
                                    <p:set>
                                      <p:cBhvr>
                                        <p:cTn id="47" dur="1" fill="hold">
                                          <p:stCondLst>
                                            <p:cond delay="0"/>
                                          </p:stCondLst>
                                        </p:cTn>
                                        <p:tgtEl>
                                          <p:spTgt spid="2061"/>
                                        </p:tgtEl>
                                        <p:attrNameLst>
                                          <p:attrName>style.visibility</p:attrName>
                                        </p:attrNameLst>
                                      </p:cBhvr>
                                      <p:to>
                                        <p:strVal val="visible"/>
                                      </p:to>
                                    </p:set>
                                    <p:anim calcmode="lin" valueType="num">
                                      <p:cBhvr additive="base">
                                        <p:cTn id="48" dur="5000" fill="hold"/>
                                        <p:tgtEl>
                                          <p:spTgt spid="2061"/>
                                        </p:tgtEl>
                                        <p:attrNameLst>
                                          <p:attrName>ppt_x</p:attrName>
                                        </p:attrNameLst>
                                      </p:cBhvr>
                                      <p:tavLst>
                                        <p:tav tm="0">
                                          <p:val>
                                            <p:strVal val="1+#ppt_w/2"/>
                                          </p:val>
                                        </p:tav>
                                        <p:tav tm="100000">
                                          <p:val>
                                            <p:strVal val="#ppt_x"/>
                                          </p:val>
                                        </p:tav>
                                      </p:tavLst>
                                    </p:anim>
                                    <p:anim calcmode="lin" valueType="num">
                                      <p:cBhvr additive="base">
                                        <p:cTn id="49" dur="5000" fill="hold"/>
                                        <p:tgtEl>
                                          <p:spTgt spid="2061"/>
                                        </p:tgtEl>
                                        <p:attrNameLst>
                                          <p:attrName>ppt_y</p:attrName>
                                        </p:attrNameLst>
                                      </p:cBhvr>
                                      <p:tavLst>
                                        <p:tav tm="0">
                                          <p:val>
                                            <p:strVal val="#ppt_y"/>
                                          </p:val>
                                        </p:tav>
                                        <p:tav tm="100000">
                                          <p:val>
                                            <p:strVal val="#ppt_y"/>
                                          </p:val>
                                        </p:tav>
                                      </p:tavLst>
                                    </p:anim>
                                  </p:childTnLst>
                                </p:cTn>
                              </p:par>
                            </p:childTnLst>
                          </p:cTn>
                        </p:par>
                        <p:par>
                          <p:cTn id="50" fill="hold">
                            <p:stCondLst>
                              <p:cond delay="15000"/>
                            </p:stCondLst>
                            <p:childTnLst>
                              <p:par>
                                <p:cTn id="51" presetID="7" presetClass="entr" presetSubtype="4" fill="hold" grpId="0" nodeType="afterEffect">
                                  <p:stCondLst>
                                    <p:cond delay="0"/>
                                  </p:stCondLst>
                                  <p:childTnLst>
                                    <p:set>
                                      <p:cBhvr>
                                        <p:cTn id="52" dur="1" fill="hold">
                                          <p:stCondLst>
                                            <p:cond delay="0"/>
                                          </p:stCondLst>
                                        </p:cTn>
                                        <p:tgtEl>
                                          <p:spTgt spid="2062"/>
                                        </p:tgtEl>
                                        <p:attrNameLst>
                                          <p:attrName>style.visibility</p:attrName>
                                        </p:attrNameLst>
                                      </p:cBhvr>
                                      <p:to>
                                        <p:strVal val="visible"/>
                                      </p:to>
                                    </p:set>
                                    <p:anim calcmode="lin" valueType="num">
                                      <p:cBhvr additive="base">
                                        <p:cTn id="53" dur="5000" fill="hold"/>
                                        <p:tgtEl>
                                          <p:spTgt spid="2062"/>
                                        </p:tgtEl>
                                        <p:attrNameLst>
                                          <p:attrName>ppt_x</p:attrName>
                                        </p:attrNameLst>
                                      </p:cBhvr>
                                      <p:tavLst>
                                        <p:tav tm="0">
                                          <p:val>
                                            <p:strVal val="#ppt_x"/>
                                          </p:val>
                                        </p:tav>
                                        <p:tav tm="100000">
                                          <p:val>
                                            <p:strVal val="#ppt_x"/>
                                          </p:val>
                                        </p:tav>
                                      </p:tavLst>
                                    </p:anim>
                                    <p:anim calcmode="lin" valueType="num">
                                      <p:cBhvr additive="base">
                                        <p:cTn id="54" dur="5000" fill="hold"/>
                                        <p:tgtEl>
                                          <p:spTgt spid="20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2053" grpId="0"/>
      <p:bldP spid="2054" grpId="0"/>
      <p:bldP spid="2056" grpId="0"/>
      <p:bldP spid="2057" grpId="0"/>
      <p:bldP spid="2058" grpId="0"/>
      <p:bldP spid="2059" grpId="0"/>
      <p:bldP spid="2060" grpId="0"/>
      <p:bldP spid="2061" grpId="0"/>
      <p:bldP spid="206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ChangeArrowheads="1"/>
          </p:cNvSpPr>
          <p:nvPr/>
        </p:nvSpPr>
        <p:spPr bwMode="auto">
          <a:xfrm>
            <a:off x="3846513" y="1182688"/>
            <a:ext cx="1366837" cy="396875"/>
          </a:xfrm>
          <a:prstGeom prst="rect">
            <a:avLst/>
          </a:prstGeom>
          <a:noFill/>
          <a:ln w="9525">
            <a:noFill/>
            <a:miter lim="800000"/>
            <a:headEnd/>
            <a:tailEnd/>
          </a:ln>
        </p:spPr>
        <p:txBody>
          <a:bodyPr wrap="none" anchor="ctr">
            <a:spAutoFit/>
          </a:bodyPr>
          <a:lstStyle/>
          <a:p>
            <a:pPr algn="ctr"/>
            <a:r>
              <a:rPr lang="it-IT" sz="2000">
                <a:solidFill>
                  <a:srgbClr val="0000FF"/>
                </a:solidFill>
                <a:latin typeface="Times New Roman" pitchFamily="18" charset="0"/>
              </a:rPr>
              <a:t>Monumenti</a:t>
            </a:r>
          </a:p>
        </p:txBody>
      </p:sp>
      <p:sp>
        <p:nvSpPr>
          <p:cNvPr id="4101" name="Rectangle 5"/>
          <p:cNvSpPr>
            <a:spLocks noChangeArrowheads="1"/>
          </p:cNvSpPr>
          <p:nvPr/>
        </p:nvSpPr>
        <p:spPr bwMode="auto">
          <a:xfrm>
            <a:off x="3768725" y="474663"/>
            <a:ext cx="1528763" cy="519112"/>
          </a:xfrm>
          <a:prstGeom prst="rect">
            <a:avLst/>
          </a:prstGeom>
          <a:noFill/>
          <a:ln w="9525">
            <a:noFill/>
            <a:miter lim="800000"/>
            <a:headEnd/>
            <a:tailEnd/>
          </a:ln>
        </p:spPr>
        <p:txBody>
          <a:bodyPr wrap="none" anchor="ctr">
            <a:spAutoFit/>
          </a:bodyPr>
          <a:lstStyle/>
          <a:p>
            <a:pPr algn="ctr"/>
            <a:r>
              <a:rPr lang="it-IT" sz="2800">
                <a:solidFill>
                  <a:srgbClr val="FF0000"/>
                </a:solidFill>
                <a:latin typeface="Times New Roman" pitchFamily="18" charset="0"/>
              </a:rPr>
              <a:t>TORINO</a:t>
            </a:r>
          </a:p>
        </p:txBody>
      </p:sp>
      <p:sp>
        <p:nvSpPr>
          <p:cNvPr id="4103" name="Rectangle 7"/>
          <p:cNvSpPr>
            <a:spLocks noChangeArrowheads="1"/>
          </p:cNvSpPr>
          <p:nvPr/>
        </p:nvSpPr>
        <p:spPr bwMode="auto">
          <a:xfrm>
            <a:off x="468313" y="1989138"/>
            <a:ext cx="1879600" cy="366712"/>
          </a:xfrm>
          <a:prstGeom prst="rect">
            <a:avLst/>
          </a:prstGeom>
          <a:noFill/>
          <a:ln w="9525">
            <a:noFill/>
            <a:miter lim="800000"/>
            <a:headEnd/>
            <a:tailEnd/>
          </a:ln>
        </p:spPr>
        <p:txBody>
          <a:bodyPr wrap="none">
            <a:spAutoFit/>
          </a:bodyPr>
          <a:lstStyle/>
          <a:p>
            <a:r>
              <a:rPr lang="it-IT">
                <a:latin typeface="Times New Roman" pitchFamily="18" charset="0"/>
              </a:rPr>
              <a:t>-</a:t>
            </a:r>
            <a:r>
              <a:rPr lang="it-IT">
                <a:solidFill>
                  <a:schemeClr val="folHlink"/>
                </a:solidFill>
                <a:latin typeface="Times New Roman" pitchFamily="18" charset="0"/>
              </a:rPr>
              <a:t> </a:t>
            </a:r>
            <a:r>
              <a:rPr lang="it-IT">
                <a:solidFill>
                  <a:schemeClr val="folHlink"/>
                </a:solidFill>
                <a:latin typeface="Times New Roman" pitchFamily="18" charset="0"/>
                <a:hlinkClick r:id="rId3" action="ppaction://hlinksldjump"/>
              </a:rPr>
              <a:t>le Porte Palatine</a:t>
            </a:r>
            <a:r>
              <a:rPr lang="it-IT">
                <a:solidFill>
                  <a:schemeClr val="folHlink"/>
                </a:solidFill>
                <a:latin typeface="Times New Roman" pitchFamily="18" charset="0"/>
              </a:rPr>
              <a:t>;</a:t>
            </a:r>
          </a:p>
        </p:txBody>
      </p:sp>
      <p:sp>
        <p:nvSpPr>
          <p:cNvPr id="4104" name="Rectangle 8"/>
          <p:cNvSpPr>
            <a:spLocks noChangeArrowheads="1"/>
          </p:cNvSpPr>
          <p:nvPr/>
        </p:nvSpPr>
        <p:spPr bwMode="auto">
          <a:xfrm>
            <a:off x="468313" y="2420938"/>
            <a:ext cx="2324100" cy="366712"/>
          </a:xfrm>
          <a:prstGeom prst="rect">
            <a:avLst/>
          </a:prstGeom>
          <a:noFill/>
          <a:ln w="9525">
            <a:noFill/>
            <a:miter lim="800000"/>
            <a:headEnd/>
            <a:tailEnd/>
          </a:ln>
        </p:spPr>
        <p:txBody>
          <a:bodyPr wrap="none">
            <a:spAutoFit/>
          </a:bodyPr>
          <a:lstStyle/>
          <a:p>
            <a:r>
              <a:rPr lang="it-IT">
                <a:latin typeface="Times New Roman" pitchFamily="18" charset="0"/>
              </a:rPr>
              <a:t>- </a:t>
            </a:r>
            <a:r>
              <a:rPr lang="it-IT">
                <a:latin typeface="Times New Roman" pitchFamily="18" charset="0"/>
                <a:hlinkClick r:id="rId4" action="ppaction://hlinksldjump"/>
              </a:rPr>
              <a:t>la Mole Antonelliana</a:t>
            </a:r>
            <a:r>
              <a:rPr lang="it-IT">
                <a:latin typeface="Times New Roman" pitchFamily="18" charset="0"/>
              </a:rPr>
              <a:t>;</a:t>
            </a:r>
          </a:p>
        </p:txBody>
      </p:sp>
      <p:sp>
        <p:nvSpPr>
          <p:cNvPr id="4105" name="Rectangle 9"/>
          <p:cNvSpPr>
            <a:spLocks noChangeArrowheads="1"/>
          </p:cNvSpPr>
          <p:nvPr/>
        </p:nvSpPr>
        <p:spPr bwMode="auto">
          <a:xfrm>
            <a:off x="468313" y="2852738"/>
            <a:ext cx="1949450" cy="366712"/>
          </a:xfrm>
          <a:prstGeom prst="rect">
            <a:avLst/>
          </a:prstGeom>
          <a:noFill/>
          <a:ln w="9525">
            <a:noFill/>
            <a:miter lim="800000"/>
            <a:headEnd/>
            <a:tailEnd/>
          </a:ln>
        </p:spPr>
        <p:txBody>
          <a:bodyPr wrap="none">
            <a:spAutoFit/>
          </a:bodyPr>
          <a:lstStyle/>
          <a:p>
            <a:r>
              <a:rPr lang="it-IT">
                <a:latin typeface="Times New Roman" pitchFamily="18" charset="0"/>
              </a:rPr>
              <a:t>- </a:t>
            </a:r>
            <a:r>
              <a:rPr lang="it-IT">
                <a:latin typeface="Times New Roman" pitchFamily="18" charset="0"/>
                <a:hlinkClick r:id="rId5" action="ppaction://hlinksldjump"/>
              </a:rPr>
              <a:t>Palazzo Madama</a:t>
            </a:r>
            <a:r>
              <a:rPr lang="it-IT">
                <a:latin typeface="Times New Roman" pitchFamily="18" charset="0"/>
              </a:rPr>
              <a:t>;</a:t>
            </a:r>
          </a:p>
        </p:txBody>
      </p:sp>
      <p:sp>
        <p:nvSpPr>
          <p:cNvPr id="4106" name="Rectangle 10"/>
          <p:cNvSpPr>
            <a:spLocks noChangeArrowheads="1"/>
          </p:cNvSpPr>
          <p:nvPr/>
        </p:nvSpPr>
        <p:spPr bwMode="auto">
          <a:xfrm>
            <a:off x="468313" y="3284538"/>
            <a:ext cx="1987550" cy="366712"/>
          </a:xfrm>
          <a:prstGeom prst="rect">
            <a:avLst/>
          </a:prstGeom>
          <a:noFill/>
          <a:ln w="9525">
            <a:noFill/>
            <a:miter lim="800000"/>
            <a:headEnd/>
            <a:tailEnd/>
          </a:ln>
        </p:spPr>
        <p:txBody>
          <a:bodyPr wrap="none">
            <a:spAutoFit/>
          </a:bodyPr>
          <a:lstStyle/>
          <a:p>
            <a:r>
              <a:rPr lang="it-IT">
                <a:latin typeface="Times New Roman" pitchFamily="18" charset="0"/>
              </a:rPr>
              <a:t>- </a:t>
            </a:r>
            <a:r>
              <a:rPr lang="it-IT">
                <a:latin typeface="Times New Roman" pitchFamily="18" charset="0"/>
                <a:hlinkClick r:id="rId6" action="ppaction://hlinksldjump"/>
              </a:rPr>
              <a:t>Teatro Carignano</a:t>
            </a:r>
            <a:r>
              <a:rPr lang="it-IT">
                <a:latin typeface="Times New Roman" pitchFamily="18" charset="0"/>
              </a:rPr>
              <a:t>;</a:t>
            </a:r>
          </a:p>
        </p:txBody>
      </p:sp>
      <p:sp>
        <p:nvSpPr>
          <p:cNvPr id="4107" name="Rectangle 11"/>
          <p:cNvSpPr>
            <a:spLocks noChangeArrowheads="1"/>
          </p:cNvSpPr>
          <p:nvPr/>
        </p:nvSpPr>
        <p:spPr bwMode="auto">
          <a:xfrm>
            <a:off x="468313" y="3716338"/>
            <a:ext cx="1943100" cy="366712"/>
          </a:xfrm>
          <a:prstGeom prst="rect">
            <a:avLst/>
          </a:prstGeom>
          <a:noFill/>
          <a:ln w="9525">
            <a:noFill/>
            <a:miter lim="800000"/>
            <a:headEnd/>
            <a:tailEnd/>
          </a:ln>
        </p:spPr>
        <p:txBody>
          <a:bodyPr wrap="none">
            <a:spAutoFit/>
          </a:bodyPr>
          <a:lstStyle/>
          <a:p>
            <a:r>
              <a:rPr lang="it-IT">
                <a:latin typeface="Times New Roman" pitchFamily="18" charset="0"/>
              </a:rPr>
              <a:t>- </a:t>
            </a:r>
            <a:r>
              <a:rPr lang="it-IT">
                <a:latin typeface="Times New Roman" pitchFamily="18" charset="0"/>
                <a:hlinkClick r:id="rId7" action="ppaction://hlinksldjump"/>
              </a:rPr>
              <a:t>Piazza San Carlo</a:t>
            </a:r>
            <a:r>
              <a:rPr lang="it-IT">
                <a:latin typeface="Times New Roman" pitchFamily="18" charset="0"/>
              </a:rPr>
              <a:t>;</a:t>
            </a:r>
          </a:p>
        </p:txBody>
      </p:sp>
      <p:sp>
        <p:nvSpPr>
          <p:cNvPr id="4108" name="Rectangle 12"/>
          <p:cNvSpPr>
            <a:spLocks noChangeArrowheads="1"/>
          </p:cNvSpPr>
          <p:nvPr/>
        </p:nvSpPr>
        <p:spPr bwMode="auto">
          <a:xfrm>
            <a:off x="468313" y="4149725"/>
            <a:ext cx="1587500" cy="366713"/>
          </a:xfrm>
          <a:prstGeom prst="rect">
            <a:avLst/>
          </a:prstGeom>
          <a:noFill/>
          <a:ln w="9525">
            <a:noFill/>
            <a:miter lim="800000"/>
            <a:headEnd/>
            <a:tailEnd/>
          </a:ln>
        </p:spPr>
        <p:txBody>
          <a:bodyPr wrap="none">
            <a:spAutoFit/>
          </a:bodyPr>
          <a:lstStyle/>
          <a:p>
            <a:r>
              <a:rPr lang="it-IT">
                <a:latin typeface="Times New Roman" pitchFamily="18" charset="0"/>
              </a:rPr>
              <a:t>- </a:t>
            </a:r>
            <a:r>
              <a:rPr lang="it-IT">
                <a:latin typeface="Times New Roman" pitchFamily="18" charset="0"/>
                <a:hlinkClick r:id="rId8" action="ppaction://hlinksldjump"/>
              </a:rPr>
              <a:t>Palazzo reale</a:t>
            </a:r>
            <a:r>
              <a:rPr lang="it-IT">
                <a:latin typeface="Times New Roman" pitchFamily="18" charset="0"/>
              </a:rPr>
              <a:t>.</a:t>
            </a:r>
          </a:p>
        </p:txBody>
      </p:sp>
      <p:sp>
        <p:nvSpPr>
          <p:cNvPr id="4109" name="Rectangle 13"/>
          <p:cNvSpPr>
            <a:spLocks noChangeArrowheads="1"/>
          </p:cNvSpPr>
          <p:nvPr/>
        </p:nvSpPr>
        <p:spPr bwMode="auto">
          <a:xfrm>
            <a:off x="468313" y="1628775"/>
            <a:ext cx="5454650" cy="366713"/>
          </a:xfrm>
          <a:prstGeom prst="rect">
            <a:avLst/>
          </a:prstGeom>
          <a:noFill/>
          <a:ln w="9525">
            <a:noFill/>
            <a:miter lim="800000"/>
            <a:headEnd/>
            <a:tailEnd/>
          </a:ln>
        </p:spPr>
        <p:txBody>
          <a:bodyPr wrap="none" anchor="ctr">
            <a:spAutoFit/>
          </a:bodyPr>
          <a:lstStyle/>
          <a:p>
            <a:r>
              <a:rPr lang="it-IT">
                <a:latin typeface="Times New Roman" pitchFamily="18" charset="0"/>
              </a:rPr>
              <a:t>Vediamo qui di seguito i principali monumenti di Torino: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anim calcmode="lin" valueType="num">
                                      <p:cBhvr additive="base">
                                        <p:cTn id="7" dur="5000" fill="hold"/>
                                        <p:tgtEl>
                                          <p:spTgt spid="4101"/>
                                        </p:tgtEl>
                                        <p:attrNameLst>
                                          <p:attrName>ppt_x</p:attrName>
                                        </p:attrNameLst>
                                      </p:cBhvr>
                                      <p:tavLst>
                                        <p:tav tm="0">
                                          <p:val>
                                            <p:strVal val="#ppt_x"/>
                                          </p:val>
                                        </p:tav>
                                        <p:tav tm="100000">
                                          <p:val>
                                            <p:strVal val="#ppt_x"/>
                                          </p:val>
                                        </p:tav>
                                      </p:tavLst>
                                    </p:anim>
                                    <p:anim calcmode="lin" valueType="num">
                                      <p:cBhvr additive="base">
                                        <p:cTn id="8" dur="5000" fill="hold"/>
                                        <p:tgtEl>
                                          <p:spTgt spid="4101"/>
                                        </p:tgtEl>
                                        <p:attrNameLst>
                                          <p:attrName>ppt_y</p:attrName>
                                        </p:attrNameLst>
                                      </p:cBhvr>
                                      <p:tavLst>
                                        <p:tav tm="0">
                                          <p:val>
                                            <p:strVal val="0-#ppt_h/2"/>
                                          </p:val>
                                        </p:tav>
                                        <p:tav tm="100000">
                                          <p:val>
                                            <p:strVal val="#ppt_y"/>
                                          </p:val>
                                        </p:tav>
                                      </p:tavLst>
                                    </p:anim>
                                  </p:childTnLst>
                                </p:cTn>
                              </p:par>
                            </p:childTnLst>
                          </p:cTn>
                        </p:par>
                        <p:par>
                          <p:cTn id="9" fill="hold">
                            <p:stCondLst>
                              <p:cond delay="5000"/>
                            </p:stCondLst>
                            <p:childTnLst>
                              <p:par>
                                <p:cTn id="10" presetID="7" presetClass="entr" presetSubtype="8" fill="hold" grpId="0" nodeType="afterEffect">
                                  <p:stCondLst>
                                    <p:cond delay="0"/>
                                  </p:stCondLst>
                                  <p:childTnLst>
                                    <p:set>
                                      <p:cBhvr>
                                        <p:cTn id="11" dur="1" fill="hold">
                                          <p:stCondLst>
                                            <p:cond delay="0"/>
                                          </p:stCondLst>
                                        </p:cTn>
                                        <p:tgtEl>
                                          <p:spTgt spid="4100"/>
                                        </p:tgtEl>
                                        <p:attrNameLst>
                                          <p:attrName>style.visibility</p:attrName>
                                        </p:attrNameLst>
                                      </p:cBhvr>
                                      <p:to>
                                        <p:strVal val="visible"/>
                                      </p:to>
                                    </p:set>
                                    <p:anim calcmode="lin" valueType="num">
                                      <p:cBhvr additive="base">
                                        <p:cTn id="12" dur="5000" fill="hold"/>
                                        <p:tgtEl>
                                          <p:spTgt spid="4100"/>
                                        </p:tgtEl>
                                        <p:attrNameLst>
                                          <p:attrName>ppt_x</p:attrName>
                                        </p:attrNameLst>
                                      </p:cBhvr>
                                      <p:tavLst>
                                        <p:tav tm="0">
                                          <p:val>
                                            <p:strVal val="0-#ppt_w/2"/>
                                          </p:val>
                                        </p:tav>
                                        <p:tav tm="100000">
                                          <p:val>
                                            <p:strVal val="#ppt_x"/>
                                          </p:val>
                                        </p:tav>
                                      </p:tavLst>
                                    </p:anim>
                                    <p:anim calcmode="lin" valueType="num">
                                      <p:cBhvr additive="base">
                                        <p:cTn id="13" dur="5000" fill="hold"/>
                                        <p:tgtEl>
                                          <p:spTgt spid="4100"/>
                                        </p:tgtEl>
                                        <p:attrNameLst>
                                          <p:attrName>ppt_y</p:attrName>
                                        </p:attrNameLst>
                                      </p:cBhvr>
                                      <p:tavLst>
                                        <p:tav tm="0">
                                          <p:val>
                                            <p:strVal val="#ppt_y"/>
                                          </p:val>
                                        </p:tav>
                                        <p:tav tm="100000">
                                          <p:val>
                                            <p:strVal val="#ppt_y"/>
                                          </p:val>
                                        </p:tav>
                                      </p:tavLst>
                                    </p:anim>
                                  </p:childTnLst>
                                </p:cTn>
                              </p:par>
                            </p:childTnLst>
                          </p:cTn>
                        </p:par>
                        <p:par>
                          <p:cTn id="14" fill="hold">
                            <p:stCondLst>
                              <p:cond delay="10000"/>
                            </p:stCondLst>
                            <p:childTnLst>
                              <p:par>
                                <p:cTn id="15" presetID="7" presetClass="entr" presetSubtype="2" fill="hold" grpId="0" nodeType="afterEffect">
                                  <p:stCondLst>
                                    <p:cond delay="0"/>
                                  </p:stCondLst>
                                  <p:childTnLst>
                                    <p:set>
                                      <p:cBhvr>
                                        <p:cTn id="16" dur="1" fill="hold">
                                          <p:stCondLst>
                                            <p:cond delay="0"/>
                                          </p:stCondLst>
                                        </p:cTn>
                                        <p:tgtEl>
                                          <p:spTgt spid="4109"/>
                                        </p:tgtEl>
                                        <p:attrNameLst>
                                          <p:attrName>style.visibility</p:attrName>
                                        </p:attrNameLst>
                                      </p:cBhvr>
                                      <p:to>
                                        <p:strVal val="visible"/>
                                      </p:to>
                                    </p:set>
                                    <p:anim calcmode="lin" valueType="num">
                                      <p:cBhvr additive="base">
                                        <p:cTn id="17" dur="5000" fill="hold"/>
                                        <p:tgtEl>
                                          <p:spTgt spid="4109"/>
                                        </p:tgtEl>
                                        <p:attrNameLst>
                                          <p:attrName>ppt_x</p:attrName>
                                        </p:attrNameLst>
                                      </p:cBhvr>
                                      <p:tavLst>
                                        <p:tav tm="0">
                                          <p:val>
                                            <p:strVal val="1+#ppt_w/2"/>
                                          </p:val>
                                        </p:tav>
                                        <p:tav tm="100000">
                                          <p:val>
                                            <p:strVal val="#ppt_x"/>
                                          </p:val>
                                        </p:tav>
                                      </p:tavLst>
                                    </p:anim>
                                    <p:anim calcmode="lin" valueType="num">
                                      <p:cBhvr additive="base">
                                        <p:cTn id="18" dur="5000" fill="hold"/>
                                        <p:tgtEl>
                                          <p:spTgt spid="4109"/>
                                        </p:tgtEl>
                                        <p:attrNameLst>
                                          <p:attrName>ppt_y</p:attrName>
                                        </p:attrNameLst>
                                      </p:cBhvr>
                                      <p:tavLst>
                                        <p:tav tm="0">
                                          <p:val>
                                            <p:strVal val="#ppt_y"/>
                                          </p:val>
                                        </p:tav>
                                        <p:tav tm="100000">
                                          <p:val>
                                            <p:strVal val="#ppt_y"/>
                                          </p:val>
                                        </p:tav>
                                      </p:tavLst>
                                    </p:anim>
                                  </p:childTnLst>
                                </p:cTn>
                              </p:par>
                            </p:childTnLst>
                          </p:cTn>
                        </p:par>
                        <p:par>
                          <p:cTn id="19" fill="hold">
                            <p:stCondLst>
                              <p:cond delay="15000"/>
                            </p:stCondLst>
                            <p:childTnLst>
                              <p:par>
                                <p:cTn id="20" presetID="7" presetClass="entr" presetSubtype="8" fill="hold" grpId="0" nodeType="afterEffect">
                                  <p:stCondLst>
                                    <p:cond delay="0"/>
                                  </p:stCondLst>
                                  <p:childTnLst>
                                    <p:set>
                                      <p:cBhvr>
                                        <p:cTn id="21" dur="1" fill="hold">
                                          <p:stCondLst>
                                            <p:cond delay="0"/>
                                          </p:stCondLst>
                                        </p:cTn>
                                        <p:tgtEl>
                                          <p:spTgt spid="4103"/>
                                        </p:tgtEl>
                                        <p:attrNameLst>
                                          <p:attrName>style.visibility</p:attrName>
                                        </p:attrNameLst>
                                      </p:cBhvr>
                                      <p:to>
                                        <p:strVal val="visible"/>
                                      </p:to>
                                    </p:set>
                                    <p:anim calcmode="lin" valueType="num">
                                      <p:cBhvr additive="base">
                                        <p:cTn id="22" dur="5000" fill="hold"/>
                                        <p:tgtEl>
                                          <p:spTgt spid="4103"/>
                                        </p:tgtEl>
                                        <p:attrNameLst>
                                          <p:attrName>ppt_x</p:attrName>
                                        </p:attrNameLst>
                                      </p:cBhvr>
                                      <p:tavLst>
                                        <p:tav tm="0">
                                          <p:val>
                                            <p:strVal val="0-#ppt_w/2"/>
                                          </p:val>
                                        </p:tav>
                                        <p:tav tm="100000">
                                          <p:val>
                                            <p:strVal val="#ppt_x"/>
                                          </p:val>
                                        </p:tav>
                                      </p:tavLst>
                                    </p:anim>
                                    <p:anim calcmode="lin" valueType="num">
                                      <p:cBhvr additive="base">
                                        <p:cTn id="23" dur="5000" fill="hold"/>
                                        <p:tgtEl>
                                          <p:spTgt spid="4103"/>
                                        </p:tgtEl>
                                        <p:attrNameLst>
                                          <p:attrName>ppt_y</p:attrName>
                                        </p:attrNameLst>
                                      </p:cBhvr>
                                      <p:tavLst>
                                        <p:tav tm="0">
                                          <p:val>
                                            <p:strVal val="#ppt_y"/>
                                          </p:val>
                                        </p:tav>
                                        <p:tav tm="100000">
                                          <p:val>
                                            <p:strVal val="#ppt_y"/>
                                          </p:val>
                                        </p:tav>
                                      </p:tavLst>
                                    </p:anim>
                                  </p:childTnLst>
                                </p:cTn>
                              </p:par>
                            </p:childTnLst>
                          </p:cTn>
                        </p:par>
                        <p:par>
                          <p:cTn id="24" fill="hold">
                            <p:stCondLst>
                              <p:cond delay="20000"/>
                            </p:stCondLst>
                            <p:childTnLst>
                              <p:par>
                                <p:cTn id="25" presetID="7" presetClass="entr" presetSubtype="2" fill="hold" grpId="0" nodeType="afterEffect">
                                  <p:stCondLst>
                                    <p:cond delay="0"/>
                                  </p:stCondLst>
                                  <p:childTnLst>
                                    <p:set>
                                      <p:cBhvr>
                                        <p:cTn id="26" dur="1" fill="hold">
                                          <p:stCondLst>
                                            <p:cond delay="0"/>
                                          </p:stCondLst>
                                        </p:cTn>
                                        <p:tgtEl>
                                          <p:spTgt spid="4104"/>
                                        </p:tgtEl>
                                        <p:attrNameLst>
                                          <p:attrName>style.visibility</p:attrName>
                                        </p:attrNameLst>
                                      </p:cBhvr>
                                      <p:to>
                                        <p:strVal val="visible"/>
                                      </p:to>
                                    </p:set>
                                    <p:anim calcmode="lin" valueType="num">
                                      <p:cBhvr additive="base">
                                        <p:cTn id="27" dur="5000" fill="hold"/>
                                        <p:tgtEl>
                                          <p:spTgt spid="4104"/>
                                        </p:tgtEl>
                                        <p:attrNameLst>
                                          <p:attrName>ppt_x</p:attrName>
                                        </p:attrNameLst>
                                      </p:cBhvr>
                                      <p:tavLst>
                                        <p:tav tm="0">
                                          <p:val>
                                            <p:strVal val="1+#ppt_w/2"/>
                                          </p:val>
                                        </p:tav>
                                        <p:tav tm="100000">
                                          <p:val>
                                            <p:strVal val="#ppt_x"/>
                                          </p:val>
                                        </p:tav>
                                      </p:tavLst>
                                    </p:anim>
                                    <p:anim calcmode="lin" valueType="num">
                                      <p:cBhvr additive="base">
                                        <p:cTn id="28" dur="5000" fill="hold"/>
                                        <p:tgtEl>
                                          <p:spTgt spid="4104"/>
                                        </p:tgtEl>
                                        <p:attrNameLst>
                                          <p:attrName>ppt_y</p:attrName>
                                        </p:attrNameLst>
                                      </p:cBhvr>
                                      <p:tavLst>
                                        <p:tav tm="0">
                                          <p:val>
                                            <p:strVal val="#ppt_y"/>
                                          </p:val>
                                        </p:tav>
                                        <p:tav tm="100000">
                                          <p:val>
                                            <p:strVal val="#ppt_y"/>
                                          </p:val>
                                        </p:tav>
                                      </p:tavLst>
                                    </p:anim>
                                  </p:childTnLst>
                                </p:cTn>
                              </p:par>
                            </p:childTnLst>
                          </p:cTn>
                        </p:par>
                        <p:par>
                          <p:cTn id="29" fill="hold">
                            <p:stCondLst>
                              <p:cond delay="25000"/>
                            </p:stCondLst>
                            <p:childTnLst>
                              <p:par>
                                <p:cTn id="30" presetID="7" presetClass="entr" presetSubtype="8" fill="hold" grpId="0" nodeType="afterEffect">
                                  <p:stCondLst>
                                    <p:cond delay="0"/>
                                  </p:stCondLst>
                                  <p:childTnLst>
                                    <p:set>
                                      <p:cBhvr>
                                        <p:cTn id="31" dur="1" fill="hold">
                                          <p:stCondLst>
                                            <p:cond delay="0"/>
                                          </p:stCondLst>
                                        </p:cTn>
                                        <p:tgtEl>
                                          <p:spTgt spid="4105"/>
                                        </p:tgtEl>
                                        <p:attrNameLst>
                                          <p:attrName>style.visibility</p:attrName>
                                        </p:attrNameLst>
                                      </p:cBhvr>
                                      <p:to>
                                        <p:strVal val="visible"/>
                                      </p:to>
                                    </p:set>
                                    <p:anim calcmode="lin" valueType="num">
                                      <p:cBhvr additive="base">
                                        <p:cTn id="32" dur="5000" fill="hold"/>
                                        <p:tgtEl>
                                          <p:spTgt spid="4105"/>
                                        </p:tgtEl>
                                        <p:attrNameLst>
                                          <p:attrName>ppt_x</p:attrName>
                                        </p:attrNameLst>
                                      </p:cBhvr>
                                      <p:tavLst>
                                        <p:tav tm="0">
                                          <p:val>
                                            <p:strVal val="0-#ppt_w/2"/>
                                          </p:val>
                                        </p:tav>
                                        <p:tav tm="100000">
                                          <p:val>
                                            <p:strVal val="#ppt_x"/>
                                          </p:val>
                                        </p:tav>
                                      </p:tavLst>
                                    </p:anim>
                                    <p:anim calcmode="lin" valueType="num">
                                      <p:cBhvr additive="base">
                                        <p:cTn id="33" dur="5000" fill="hold"/>
                                        <p:tgtEl>
                                          <p:spTgt spid="4105"/>
                                        </p:tgtEl>
                                        <p:attrNameLst>
                                          <p:attrName>ppt_y</p:attrName>
                                        </p:attrNameLst>
                                      </p:cBhvr>
                                      <p:tavLst>
                                        <p:tav tm="0">
                                          <p:val>
                                            <p:strVal val="#ppt_y"/>
                                          </p:val>
                                        </p:tav>
                                        <p:tav tm="100000">
                                          <p:val>
                                            <p:strVal val="#ppt_y"/>
                                          </p:val>
                                        </p:tav>
                                      </p:tavLst>
                                    </p:anim>
                                  </p:childTnLst>
                                </p:cTn>
                              </p:par>
                            </p:childTnLst>
                          </p:cTn>
                        </p:par>
                        <p:par>
                          <p:cTn id="34" fill="hold">
                            <p:stCondLst>
                              <p:cond delay="30000"/>
                            </p:stCondLst>
                            <p:childTnLst>
                              <p:par>
                                <p:cTn id="35" presetID="7" presetClass="entr" presetSubtype="2" fill="hold" grpId="0" nodeType="afterEffect">
                                  <p:stCondLst>
                                    <p:cond delay="0"/>
                                  </p:stCondLst>
                                  <p:childTnLst>
                                    <p:set>
                                      <p:cBhvr>
                                        <p:cTn id="36" dur="1" fill="hold">
                                          <p:stCondLst>
                                            <p:cond delay="0"/>
                                          </p:stCondLst>
                                        </p:cTn>
                                        <p:tgtEl>
                                          <p:spTgt spid="4106"/>
                                        </p:tgtEl>
                                        <p:attrNameLst>
                                          <p:attrName>style.visibility</p:attrName>
                                        </p:attrNameLst>
                                      </p:cBhvr>
                                      <p:to>
                                        <p:strVal val="visible"/>
                                      </p:to>
                                    </p:set>
                                    <p:anim calcmode="lin" valueType="num">
                                      <p:cBhvr additive="base">
                                        <p:cTn id="37" dur="5000" fill="hold"/>
                                        <p:tgtEl>
                                          <p:spTgt spid="4106"/>
                                        </p:tgtEl>
                                        <p:attrNameLst>
                                          <p:attrName>ppt_x</p:attrName>
                                        </p:attrNameLst>
                                      </p:cBhvr>
                                      <p:tavLst>
                                        <p:tav tm="0">
                                          <p:val>
                                            <p:strVal val="1+#ppt_w/2"/>
                                          </p:val>
                                        </p:tav>
                                        <p:tav tm="100000">
                                          <p:val>
                                            <p:strVal val="#ppt_x"/>
                                          </p:val>
                                        </p:tav>
                                      </p:tavLst>
                                    </p:anim>
                                    <p:anim calcmode="lin" valueType="num">
                                      <p:cBhvr additive="base">
                                        <p:cTn id="38" dur="5000" fill="hold"/>
                                        <p:tgtEl>
                                          <p:spTgt spid="4106"/>
                                        </p:tgtEl>
                                        <p:attrNameLst>
                                          <p:attrName>ppt_y</p:attrName>
                                        </p:attrNameLst>
                                      </p:cBhvr>
                                      <p:tavLst>
                                        <p:tav tm="0">
                                          <p:val>
                                            <p:strVal val="#ppt_y"/>
                                          </p:val>
                                        </p:tav>
                                        <p:tav tm="100000">
                                          <p:val>
                                            <p:strVal val="#ppt_y"/>
                                          </p:val>
                                        </p:tav>
                                      </p:tavLst>
                                    </p:anim>
                                  </p:childTnLst>
                                </p:cTn>
                              </p:par>
                            </p:childTnLst>
                          </p:cTn>
                        </p:par>
                        <p:par>
                          <p:cTn id="39" fill="hold">
                            <p:stCondLst>
                              <p:cond delay="35000"/>
                            </p:stCondLst>
                            <p:childTnLst>
                              <p:par>
                                <p:cTn id="40" presetID="7" presetClass="entr" presetSubtype="8" fill="hold" grpId="0" nodeType="afterEffect">
                                  <p:stCondLst>
                                    <p:cond delay="0"/>
                                  </p:stCondLst>
                                  <p:childTnLst>
                                    <p:set>
                                      <p:cBhvr>
                                        <p:cTn id="41" dur="1" fill="hold">
                                          <p:stCondLst>
                                            <p:cond delay="0"/>
                                          </p:stCondLst>
                                        </p:cTn>
                                        <p:tgtEl>
                                          <p:spTgt spid="4107"/>
                                        </p:tgtEl>
                                        <p:attrNameLst>
                                          <p:attrName>style.visibility</p:attrName>
                                        </p:attrNameLst>
                                      </p:cBhvr>
                                      <p:to>
                                        <p:strVal val="visible"/>
                                      </p:to>
                                    </p:set>
                                    <p:anim calcmode="lin" valueType="num">
                                      <p:cBhvr additive="base">
                                        <p:cTn id="42" dur="5000" fill="hold"/>
                                        <p:tgtEl>
                                          <p:spTgt spid="4107"/>
                                        </p:tgtEl>
                                        <p:attrNameLst>
                                          <p:attrName>ppt_x</p:attrName>
                                        </p:attrNameLst>
                                      </p:cBhvr>
                                      <p:tavLst>
                                        <p:tav tm="0">
                                          <p:val>
                                            <p:strVal val="0-#ppt_w/2"/>
                                          </p:val>
                                        </p:tav>
                                        <p:tav tm="100000">
                                          <p:val>
                                            <p:strVal val="#ppt_x"/>
                                          </p:val>
                                        </p:tav>
                                      </p:tavLst>
                                    </p:anim>
                                    <p:anim calcmode="lin" valueType="num">
                                      <p:cBhvr additive="base">
                                        <p:cTn id="43" dur="5000" fill="hold"/>
                                        <p:tgtEl>
                                          <p:spTgt spid="4107"/>
                                        </p:tgtEl>
                                        <p:attrNameLst>
                                          <p:attrName>ppt_y</p:attrName>
                                        </p:attrNameLst>
                                      </p:cBhvr>
                                      <p:tavLst>
                                        <p:tav tm="0">
                                          <p:val>
                                            <p:strVal val="#ppt_y"/>
                                          </p:val>
                                        </p:tav>
                                        <p:tav tm="100000">
                                          <p:val>
                                            <p:strVal val="#ppt_y"/>
                                          </p:val>
                                        </p:tav>
                                      </p:tavLst>
                                    </p:anim>
                                  </p:childTnLst>
                                </p:cTn>
                              </p:par>
                            </p:childTnLst>
                          </p:cTn>
                        </p:par>
                        <p:par>
                          <p:cTn id="44" fill="hold">
                            <p:stCondLst>
                              <p:cond delay="40000"/>
                            </p:stCondLst>
                            <p:childTnLst>
                              <p:par>
                                <p:cTn id="45" presetID="7" presetClass="entr" presetSubtype="2" fill="hold" grpId="0" nodeType="afterEffect">
                                  <p:stCondLst>
                                    <p:cond delay="0"/>
                                  </p:stCondLst>
                                  <p:childTnLst>
                                    <p:set>
                                      <p:cBhvr>
                                        <p:cTn id="46" dur="1" fill="hold">
                                          <p:stCondLst>
                                            <p:cond delay="0"/>
                                          </p:stCondLst>
                                        </p:cTn>
                                        <p:tgtEl>
                                          <p:spTgt spid="4108"/>
                                        </p:tgtEl>
                                        <p:attrNameLst>
                                          <p:attrName>style.visibility</p:attrName>
                                        </p:attrNameLst>
                                      </p:cBhvr>
                                      <p:to>
                                        <p:strVal val="visible"/>
                                      </p:to>
                                    </p:set>
                                    <p:anim calcmode="lin" valueType="num">
                                      <p:cBhvr additive="base">
                                        <p:cTn id="47" dur="5000" fill="hold"/>
                                        <p:tgtEl>
                                          <p:spTgt spid="4108"/>
                                        </p:tgtEl>
                                        <p:attrNameLst>
                                          <p:attrName>ppt_x</p:attrName>
                                        </p:attrNameLst>
                                      </p:cBhvr>
                                      <p:tavLst>
                                        <p:tav tm="0">
                                          <p:val>
                                            <p:strVal val="1+#ppt_w/2"/>
                                          </p:val>
                                        </p:tav>
                                        <p:tav tm="100000">
                                          <p:val>
                                            <p:strVal val="#ppt_x"/>
                                          </p:val>
                                        </p:tav>
                                      </p:tavLst>
                                    </p:anim>
                                    <p:anim calcmode="lin" valueType="num">
                                      <p:cBhvr additive="base">
                                        <p:cTn id="48" dur="5000" fill="hold"/>
                                        <p:tgtEl>
                                          <p:spTgt spid="410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p:bldP spid="4101" grpId="0"/>
      <p:bldP spid="4103" grpId="0"/>
      <p:bldP spid="4104" grpId="0"/>
      <p:bldP spid="4105" grpId="0"/>
      <p:bldP spid="4106" grpId="0"/>
      <p:bldP spid="4107" grpId="0"/>
      <p:bldP spid="4108" grpId="0"/>
      <p:bldP spid="410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ChangeArrowheads="1"/>
          </p:cNvSpPr>
          <p:nvPr/>
        </p:nvSpPr>
        <p:spPr bwMode="auto">
          <a:xfrm>
            <a:off x="2706688" y="474663"/>
            <a:ext cx="3665537" cy="519112"/>
          </a:xfrm>
          <a:prstGeom prst="rect">
            <a:avLst/>
          </a:prstGeom>
          <a:noFill/>
          <a:ln w="9525">
            <a:noFill/>
            <a:miter lim="800000"/>
            <a:headEnd/>
            <a:tailEnd/>
          </a:ln>
        </p:spPr>
        <p:txBody>
          <a:bodyPr wrap="none" anchor="ctr">
            <a:spAutoFit/>
          </a:bodyPr>
          <a:lstStyle/>
          <a:p>
            <a:pPr algn="ctr"/>
            <a:r>
              <a:rPr lang="it-IT" sz="2800">
                <a:solidFill>
                  <a:srgbClr val="FF0000"/>
                </a:solidFill>
                <a:latin typeface="Times New Roman" pitchFamily="18" charset="0"/>
              </a:rPr>
              <a:t>LE PORTE PALATINE</a:t>
            </a:r>
          </a:p>
        </p:txBody>
      </p:sp>
      <p:sp>
        <p:nvSpPr>
          <p:cNvPr id="5126" name="Rectangle 6"/>
          <p:cNvSpPr>
            <a:spLocks noChangeArrowheads="1"/>
          </p:cNvSpPr>
          <p:nvPr/>
        </p:nvSpPr>
        <p:spPr bwMode="auto">
          <a:xfrm>
            <a:off x="395288" y="1262063"/>
            <a:ext cx="8497887" cy="2014537"/>
          </a:xfrm>
          <a:prstGeom prst="rect">
            <a:avLst/>
          </a:prstGeom>
          <a:noFill/>
          <a:ln w="9525">
            <a:noFill/>
            <a:miter lim="800000"/>
            <a:headEnd/>
            <a:tailEnd/>
          </a:ln>
        </p:spPr>
        <p:txBody>
          <a:bodyPr anchor="ctr">
            <a:spAutoFit/>
          </a:bodyPr>
          <a:lstStyle/>
          <a:p>
            <a:pPr algn="just"/>
            <a:r>
              <a:rPr lang="it-IT">
                <a:latin typeface="Times New Roman" pitchFamily="18" charset="0"/>
              </a:rPr>
              <a:t>Le Porte Palatine, nome con cui è comunemente nota la torinese Porta Palatina. L'edificazione delle Porte Palatine, conosciute in epoca romana come Porta Principalis, è avvenuta tra la fine del I secolo a.C. e l'inizio del I secolo, periodo a cui risale la fondazione di Augusta Taurinorum. Il nome Porta Palatina proviene da Porta Palatii, termine che indicava la contiguità del Palatium Imperiale alla fine del XII secolo, un edificio divenuto poi sede dell'amministrazione comunale. Vicino alle Porte Palatine c’è una statua di Giulio Cesare.</a:t>
            </a:r>
          </a:p>
        </p:txBody>
      </p:sp>
      <p:pic>
        <p:nvPicPr>
          <p:cNvPr id="5127" name="Picture 7" descr="Porte Palatine"/>
          <p:cNvPicPr>
            <a:picLocks noChangeAspect="1" noChangeArrowheads="1"/>
          </p:cNvPicPr>
          <p:nvPr/>
        </p:nvPicPr>
        <p:blipFill>
          <a:blip r:embed="rId3" cstate="print"/>
          <a:srcRect/>
          <a:stretch>
            <a:fillRect/>
          </a:stretch>
        </p:blipFill>
        <p:spPr bwMode="auto">
          <a:xfrm>
            <a:off x="1403350" y="3284538"/>
            <a:ext cx="2573338" cy="3311525"/>
          </a:xfrm>
          <a:prstGeom prst="rect">
            <a:avLst/>
          </a:prstGeom>
          <a:noFill/>
          <a:ln w="9525">
            <a:noFill/>
            <a:miter lim="800000"/>
            <a:headEnd/>
            <a:tailEnd/>
          </a:ln>
        </p:spPr>
      </p:pic>
      <p:pic>
        <p:nvPicPr>
          <p:cNvPr id="5128" name="Picture 8" descr="Statua"/>
          <p:cNvPicPr>
            <a:picLocks noChangeAspect="1" noChangeArrowheads="1"/>
          </p:cNvPicPr>
          <p:nvPr/>
        </p:nvPicPr>
        <p:blipFill>
          <a:blip r:embed="rId4" cstate="print"/>
          <a:srcRect/>
          <a:stretch>
            <a:fillRect/>
          </a:stretch>
        </p:blipFill>
        <p:spPr bwMode="auto">
          <a:xfrm>
            <a:off x="4859338" y="3789363"/>
            <a:ext cx="2951162" cy="22145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anim calcmode="lin" valueType="num">
                                      <p:cBhvr additive="base">
                                        <p:cTn id="7" dur="5000" fill="hold"/>
                                        <p:tgtEl>
                                          <p:spTgt spid="5125"/>
                                        </p:tgtEl>
                                        <p:attrNameLst>
                                          <p:attrName>ppt_x</p:attrName>
                                        </p:attrNameLst>
                                      </p:cBhvr>
                                      <p:tavLst>
                                        <p:tav tm="0">
                                          <p:val>
                                            <p:strVal val="#ppt_x"/>
                                          </p:val>
                                        </p:tav>
                                        <p:tav tm="100000">
                                          <p:val>
                                            <p:strVal val="#ppt_x"/>
                                          </p:val>
                                        </p:tav>
                                      </p:tavLst>
                                    </p:anim>
                                    <p:anim calcmode="lin" valueType="num">
                                      <p:cBhvr additive="base">
                                        <p:cTn id="8" dur="5000" fill="hold"/>
                                        <p:tgtEl>
                                          <p:spTgt spid="512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grpId="0" nodeType="clickEffect">
                                  <p:stCondLst>
                                    <p:cond delay="0"/>
                                  </p:stCondLst>
                                  <p:childTnLst>
                                    <p:set>
                                      <p:cBhvr>
                                        <p:cTn id="12" dur="1" fill="hold">
                                          <p:stCondLst>
                                            <p:cond delay="0"/>
                                          </p:stCondLst>
                                        </p:cTn>
                                        <p:tgtEl>
                                          <p:spTgt spid="5126"/>
                                        </p:tgtEl>
                                        <p:attrNameLst>
                                          <p:attrName>style.visibility</p:attrName>
                                        </p:attrNameLst>
                                      </p:cBhvr>
                                      <p:to>
                                        <p:strVal val="visible"/>
                                      </p:to>
                                    </p:set>
                                    <p:anim calcmode="lin" valueType="num">
                                      <p:cBhvr additive="base">
                                        <p:cTn id="13" dur="5000" fill="hold"/>
                                        <p:tgtEl>
                                          <p:spTgt spid="5126"/>
                                        </p:tgtEl>
                                        <p:attrNameLst>
                                          <p:attrName>ppt_x</p:attrName>
                                        </p:attrNameLst>
                                      </p:cBhvr>
                                      <p:tavLst>
                                        <p:tav tm="0">
                                          <p:val>
                                            <p:strVal val="0-#ppt_w/2"/>
                                          </p:val>
                                        </p:tav>
                                        <p:tav tm="100000">
                                          <p:val>
                                            <p:strVal val="#ppt_x"/>
                                          </p:val>
                                        </p:tav>
                                      </p:tavLst>
                                    </p:anim>
                                    <p:anim calcmode="lin" valueType="num">
                                      <p:cBhvr additive="base">
                                        <p:cTn id="14" dur="5000" fill="hold"/>
                                        <p:tgtEl>
                                          <p:spTgt spid="5126"/>
                                        </p:tgtEl>
                                        <p:attrNameLst>
                                          <p:attrName>ppt_y</p:attrName>
                                        </p:attrNameLst>
                                      </p:cBhvr>
                                      <p:tavLst>
                                        <p:tav tm="0">
                                          <p:val>
                                            <p:strVal val="#ppt_y"/>
                                          </p:val>
                                        </p:tav>
                                        <p:tav tm="100000">
                                          <p:val>
                                            <p:strVal val="#ppt_y"/>
                                          </p:val>
                                        </p:tav>
                                      </p:tavLst>
                                    </p:anim>
                                  </p:childTnLst>
                                </p:cTn>
                              </p:par>
                            </p:childTnLst>
                          </p:cTn>
                        </p:par>
                        <p:par>
                          <p:cTn id="15" fill="hold">
                            <p:stCondLst>
                              <p:cond delay="5000"/>
                            </p:stCondLst>
                            <p:childTnLst>
                              <p:par>
                                <p:cTn id="16" presetID="7" presetClass="entr" presetSubtype="8" fill="hold" nodeType="afterEffect">
                                  <p:stCondLst>
                                    <p:cond delay="0"/>
                                  </p:stCondLst>
                                  <p:childTnLst>
                                    <p:set>
                                      <p:cBhvr>
                                        <p:cTn id="17" dur="1" fill="hold">
                                          <p:stCondLst>
                                            <p:cond delay="0"/>
                                          </p:stCondLst>
                                        </p:cTn>
                                        <p:tgtEl>
                                          <p:spTgt spid="5127"/>
                                        </p:tgtEl>
                                        <p:attrNameLst>
                                          <p:attrName>style.visibility</p:attrName>
                                        </p:attrNameLst>
                                      </p:cBhvr>
                                      <p:to>
                                        <p:strVal val="visible"/>
                                      </p:to>
                                    </p:set>
                                    <p:anim calcmode="lin" valueType="num">
                                      <p:cBhvr additive="base">
                                        <p:cTn id="18" dur="5000" fill="hold"/>
                                        <p:tgtEl>
                                          <p:spTgt spid="5127"/>
                                        </p:tgtEl>
                                        <p:attrNameLst>
                                          <p:attrName>ppt_x</p:attrName>
                                        </p:attrNameLst>
                                      </p:cBhvr>
                                      <p:tavLst>
                                        <p:tav tm="0">
                                          <p:val>
                                            <p:strVal val="0-#ppt_w/2"/>
                                          </p:val>
                                        </p:tav>
                                        <p:tav tm="100000">
                                          <p:val>
                                            <p:strVal val="#ppt_x"/>
                                          </p:val>
                                        </p:tav>
                                      </p:tavLst>
                                    </p:anim>
                                    <p:anim calcmode="lin" valueType="num">
                                      <p:cBhvr additive="base">
                                        <p:cTn id="19" dur="5000" fill="hold"/>
                                        <p:tgtEl>
                                          <p:spTgt spid="5127"/>
                                        </p:tgtEl>
                                        <p:attrNameLst>
                                          <p:attrName>ppt_y</p:attrName>
                                        </p:attrNameLst>
                                      </p:cBhvr>
                                      <p:tavLst>
                                        <p:tav tm="0">
                                          <p:val>
                                            <p:strVal val="#ppt_y"/>
                                          </p:val>
                                        </p:tav>
                                        <p:tav tm="100000">
                                          <p:val>
                                            <p:strVal val="#ppt_y"/>
                                          </p:val>
                                        </p:tav>
                                      </p:tavLst>
                                    </p:anim>
                                  </p:childTnLst>
                                </p:cTn>
                              </p:par>
                              <p:par>
                                <p:cTn id="20" presetID="7" presetClass="entr" presetSubtype="2" fill="hold" nodeType="withEffect">
                                  <p:stCondLst>
                                    <p:cond delay="0"/>
                                  </p:stCondLst>
                                  <p:childTnLst>
                                    <p:set>
                                      <p:cBhvr>
                                        <p:cTn id="21" dur="1" fill="hold">
                                          <p:stCondLst>
                                            <p:cond delay="0"/>
                                          </p:stCondLst>
                                        </p:cTn>
                                        <p:tgtEl>
                                          <p:spTgt spid="5128"/>
                                        </p:tgtEl>
                                        <p:attrNameLst>
                                          <p:attrName>style.visibility</p:attrName>
                                        </p:attrNameLst>
                                      </p:cBhvr>
                                      <p:to>
                                        <p:strVal val="visible"/>
                                      </p:to>
                                    </p:set>
                                    <p:anim calcmode="lin" valueType="num">
                                      <p:cBhvr additive="base">
                                        <p:cTn id="22" dur="5000" fill="hold"/>
                                        <p:tgtEl>
                                          <p:spTgt spid="5128"/>
                                        </p:tgtEl>
                                        <p:attrNameLst>
                                          <p:attrName>ppt_x</p:attrName>
                                        </p:attrNameLst>
                                      </p:cBhvr>
                                      <p:tavLst>
                                        <p:tav tm="0">
                                          <p:val>
                                            <p:strVal val="1+#ppt_w/2"/>
                                          </p:val>
                                        </p:tav>
                                        <p:tav tm="100000">
                                          <p:val>
                                            <p:strVal val="#ppt_x"/>
                                          </p:val>
                                        </p:tav>
                                      </p:tavLst>
                                    </p:anim>
                                    <p:anim calcmode="lin" valueType="num">
                                      <p:cBhvr additive="base">
                                        <p:cTn id="23" dur="5000" fill="hold"/>
                                        <p:tgtEl>
                                          <p:spTgt spid="51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P spid="512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ChangeArrowheads="1"/>
          </p:cNvSpPr>
          <p:nvPr/>
        </p:nvSpPr>
        <p:spPr bwMode="auto">
          <a:xfrm>
            <a:off x="2220913" y="474663"/>
            <a:ext cx="4633912" cy="519112"/>
          </a:xfrm>
          <a:prstGeom prst="rect">
            <a:avLst/>
          </a:prstGeom>
          <a:noFill/>
          <a:ln w="9525">
            <a:noFill/>
            <a:miter lim="800000"/>
            <a:headEnd/>
            <a:tailEnd/>
          </a:ln>
        </p:spPr>
        <p:txBody>
          <a:bodyPr wrap="none" anchor="ctr">
            <a:spAutoFit/>
          </a:bodyPr>
          <a:lstStyle/>
          <a:p>
            <a:pPr algn="ctr"/>
            <a:r>
              <a:rPr lang="it-IT" sz="2800">
                <a:solidFill>
                  <a:srgbClr val="FF0000"/>
                </a:solidFill>
                <a:latin typeface="Times New Roman" pitchFamily="18" charset="0"/>
              </a:rPr>
              <a:t>LA MOLE ANTONELLIANA</a:t>
            </a:r>
          </a:p>
        </p:txBody>
      </p:sp>
      <p:sp>
        <p:nvSpPr>
          <p:cNvPr id="6149" name="Rectangle 5"/>
          <p:cNvSpPr>
            <a:spLocks noChangeArrowheads="1"/>
          </p:cNvSpPr>
          <p:nvPr/>
        </p:nvSpPr>
        <p:spPr bwMode="auto">
          <a:xfrm>
            <a:off x="468313" y="1196975"/>
            <a:ext cx="8135937" cy="2014538"/>
          </a:xfrm>
          <a:prstGeom prst="rect">
            <a:avLst/>
          </a:prstGeom>
          <a:noFill/>
          <a:ln w="9525">
            <a:noFill/>
            <a:miter lim="800000"/>
            <a:headEnd/>
            <a:tailEnd/>
          </a:ln>
        </p:spPr>
        <p:txBody>
          <a:bodyPr anchor="ctr">
            <a:spAutoFit/>
          </a:bodyPr>
          <a:lstStyle/>
          <a:p>
            <a:pPr algn="just"/>
            <a:r>
              <a:rPr lang="it-IT">
                <a:latin typeface="Times New Roman" pitchFamily="18" charset="0"/>
              </a:rPr>
              <a:t>La Mole Antonelliana è il monumento simbolo della città di Torino. Prende il nome dall'architetto che la costruì, Alessandro Antonelli. È alta 165,50 metri ed è attualmente l’edificio in muratura più alto del mondo.</a:t>
            </a:r>
          </a:p>
          <a:p>
            <a:pPr algn="just"/>
            <a:r>
              <a:rPr lang="it-IT">
                <a:latin typeface="Times New Roman" pitchFamily="18" charset="0"/>
              </a:rPr>
              <a:t>Originariamente doveva essere una sinagoga per gli ebrei, ma nel 1873 venne fatto uno scambio con la città di Torino, che diede loro un altro terreno per costruire l'attuale sinagoga e si prese in carico la costruenda Mole che sarebbe stata dedicata al re Vittorio Emanuele II.</a:t>
            </a:r>
          </a:p>
        </p:txBody>
      </p:sp>
      <p:pic>
        <p:nvPicPr>
          <p:cNvPr id="6150" name="Picture 6" descr="Mole Antonelliana"/>
          <p:cNvPicPr>
            <a:picLocks noChangeAspect="1" noChangeArrowheads="1"/>
          </p:cNvPicPr>
          <p:nvPr/>
        </p:nvPicPr>
        <p:blipFill>
          <a:blip r:embed="rId3" cstate="print"/>
          <a:srcRect/>
          <a:stretch>
            <a:fillRect/>
          </a:stretch>
        </p:blipFill>
        <p:spPr bwMode="auto">
          <a:xfrm>
            <a:off x="611188" y="3429000"/>
            <a:ext cx="2052637" cy="2736850"/>
          </a:xfrm>
          <a:prstGeom prst="rect">
            <a:avLst/>
          </a:prstGeom>
          <a:noFill/>
          <a:ln w="9525">
            <a:noFill/>
            <a:miter lim="800000"/>
            <a:headEnd/>
            <a:tailEnd/>
          </a:ln>
        </p:spPr>
      </p:pic>
      <p:pic>
        <p:nvPicPr>
          <p:cNvPr id="6151" name="Picture 7" descr="Punta mole"/>
          <p:cNvPicPr>
            <a:picLocks noChangeAspect="1" noChangeArrowheads="1"/>
          </p:cNvPicPr>
          <p:nvPr/>
        </p:nvPicPr>
        <p:blipFill>
          <a:blip r:embed="rId4" cstate="print"/>
          <a:srcRect/>
          <a:stretch>
            <a:fillRect/>
          </a:stretch>
        </p:blipFill>
        <p:spPr bwMode="auto">
          <a:xfrm>
            <a:off x="3419475" y="3068638"/>
            <a:ext cx="1350963" cy="1800225"/>
          </a:xfrm>
          <a:prstGeom prst="rect">
            <a:avLst/>
          </a:prstGeom>
          <a:noFill/>
          <a:ln w="9525">
            <a:noFill/>
            <a:miter lim="800000"/>
            <a:headEnd/>
            <a:tailEnd/>
          </a:ln>
        </p:spPr>
      </p:pic>
      <p:pic>
        <p:nvPicPr>
          <p:cNvPr id="6153" name="Picture 9" descr="Mole dai giardini"/>
          <p:cNvPicPr>
            <a:picLocks noChangeAspect="1" noChangeArrowheads="1"/>
          </p:cNvPicPr>
          <p:nvPr/>
        </p:nvPicPr>
        <p:blipFill>
          <a:blip r:embed="rId5" cstate="print"/>
          <a:srcRect/>
          <a:stretch>
            <a:fillRect/>
          </a:stretch>
        </p:blipFill>
        <p:spPr bwMode="auto">
          <a:xfrm>
            <a:off x="3132138" y="5013325"/>
            <a:ext cx="1873250" cy="1404938"/>
          </a:xfrm>
          <a:prstGeom prst="rect">
            <a:avLst/>
          </a:prstGeom>
          <a:noFill/>
          <a:ln w="9525">
            <a:noFill/>
            <a:miter lim="800000"/>
            <a:headEnd/>
            <a:tailEnd/>
          </a:ln>
        </p:spPr>
      </p:pic>
      <p:pic>
        <p:nvPicPr>
          <p:cNvPr id="6155" name="Picture 11" descr="Ascensore mole"/>
          <p:cNvPicPr>
            <a:picLocks noChangeAspect="1" noChangeArrowheads="1"/>
          </p:cNvPicPr>
          <p:nvPr/>
        </p:nvPicPr>
        <p:blipFill>
          <a:blip r:embed="rId6" cstate="print"/>
          <a:srcRect/>
          <a:stretch>
            <a:fillRect/>
          </a:stretch>
        </p:blipFill>
        <p:spPr bwMode="auto">
          <a:xfrm>
            <a:off x="5076825" y="3429000"/>
            <a:ext cx="3924300" cy="26177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additive="base">
                                        <p:cTn id="7" dur="5000" fill="hold"/>
                                        <p:tgtEl>
                                          <p:spTgt spid="6148"/>
                                        </p:tgtEl>
                                        <p:attrNameLst>
                                          <p:attrName>ppt_x</p:attrName>
                                        </p:attrNameLst>
                                      </p:cBhvr>
                                      <p:tavLst>
                                        <p:tav tm="0">
                                          <p:val>
                                            <p:strVal val="#ppt_x"/>
                                          </p:val>
                                        </p:tav>
                                        <p:tav tm="100000">
                                          <p:val>
                                            <p:strVal val="#ppt_x"/>
                                          </p:val>
                                        </p:tav>
                                      </p:tavLst>
                                    </p:anim>
                                    <p:anim calcmode="lin" valueType="num">
                                      <p:cBhvr additive="base">
                                        <p:cTn id="8" dur="5000" fill="hold"/>
                                        <p:tgtEl>
                                          <p:spTgt spid="614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grpId="0" nodeType="clickEffect">
                                  <p:stCondLst>
                                    <p:cond delay="0"/>
                                  </p:stCondLst>
                                  <p:childTnLst>
                                    <p:set>
                                      <p:cBhvr>
                                        <p:cTn id="12" dur="1" fill="hold">
                                          <p:stCondLst>
                                            <p:cond delay="0"/>
                                          </p:stCondLst>
                                        </p:cTn>
                                        <p:tgtEl>
                                          <p:spTgt spid="6149"/>
                                        </p:tgtEl>
                                        <p:attrNameLst>
                                          <p:attrName>style.visibility</p:attrName>
                                        </p:attrNameLst>
                                      </p:cBhvr>
                                      <p:to>
                                        <p:strVal val="visible"/>
                                      </p:to>
                                    </p:set>
                                    <p:anim calcmode="lin" valueType="num">
                                      <p:cBhvr additive="base">
                                        <p:cTn id="13" dur="5000" fill="hold"/>
                                        <p:tgtEl>
                                          <p:spTgt spid="6149"/>
                                        </p:tgtEl>
                                        <p:attrNameLst>
                                          <p:attrName>ppt_x</p:attrName>
                                        </p:attrNameLst>
                                      </p:cBhvr>
                                      <p:tavLst>
                                        <p:tav tm="0">
                                          <p:val>
                                            <p:strVal val="0-#ppt_w/2"/>
                                          </p:val>
                                        </p:tav>
                                        <p:tav tm="100000">
                                          <p:val>
                                            <p:strVal val="#ppt_x"/>
                                          </p:val>
                                        </p:tav>
                                      </p:tavLst>
                                    </p:anim>
                                    <p:anim calcmode="lin" valueType="num">
                                      <p:cBhvr additive="base">
                                        <p:cTn id="14" dur="5000" fill="hold"/>
                                        <p:tgtEl>
                                          <p:spTgt spid="6149"/>
                                        </p:tgtEl>
                                        <p:attrNameLst>
                                          <p:attrName>ppt_y</p:attrName>
                                        </p:attrNameLst>
                                      </p:cBhvr>
                                      <p:tavLst>
                                        <p:tav tm="0">
                                          <p:val>
                                            <p:strVal val="#ppt_y"/>
                                          </p:val>
                                        </p:tav>
                                        <p:tav tm="100000">
                                          <p:val>
                                            <p:strVal val="#ppt_y"/>
                                          </p:val>
                                        </p:tav>
                                      </p:tavLst>
                                    </p:anim>
                                  </p:childTnLst>
                                </p:cTn>
                              </p:par>
                            </p:childTnLst>
                          </p:cTn>
                        </p:par>
                        <p:par>
                          <p:cTn id="15" fill="hold">
                            <p:stCondLst>
                              <p:cond delay="5000"/>
                            </p:stCondLst>
                            <p:childTnLst>
                              <p:par>
                                <p:cTn id="16" presetID="7" presetClass="entr" presetSubtype="4" fill="hold" nodeType="afterEffect">
                                  <p:stCondLst>
                                    <p:cond delay="0"/>
                                  </p:stCondLst>
                                  <p:childTnLst>
                                    <p:set>
                                      <p:cBhvr>
                                        <p:cTn id="17" dur="1" fill="hold">
                                          <p:stCondLst>
                                            <p:cond delay="0"/>
                                          </p:stCondLst>
                                        </p:cTn>
                                        <p:tgtEl>
                                          <p:spTgt spid="6151"/>
                                        </p:tgtEl>
                                        <p:attrNameLst>
                                          <p:attrName>style.visibility</p:attrName>
                                        </p:attrNameLst>
                                      </p:cBhvr>
                                      <p:to>
                                        <p:strVal val="visible"/>
                                      </p:to>
                                    </p:set>
                                    <p:anim calcmode="lin" valueType="num">
                                      <p:cBhvr additive="base">
                                        <p:cTn id="18" dur="5000" fill="hold"/>
                                        <p:tgtEl>
                                          <p:spTgt spid="6151"/>
                                        </p:tgtEl>
                                        <p:attrNameLst>
                                          <p:attrName>ppt_x</p:attrName>
                                        </p:attrNameLst>
                                      </p:cBhvr>
                                      <p:tavLst>
                                        <p:tav tm="0">
                                          <p:val>
                                            <p:strVal val="#ppt_x"/>
                                          </p:val>
                                        </p:tav>
                                        <p:tav tm="100000">
                                          <p:val>
                                            <p:strVal val="#ppt_x"/>
                                          </p:val>
                                        </p:tav>
                                      </p:tavLst>
                                    </p:anim>
                                    <p:anim calcmode="lin" valueType="num">
                                      <p:cBhvr additive="base">
                                        <p:cTn id="19" dur="5000" fill="hold"/>
                                        <p:tgtEl>
                                          <p:spTgt spid="6151"/>
                                        </p:tgtEl>
                                        <p:attrNameLst>
                                          <p:attrName>ppt_y</p:attrName>
                                        </p:attrNameLst>
                                      </p:cBhvr>
                                      <p:tavLst>
                                        <p:tav tm="0">
                                          <p:val>
                                            <p:strVal val="1+#ppt_h/2"/>
                                          </p:val>
                                        </p:tav>
                                        <p:tav tm="100000">
                                          <p:val>
                                            <p:strVal val="#ppt_y"/>
                                          </p:val>
                                        </p:tav>
                                      </p:tavLst>
                                    </p:anim>
                                  </p:childTnLst>
                                </p:cTn>
                              </p:par>
                              <p:par>
                                <p:cTn id="20" presetID="7" presetClass="entr" presetSubtype="8" fill="hold" nodeType="withEffect">
                                  <p:stCondLst>
                                    <p:cond delay="0"/>
                                  </p:stCondLst>
                                  <p:childTnLst>
                                    <p:set>
                                      <p:cBhvr>
                                        <p:cTn id="21" dur="1" fill="hold">
                                          <p:stCondLst>
                                            <p:cond delay="0"/>
                                          </p:stCondLst>
                                        </p:cTn>
                                        <p:tgtEl>
                                          <p:spTgt spid="6150"/>
                                        </p:tgtEl>
                                        <p:attrNameLst>
                                          <p:attrName>style.visibility</p:attrName>
                                        </p:attrNameLst>
                                      </p:cBhvr>
                                      <p:to>
                                        <p:strVal val="visible"/>
                                      </p:to>
                                    </p:set>
                                    <p:anim calcmode="lin" valueType="num">
                                      <p:cBhvr additive="base">
                                        <p:cTn id="22" dur="5000" fill="hold"/>
                                        <p:tgtEl>
                                          <p:spTgt spid="6150"/>
                                        </p:tgtEl>
                                        <p:attrNameLst>
                                          <p:attrName>ppt_x</p:attrName>
                                        </p:attrNameLst>
                                      </p:cBhvr>
                                      <p:tavLst>
                                        <p:tav tm="0">
                                          <p:val>
                                            <p:strVal val="0-#ppt_w/2"/>
                                          </p:val>
                                        </p:tav>
                                        <p:tav tm="100000">
                                          <p:val>
                                            <p:strVal val="#ppt_x"/>
                                          </p:val>
                                        </p:tav>
                                      </p:tavLst>
                                    </p:anim>
                                    <p:anim calcmode="lin" valueType="num">
                                      <p:cBhvr additive="base">
                                        <p:cTn id="23" dur="5000" fill="hold"/>
                                        <p:tgtEl>
                                          <p:spTgt spid="6150"/>
                                        </p:tgtEl>
                                        <p:attrNameLst>
                                          <p:attrName>ppt_y</p:attrName>
                                        </p:attrNameLst>
                                      </p:cBhvr>
                                      <p:tavLst>
                                        <p:tav tm="0">
                                          <p:val>
                                            <p:strVal val="#ppt_y"/>
                                          </p:val>
                                        </p:tav>
                                        <p:tav tm="100000">
                                          <p:val>
                                            <p:strVal val="#ppt_y"/>
                                          </p:val>
                                        </p:tav>
                                      </p:tavLst>
                                    </p:anim>
                                  </p:childTnLst>
                                </p:cTn>
                              </p:par>
                            </p:childTnLst>
                          </p:cTn>
                        </p:par>
                        <p:par>
                          <p:cTn id="24" fill="hold">
                            <p:stCondLst>
                              <p:cond delay="10000"/>
                            </p:stCondLst>
                            <p:childTnLst>
                              <p:par>
                                <p:cTn id="25" presetID="7" presetClass="entr" presetSubtype="4" fill="hold" nodeType="afterEffect">
                                  <p:stCondLst>
                                    <p:cond delay="0"/>
                                  </p:stCondLst>
                                  <p:childTnLst>
                                    <p:set>
                                      <p:cBhvr>
                                        <p:cTn id="26" dur="1" fill="hold">
                                          <p:stCondLst>
                                            <p:cond delay="0"/>
                                          </p:stCondLst>
                                        </p:cTn>
                                        <p:tgtEl>
                                          <p:spTgt spid="6153"/>
                                        </p:tgtEl>
                                        <p:attrNameLst>
                                          <p:attrName>style.visibility</p:attrName>
                                        </p:attrNameLst>
                                      </p:cBhvr>
                                      <p:to>
                                        <p:strVal val="visible"/>
                                      </p:to>
                                    </p:set>
                                    <p:anim calcmode="lin" valueType="num">
                                      <p:cBhvr additive="base">
                                        <p:cTn id="27" dur="5000" fill="hold"/>
                                        <p:tgtEl>
                                          <p:spTgt spid="6153"/>
                                        </p:tgtEl>
                                        <p:attrNameLst>
                                          <p:attrName>ppt_x</p:attrName>
                                        </p:attrNameLst>
                                      </p:cBhvr>
                                      <p:tavLst>
                                        <p:tav tm="0">
                                          <p:val>
                                            <p:strVal val="#ppt_x"/>
                                          </p:val>
                                        </p:tav>
                                        <p:tav tm="100000">
                                          <p:val>
                                            <p:strVal val="#ppt_x"/>
                                          </p:val>
                                        </p:tav>
                                      </p:tavLst>
                                    </p:anim>
                                    <p:anim calcmode="lin" valueType="num">
                                      <p:cBhvr additive="base">
                                        <p:cTn id="28" dur="5000" fill="hold"/>
                                        <p:tgtEl>
                                          <p:spTgt spid="6153"/>
                                        </p:tgtEl>
                                        <p:attrNameLst>
                                          <p:attrName>ppt_y</p:attrName>
                                        </p:attrNameLst>
                                      </p:cBhvr>
                                      <p:tavLst>
                                        <p:tav tm="0">
                                          <p:val>
                                            <p:strVal val="1+#ppt_h/2"/>
                                          </p:val>
                                        </p:tav>
                                        <p:tav tm="100000">
                                          <p:val>
                                            <p:strVal val="#ppt_y"/>
                                          </p:val>
                                        </p:tav>
                                      </p:tavLst>
                                    </p:anim>
                                  </p:childTnLst>
                                </p:cTn>
                              </p:par>
                            </p:childTnLst>
                          </p:cTn>
                        </p:par>
                        <p:par>
                          <p:cTn id="29" fill="hold">
                            <p:stCondLst>
                              <p:cond delay="15000"/>
                            </p:stCondLst>
                            <p:childTnLst>
                              <p:par>
                                <p:cTn id="30" presetID="7" presetClass="entr" presetSubtype="2" fill="hold" nodeType="afterEffect">
                                  <p:stCondLst>
                                    <p:cond delay="0"/>
                                  </p:stCondLst>
                                  <p:childTnLst>
                                    <p:set>
                                      <p:cBhvr>
                                        <p:cTn id="31" dur="1" fill="hold">
                                          <p:stCondLst>
                                            <p:cond delay="0"/>
                                          </p:stCondLst>
                                        </p:cTn>
                                        <p:tgtEl>
                                          <p:spTgt spid="6155"/>
                                        </p:tgtEl>
                                        <p:attrNameLst>
                                          <p:attrName>style.visibility</p:attrName>
                                        </p:attrNameLst>
                                      </p:cBhvr>
                                      <p:to>
                                        <p:strVal val="visible"/>
                                      </p:to>
                                    </p:set>
                                    <p:anim calcmode="lin" valueType="num">
                                      <p:cBhvr additive="base">
                                        <p:cTn id="32" dur="5000" fill="hold"/>
                                        <p:tgtEl>
                                          <p:spTgt spid="6155"/>
                                        </p:tgtEl>
                                        <p:attrNameLst>
                                          <p:attrName>ppt_x</p:attrName>
                                        </p:attrNameLst>
                                      </p:cBhvr>
                                      <p:tavLst>
                                        <p:tav tm="0">
                                          <p:val>
                                            <p:strVal val="1+#ppt_w/2"/>
                                          </p:val>
                                        </p:tav>
                                        <p:tav tm="100000">
                                          <p:val>
                                            <p:strVal val="#ppt_x"/>
                                          </p:val>
                                        </p:tav>
                                      </p:tavLst>
                                    </p:anim>
                                    <p:anim calcmode="lin" valueType="num">
                                      <p:cBhvr additive="base">
                                        <p:cTn id="33" dur="5000" fill="hold"/>
                                        <p:tgtEl>
                                          <p:spTgt spid="61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4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2757488" y="474663"/>
            <a:ext cx="3556000" cy="519112"/>
          </a:xfrm>
          <a:prstGeom prst="rect">
            <a:avLst/>
          </a:prstGeom>
          <a:noFill/>
          <a:ln w="9525">
            <a:noFill/>
            <a:miter lim="800000"/>
            <a:headEnd/>
            <a:tailEnd/>
          </a:ln>
        </p:spPr>
        <p:txBody>
          <a:bodyPr wrap="none" anchor="ctr">
            <a:spAutoFit/>
          </a:bodyPr>
          <a:lstStyle/>
          <a:p>
            <a:pPr algn="ctr"/>
            <a:r>
              <a:rPr lang="it-IT" sz="2800">
                <a:solidFill>
                  <a:srgbClr val="FF0000"/>
                </a:solidFill>
                <a:latin typeface="Times New Roman" pitchFamily="18" charset="0"/>
              </a:rPr>
              <a:t>PALAZZO MADAMA</a:t>
            </a:r>
          </a:p>
        </p:txBody>
      </p:sp>
      <p:sp>
        <p:nvSpPr>
          <p:cNvPr id="7173" name="Rectangle 5"/>
          <p:cNvSpPr>
            <a:spLocks noChangeArrowheads="1"/>
          </p:cNvSpPr>
          <p:nvPr/>
        </p:nvSpPr>
        <p:spPr bwMode="auto">
          <a:xfrm>
            <a:off x="179388" y="1196975"/>
            <a:ext cx="8729662" cy="2289175"/>
          </a:xfrm>
          <a:prstGeom prst="rect">
            <a:avLst/>
          </a:prstGeom>
          <a:noFill/>
          <a:ln w="9525">
            <a:noFill/>
            <a:miter lim="800000"/>
            <a:headEnd/>
            <a:tailEnd/>
          </a:ln>
        </p:spPr>
        <p:txBody>
          <a:bodyPr anchor="ctr">
            <a:spAutoFit/>
          </a:bodyPr>
          <a:lstStyle/>
          <a:p>
            <a:pPr algn="just"/>
            <a:r>
              <a:rPr lang="it-IT">
                <a:latin typeface="Times New Roman" pitchFamily="18" charset="0"/>
              </a:rPr>
              <a:t>Eretto dai romani in qualità di porta cittadina, Porta Fibellona, per il lato esposto verso il fiume Po, l'edificio divenne prima sistema difensivo, quindi palazzo vero e proprio, simbolo del potere che tenne Torino fino al XVI secolo, quando venne preferito l'attuale Palazzo Reale come sede dei duchi di Savoia.</a:t>
            </a:r>
          </a:p>
          <a:p>
            <a:pPr algn="just"/>
            <a:r>
              <a:rPr lang="it-IT">
                <a:latin typeface="Times New Roman" pitchFamily="18" charset="0"/>
              </a:rPr>
              <a:t>Abbellito notevolmente sotto la reggenza, nel secolo successivo, delle due Madame Reali (da qui il nome), il vecchio castello medioevale venne riqualificato grazie all'opera del primo architetto di Casa Savoia, Filippo Juvarra: sua è la grande facciata, che domina la piazza che proprio dal Palazzo Madama prende il nome.</a:t>
            </a:r>
          </a:p>
        </p:txBody>
      </p:sp>
      <p:pic>
        <p:nvPicPr>
          <p:cNvPr id="7174" name="Picture 6" descr="Palazzo madama"/>
          <p:cNvPicPr>
            <a:picLocks noChangeAspect="1" noChangeArrowheads="1"/>
          </p:cNvPicPr>
          <p:nvPr/>
        </p:nvPicPr>
        <p:blipFill>
          <a:blip r:embed="rId3" cstate="print"/>
          <a:srcRect/>
          <a:stretch>
            <a:fillRect/>
          </a:stretch>
        </p:blipFill>
        <p:spPr bwMode="auto">
          <a:xfrm>
            <a:off x="539750" y="3644900"/>
            <a:ext cx="3887788" cy="2565400"/>
          </a:xfrm>
          <a:prstGeom prst="rect">
            <a:avLst/>
          </a:prstGeom>
          <a:noFill/>
          <a:ln w="9525">
            <a:noFill/>
            <a:miter lim="800000"/>
            <a:headEnd/>
            <a:tailEnd/>
          </a:ln>
        </p:spPr>
      </p:pic>
      <p:pic>
        <p:nvPicPr>
          <p:cNvPr id="7176" name="Picture 8" descr="Madama dietro"/>
          <p:cNvPicPr>
            <a:picLocks noChangeAspect="1" noChangeArrowheads="1"/>
          </p:cNvPicPr>
          <p:nvPr/>
        </p:nvPicPr>
        <p:blipFill>
          <a:blip r:embed="rId4" cstate="print"/>
          <a:srcRect/>
          <a:stretch>
            <a:fillRect/>
          </a:stretch>
        </p:blipFill>
        <p:spPr bwMode="auto">
          <a:xfrm>
            <a:off x="4572000" y="3284538"/>
            <a:ext cx="4170363" cy="31273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 calcmode="lin" valueType="num">
                                      <p:cBhvr additive="base">
                                        <p:cTn id="7" dur="5000" fill="hold"/>
                                        <p:tgtEl>
                                          <p:spTgt spid="7172"/>
                                        </p:tgtEl>
                                        <p:attrNameLst>
                                          <p:attrName>ppt_x</p:attrName>
                                        </p:attrNameLst>
                                      </p:cBhvr>
                                      <p:tavLst>
                                        <p:tav tm="0">
                                          <p:val>
                                            <p:strVal val="#ppt_x"/>
                                          </p:val>
                                        </p:tav>
                                        <p:tav tm="100000">
                                          <p:val>
                                            <p:strVal val="#ppt_x"/>
                                          </p:val>
                                        </p:tav>
                                      </p:tavLst>
                                    </p:anim>
                                    <p:anim calcmode="lin" valueType="num">
                                      <p:cBhvr additive="base">
                                        <p:cTn id="8" dur="5000" fill="hold"/>
                                        <p:tgtEl>
                                          <p:spTgt spid="717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grpId="0" nodeType="clickEffect">
                                  <p:stCondLst>
                                    <p:cond delay="0"/>
                                  </p:stCondLst>
                                  <p:childTnLst>
                                    <p:set>
                                      <p:cBhvr>
                                        <p:cTn id="12" dur="1" fill="hold">
                                          <p:stCondLst>
                                            <p:cond delay="0"/>
                                          </p:stCondLst>
                                        </p:cTn>
                                        <p:tgtEl>
                                          <p:spTgt spid="7173"/>
                                        </p:tgtEl>
                                        <p:attrNameLst>
                                          <p:attrName>style.visibility</p:attrName>
                                        </p:attrNameLst>
                                      </p:cBhvr>
                                      <p:to>
                                        <p:strVal val="visible"/>
                                      </p:to>
                                    </p:set>
                                    <p:anim calcmode="lin" valueType="num">
                                      <p:cBhvr additive="base">
                                        <p:cTn id="13" dur="5000" fill="hold"/>
                                        <p:tgtEl>
                                          <p:spTgt spid="7173"/>
                                        </p:tgtEl>
                                        <p:attrNameLst>
                                          <p:attrName>ppt_x</p:attrName>
                                        </p:attrNameLst>
                                      </p:cBhvr>
                                      <p:tavLst>
                                        <p:tav tm="0">
                                          <p:val>
                                            <p:strVal val="0-#ppt_w/2"/>
                                          </p:val>
                                        </p:tav>
                                        <p:tav tm="100000">
                                          <p:val>
                                            <p:strVal val="#ppt_x"/>
                                          </p:val>
                                        </p:tav>
                                      </p:tavLst>
                                    </p:anim>
                                    <p:anim calcmode="lin" valueType="num">
                                      <p:cBhvr additive="base">
                                        <p:cTn id="14" dur="5000" fill="hold"/>
                                        <p:tgtEl>
                                          <p:spTgt spid="7173"/>
                                        </p:tgtEl>
                                        <p:attrNameLst>
                                          <p:attrName>ppt_y</p:attrName>
                                        </p:attrNameLst>
                                      </p:cBhvr>
                                      <p:tavLst>
                                        <p:tav tm="0">
                                          <p:val>
                                            <p:strVal val="#ppt_y"/>
                                          </p:val>
                                        </p:tav>
                                        <p:tav tm="100000">
                                          <p:val>
                                            <p:strVal val="#ppt_y"/>
                                          </p:val>
                                        </p:tav>
                                      </p:tavLst>
                                    </p:anim>
                                  </p:childTnLst>
                                </p:cTn>
                              </p:par>
                            </p:childTnLst>
                          </p:cTn>
                        </p:par>
                        <p:par>
                          <p:cTn id="15" fill="hold">
                            <p:stCondLst>
                              <p:cond delay="5000"/>
                            </p:stCondLst>
                            <p:childTnLst>
                              <p:par>
                                <p:cTn id="16" presetID="7" presetClass="entr" presetSubtype="8" fill="hold" nodeType="afterEffect">
                                  <p:stCondLst>
                                    <p:cond delay="0"/>
                                  </p:stCondLst>
                                  <p:childTnLst>
                                    <p:set>
                                      <p:cBhvr>
                                        <p:cTn id="17" dur="1" fill="hold">
                                          <p:stCondLst>
                                            <p:cond delay="0"/>
                                          </p:stCondLst>
                                        </p:cTn>
                                        <p:tgtEl>
                                          <p:spTgt spid="7174"/>
                                        </p:tgtEl>
                                        <p:attrNameLst>
                                          <p:attrName>style.visibility</p:attrName>
                                        </p:attrNameLst>
                                      </p:cBhvr>
                                      <p:to>
                                        <p:strVal val="visible"/>
                                      </p:to>
                                    </p:set>
                                    <p:anim calcmode="lin" valueType="num">
                                      <p:cBhvr additive="base">
                                        <p:cTn id="18" dur="5000" fill="hold"/>
                                        <p:tgtEl>
                                          <p:spTgt spid="7174"/>
                                        </p:tgtEl>
                                        <p:attrNameLst>
                                          <p:attrName>ppt_x</p:attrName>
                                        </p:attrNameLst>
                                      </p:cBhvr>
                                      <p:tavLst>
                                        <p:tav tm="0">
                                          <p:val>
                                            <p:strVal val="0-#ppt_w/2"/>
                                          </p:val>
                                        </p:tav>
                                        <p:tav tm="100000">
                                          <p:val>
                                            <p:strVal val="#ppt_x"/>
                                          </p:val>
                                        </p:tav>
                                      </p:tavLst>
                                    </p:anim>
                                    <p:anim calcmode="lin" valueType="num">
                                      <p:cBhvr additive="base">
                                        <p:cTn id="19" dur="5000" fill="hold"/>
                                        <p:tgtEl>
                                          <p:spTgt spid="7174"/>
                                        </p:tgtEl>
                                        <p:attrNameLst>
                                          <p:attrName>ppt_y</p:attrName>
                                        </p:attrNameLst>
                                      </p:cBhvr>
                                      <p:tavLst>
                                        <p:tav tm="0">
                                          <p:val>
                                            <p:strVal val="#ppt_y"/>
                                          </p:val>
                                        </p:tav>
                                        <p:tav tm="100000">
                                          <p:val>
                                            <p:strVal val="#ppt_y"/>
                                          </p:val>
                                        </p:tav>
                                      </p:tavLst>
                                    </p:anim>
                                  </p:childTnLst>
                                </p:cTn>
                              </p:par>
                              <p:par>
                                <p:cTn id="20" presetID="7" presetClass="entr" presetSubtype="2" fill="hold" nodeType="withEffect">
                                  <p:stCondLst>
                                    <p:cond delay="0"/>
                                  </p:stCondLst>
                                  <p:childTnLst>
                                    <p:set>
                                      <p:cBhvr>
                                        <p:cTn id="21" dur="1" fill="hold">
                                          <p:stCondLst>
                                            <p:cond delay="0"/>
                                          </p:stCondLst>
                                        </p:cTn>
                                        <p:tgtEl>
                                          <p:spTgt spid="7176"/>
                                        </p:tgtEl>
                                        <p:attrNameLst>
                                          <p:attrName>style.visibility</p:attrName>
                                        </p:attrNameLst>
                                      </p:cBhvr>
                                      <p:to>
                                        <p:strVal val="visible"/>
                                      </p:to>
                                    </p:set>
                                    <p:anim calcmode="lin" valueType="num">
                                      <p:cBhvr additive="base">
                                        <p:cTn id="22" dur="5000" fill="hold"/>
                                        <p:tgtEl>
                                          <p:spTgt spid="7176"/>
                                        </p:tgtEl>
                                        <p:attrNameLst>
                                          <p:attrName>ppt_x</p:attrName>
                                        </p:attrNameLst>
                                      </p:cBhvr>
                                      <p:tavLst>
                                        <p:tav tm="0">
                                          <p:val>
                                            <p:strVal val="1+#ppt_w/2"/>
                                          </p:val>
                                        </p:tav>
                                        <p:tav tm="100000">
                                          <p:val>
                                            <p:strVal val="#ppt_x"/>
                                          </p:val>
                                        </p:tav>
                                      </p:tavLst>
                                    </p:anim>
                                    <p:anim calcmode="lin" valueType="num">
                                      <p:cBhvr additive="base">
                                        <p:cTn id="23" dur="5000" fill="hold"/>
                                        <p:tgtEl>
                                          <p:spTgt spid="71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p:bldP spid="717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ChangeArrowheads="1"/>
          </p:cNvSpPr>
          <p:nvPr/>
        </p:nvSpPr>
        <p:spPr bwMode="auto">
          <a:xfrm>
            <a:off x="2630488" y="474663"/>
            <a:ext cx="3811587" cy="519112"/>
          </a:xfrm>
          <a:prstGeom prst="rect">
            <a:avLst/>
          </a:prstGeom>
          <a:noFill/>
          <a:ln w="9525">
            <a:noFill/>
            <a:miter lim="800000"/>
            <a:headEnd/>
            <a:tailEnd/>
          </a:ln>
        </p:spPr>
        <p:txBody>
          <a:bodyPr wrap="none" anchor="ctr">
            <a:spAutoFit/>
          </a:bodyPr>
          <a:lstStyle/>
          <a:p>
            <a:pPr algn="ctr"/>
            <a:r>
              <a:rPr lang="it-IT" sz="2800">
                <a:solidFill>
                  <a:srgbClr val="FF0000"/>
                </a:solidFill>
                <a:latin typeface="Times New Roman" pitchFamily="18" charset="0"/>
              </a:rPr>
              <a:t>TEATRO CARIGNANO</a:t>
            </a:r>
          </a:p>
        </p:txBody>
      </p:sp>
      <p:sp>
        <p:nvSpPr>
          <p:cNvPr id="8197" name="Rectangle 5"/>
          <p:cNvSpPr>
            <a:spLocks noChangeArrowheads="1"/>
          </p:cNvSpPr>
          <p:nvPr/>
        </p:nvSpPr>
        <p:spPr bwMode="auto">
          <a:xfrm>
            <a:off x="250825" y="1196975"/>
            <a:ext cx="8653463" cy="2014538"/>
          </a:xfrm>
          <a:prstGeom prst="rect">
            <a:avLst/>
          </a:prstGeom>
          <a:noFill/>
          <a:ln w="9525">
            <a:noFill/>
            <a:miter lim="800000"/>
            <a:headEnd/>
            <a:tailEnd/>
          </a:ln>
        </p:spPr>
        <p:txBody>
          <a:bodyPr anchor="ctr">
            <a:spAutoFit/>
          </a:bodyPr>
          <a:lstStyle/>
          <a:p>
            <a:pPr algn="just"/>
            <a:r>
              <a:rPr lang="it-IT">
                <a:latin typeface="Times New Roman" pitchFamily="18" charset="0"/>
              </a:rPr>
              <a:t>Il Teatro Carignano è uno dei più importanti teatri di Torino. Di proprietà della città, è il teatro in cui il re andava a vedere la commedia (a differenza del Teatro Regio, che era il teatro dell'opera). Fu costruito dai principi di Carignano alla fine del XVII secolo in legno per ospitare piccoli spettacoli soprattutto ad uso della nobile famiglia. Nel 1752, ormai fatiscente, fu ricostruito in muratura su progetto di Benedetto Alfieri che qualche anno prima aveva progettato il teatro Regio. E' gestito dalla fondazione del Teatro Stabile di Torino.</a:t>
            </a:r>
          </a:p>
        </p:txBody>
      </p:sp>
      <p:pic>
        <p:nvPicPr>
          <p:cNvPr id="8198" name="Picture 6" descr="Teatro Carignano"/>
          <p:cNvPicPr>
            <a:picLocks noChangeAspect="1" noChangeArrowheads="1"/>
          </p:cNvPicPr>
          <p:nvPr/>
        </p:nvPicPr>
        <p:blipFill>
          <a:blip r:embed="rId3" cstate="print"/>
          <a:srcRect/>
          <a:stretch>
            <a:fillRect/>
          </a:stretch>
        </p:blipFill>
        <p:spPr bwMode="auto">
          <a:xfrm>
            <a:off x="2987675" y="3500438"/>
            <a:ext cx="3600450" cy="25304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additive="base">
                                        <p:cTn id="7" dur="5000" fill="hold"/>
                                        <p:tgtEl>
                                          <p:spTgt spid="8196"/>
                                        </p:tgtEl>
                                        <p:attrNameLst>
                                          <p:attrName>ppt_x</p:attrName>
                                        </p:attrNameLst>
                                      </p:cBhvr>
                                      <p:tavLst>
                                        <p:tav tm="0">
                                          <p:val>
                                            <p:strVal val="#ppt_x"/>
                                          </p:val>
                                        </p:tav>
                                        <p:tav tm="100000">
                                          <p:val>
                                            <p:strVal val="#ppt_x"/>
                                          </p:val>
                                        </p:tav>
                                      </p:tavLst>
                                    </p:anim>
                                    <p:anim calcmode="lin" valueType="num">
                                      <p:cBhvr additive="base">
                                        <p:cTn id="8" dur="5000" fill="hold"/>
                                        <p:tgtEl>
                                          <p:spTgt spid="8196"/>
                                        </p:tgtEl>
                                        <p:attrNameLst>
                                          <p:attrName>ppt_y</p:attrName>
                                        </p:attrNameLst>
                                      </p:cBhvr>
                                      <p:tavLst>
                                        <p:tav tm="0">
                                          <p:val>
                                            <p:strVal val="0-#ppt_h/2"/>
                                          </p:val>
                                        </p:tav>
                                        <p:tav tm="100000">
                                          <p:val>
                                            <p:strVal val="#ppt_y"/>
                                          </p:val>
                                        </p:tav>
                                      </p:tavLst>
                                    </p:anim>
                                  </p:childTnLst>
                                </p:cTn>
                              </p:par>
                            </p:childTnLst>
                          </p:cTn>
                        </p:par>
                        <p:par>
                          <p:cTn id="9" fill="hold">
                            <p:stCondLst>
                              <p:cond delay="5000"/>
                            </p:stCondLst>
                            <p:childTnLst>
                              <p:par>
                                <p:cTn id="10" presetID="7" presetClass="entr" presetSubtype="8" fill="hold" grpId="0" nodeType="afterEffect">
                                  <p:stCondLst>
                                    <p:cond delay="0"/>
                                  </p:stCondLst>
                                  <p:childTnLst>
                                    <p:set>
                                      <p:cBhvr>
                                        <p:cTn id="11" dur="1" fill="hold">
                                          <p:stCondLst>
                                            <p:cond delay="0"/>
                                          </p:stCondLst>
                                        </p:cTn>
                                        <p:tgtEl>
                                          <p:spTgt spid="8197"/>
                                        </p:tgtEl>
                                        <p:attrNameLst>
                                          <p:attrName>style.visibility</p:attrName>
                                        </p:attrNameLst>
                                      </p:cBhvr>
                                      <p:to>
                                        <p:strVal val="visible"/>
                                      </p:to>
                                    </p:set>
                                    <p:anim calcmode="lin" valueType="num">
                                      <p:cBhvr additive="base">
                                        <p:cTn id="12" dur="5000" fill="hold"/>
                                        <p:tgtEl>
                                          <p:spTgt spid="8197"/>
                                        </p:tgtEl>
                                        <p:attrNameLst>
                                          <p:attrName>ppt_x</p:attrName>
                                        </p:attrNameLst>
                                      </p:cBhvr>
                                      <p:tavLst>
                                        <p:tav tm="0">
                                          <p:val>
                                            <p:strVal val="0-#ppt_w/2"/>
                                          </p:val>
                                        </p:tav>
                                        <p:tav tm="100000">
                                          <p:val>
                                            <p:strVal val="#ppt_x"/>
                                          </p:val>
                                        </p:tav>
                                      </p:tavLst>
                                    </p:anim>
                                    <p:anim calcmode="lin" valueType="num">
                                      <p:cBhvr additive="base">
                                        <p:cTn id="13" dur="5000" fill="hold"/>
                                        <p:tgtEl>
                                          <p:spTgt spid="8197"/>
                                        </p:tgtEl>
                                        <p:attrNameLst>
                                          <p:attrName>ppt_y</p:attrName>
                                        </p:attrNameLst>
                                      </p:cBhvr>
                                      <p:tavLst>
                                        <p:tav tm="0">
                                          <p:val>
                                            <p:strVal val="#ppt_y"/>
                                          </p:val>
                                        </p:tav>
                                        <p:tav tm="100000">
                                          <p:val>
                                            <p:strVal val="#ppt_y"/>
                                          </p:val>
                                        </p:tav>
                                      </p:tavLst>
                                    </p:anim>
                                  </p:childTnLst>
                                </p:cTn>
                              </p:par>
                            </p:childTnLst>
                          </p:cTn>
                        </p:par>
                        <p:par>
                          <p:cTn id="14" fill="hold">
                            <p:stCondLst>
                              <p:cond delay="10000"/>
                            </p:stCondLst>
                            <p:childTnLst>
                              <p:par>
                                <p:cTn id="15" presetID="10" presetClass="entr" presetSubtype="0" fill="hold" nodeType="afterEffect">
                                  <p:stCondLst>
                                    <p:cond delay="0"/>
                                  </p:stCondLst>
                                  <p:childTnLst>
                                    <p:set>
                                      <p:cBhvr>
                                        <p:cTn id="16" dur="1" fill="hold">
                                          <p:stCondLst>
                                            <p:cond delay="0"/>
                                          </p:stCondLst>
                                        </p:cTn>
                                        <p:tgtEl>
                                          <p:spTgt spid="8198"/>
                                        </p:tgtEl>
                                        <p:attrNameLst>
                                          <p:attrName>style.visibility</p:attrName>
                                        </p:attrNameLst>
                                      </p:cBhvr>
                                      <p:to>
                                        <p:strVal val="visible"/>
                                      </p:to>
                                    </p:set>
                                    <p:animEffect transition="in" filter="fade">
                                      <p:cBhvr>
                                        <p:cTn id="17" dur="2000"/>
                                        <p:tgtEl>
                                          <p:spTgt spid="8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2755900" y="473075"/>
            <a:ext cx="3560763" cy="522288"/>
          </a:xfrm>
          <a:prstGeom prst="rect">
            <a:avLst/>
          </a:prstGeom>
          <a:noFill/>
          <a:ln w="9525">
            <a:noFill/>
            <a:miter lim="800000"/>
            <a:headEnd/>
            <a:tailEnd/>
          </a:ln>
        </p:spPr>
        <p:txBody>
          <a:bodyPr wrap="none" anchor="ctr">
            <a:spAutoFit/>
          </a:bodyPr>
          <a:lstStyle/>
          <a:p>
            <a:pPr algn="ctr"/>
            <a:r>
              <a:rPr lang="it-IT" sz="2800">
                <a:solidFill>
                  <a:srgbClr val="FF0000"/>
                </a:solidFill>
                <a:latin typeface="Times New Roman" pitchFamily="18" charset="0"/>
              </a:rPr>
              <a:t>PIAZZA SAN CARLO</a:t>
            </a:r>
          </a:p>
        </p:txBody>
      </p:sp>
      <p:sp>
        <p:nvSpPr>
          <p:cNvPr id="5" name="Rectangle 5"/>
          <p:cNvSpPr>
            <a:spLocks noChangeArrowheads="1"/>
          </p:cNvSpPr>
          <p:nvPr/>
        </p:nvSpPr>
        <p:spPr bwMode="auto">
          <a:xfrm>
            <a:off x="250825" y="1196975"/>
            <a:ext cx="8653463" cy="1754188"/>
          </a:xfrm>
          <a:prstGeom prst="rect">
            <a:avLst/>
          </a:prstGeom>
          <a:noFill/>
          <a:ln w="9525">
            <a:noFill/>
            <a:miter lim="800000"/>
            <a:headEnd/>
            <a:tailEnd/>
          </a:ln>
        </p:spPr>
        <p:txBody>
          <a:bodyPr anchor="ctr">
            <a:spAutoFit/>
          </a:bodyPr>
          <a:lstStyle/>
          <a:p>
            <a:pPr algn="just"/>
            <a:r>
              <a:rPr lang="it-IT">
                <a:latin typeface="Times New Roman" pitchFamily="18" charset="0"/>
                <a:cs typeface="Times New Roman" pitchFamily="18" charset="0"/>
              </a:rPr>
              <a:t>Piazza San Carlo è una delle più importanti piazze di Torino; può essere definita come il cuore pulsante del capoluogo piemontese. Lunga 168 metri e larga 76, la piazza ha una superficie di 12.768 metri quadrati. L'aspetto attuale è risalente al XVII secolo su progetto di Carlo di Castellamonte, ulteriormente arricchita dall'intervento di Benedetto Alfieri un secolo dopo. Al centro si erge il monumento equestre ad Emanuele Filiberto, opera di Carlo Marochetti del 1838.</a:t>
            </a:r>
          </a:p>
        </p:txBody>
      </p:sp>
      <p:pic>
        <p:nvPicPr>
          <p:cNvPr id="9221" name="Picture 5" descr="http://upload.wikimedia.org/wikipedia/commons/thumb/8/8f/Torino_-_Caval_%C3%ABd_Brons_latoA.jpg/250px-Torino_-_Caval_%C3%ABd_Brons_latoA.jpg"/>
          <p:cNvPicPr>
            <a:picLocks noChangeAspect="1" noChangeArrowheads="1"/>
          </p:cNvPicPr>
          <p:nvPr/>
        </p:nvPicPr>
        <p:blipFill>
          <a:blip r:embed="rId3" cstate="print"/>
          <a:srcRect/>
          <a:stretch>
            <a:fillRect/>
          </a:stretch>
        </p:blipFill>
        <p:spPr bwMode="auto">
          <a:xfrm>
            <a:off x="3203575" y="3429000"/>
            <a:ext cx="3255963" cy="24479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5000"/>
                            </p:stCondLst>
                            <p:childTnLst>
                              <p:par>
                                <p:cTn id="10" presetID="7" presetClass="entr" presetSubtype="8"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0" fill="hold"/>
                                        <p:tgtEl>
                                          <p:spTgt spid="5"/>
                                        </p:tgtEl>
                                        <p:attrNameLst>
                                          <p:attrName>ppt_x</p:attrName>
                                        </p:attrNameLst>
                                      </p:cBhvr>
                                      <p:tavLst>
                                        <p:tav tm="0">
                                          <p:val>
                                            <p:strVal val="0-#ppt_w/2"/>
                                          </p:val>
                                        </p:tav>
                                        <p:tav tm="100000">
                                          <p:val>
                                            <p:strVal val="#ppt_x"/>
                                          </p:val>
                                        </p:tav>
                                      </p:tavLst>
                                    </p:anim>
                                    <p:anim calcmode="lin" valueType="num">
                                      <p:cBhvr additive="base">
                                        <p:cTn id="13" dur="5000" fill="hold"/>
                                        <p:tgtEl>
                                          <p:spTgt spid="5"/>
                                        </p:tgtEl>
                                        <p:attrNameLst>
                                          <p:attrName>ppt_y</p:attrName>
                                        </p:attrNameLst>
                                      </p:cBhvr>
                                      <p:tavLst>
                                        <p:tav tm="0">
                                          <p:val>
                                            <p:strVal val="#ppt_y"/>
                                          </p:val>
                                        </p:tav>
                                        <p:tav tm="100000">
                                          <p:val>
                                            <p:strVal val="#ppt_y"/>
                                          </p:val>
                                        </p:tav>
                                      </p:tavLst>
                                    </p:anim>
                                  </p:childTnLst>
                                </p:cTn>
                              </p:par>
                            </p:childTnLst>
                          </p:cTn>
                        </p:par>
                        <p:par>
                          <p:cTn id="14" fill="hold">
                            <p:stCondLst>
                              <p:cond delay="10000"/>
                            </p:stCondLst>
                            <p:childTnLst>
                              <p:par>
                                <p:cTn id="15" presetID="16" presetClass="entr" presetSubtype="26" fill="hold" nodeType="afterEffect">
                                  <p:stCondLst>
                                    <p:cond delay="0"/>
                                  </p:stCondLst>
                                  <p:childTnLst>
                                    <p:set>
                                      <p:cBhvr>
                                        <p:cTn id="16" dur="1" fill="hold">
                                          <p:stCondLst>
                                            <p:cond delay="0"/>
                                          </p:stCondLst>
                                        </p:cTn>
                                        <p:tgtEl>
                                          <p:spTgt spid="9221"/>
                                        </p:tgtEl>
                                        <p:attrNameLst>
                                          <p:attrName>style.visibility</p:attrName>
                                        </p:attrNameLst>
                                      </p:cBhvr>
                                      <p:to>
                                        <p:strVal val="visible"/>
                                      </p:to>
                                    </p:set>
                                    <p:animEffect transition="in" filter="barn(inHorizontal)">
                                      <p:cBhvr>
                                        <p:cTn id="17" dur="500"/>
                                        <p:tgtEl>
                                          <p:spTgt spid="9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3017838" y="473075"/>
            <a:ext cx="3036887" cy="522288"/>
          </a:xfrm>
          <a:prstGeom prst="rect">
            <a:avLst/>
          </a:prstGeom>
          <a:noFill/>
          <a:ln w="9525">
            <a:noFill/>
            <a:miter lim="800000"/>
            <a:headEnd/>
            <a:tailEnd/>
          </a:ln>
        </p:spPr>
        <p:txBody>
          <a:bodyPr wrap="none" anchor="ctr">
            <a:spAutoFit/>
          </a:bodyPr>
          <a:lstStyle/>
          <a:p>
            <a:pPr algn="ctr"/>
            <a:r>
              <a:rPr lang="it-IT" sz="2800">
                <a:solidFill>
                  <a:srgbClr val="FF0000"/>
                </a:solidFill>
                <a:latin typeface="Times New Roman" pitchFamily="18" charset="0"/>
              </a:rPr>
              <a:t>PALAZZO REALE</a:t>
            </a:r>
          </a:p>
        </p:txBody>
      </p:sp>
      <p:sp>
        <p:nvSpPr>
          <p:cNvPr id="5" name="Rectangle 5"/>
          <p:cNvSpPr>
            <a:spLocks noChangeArrowheads="1"/>
          </p:cNvSpPr>
          <p:nvPr/>
        </p:nvSpPr>
        <p:spPr bwMode="auto">
          <a:xfrm>
            <a:off x="250825" y="1196975"/>
            <a:ext cx="8653463" cy="2862263"/>
          </a:xfrm>
          <a:prstGeom prst="rect">
            <a:avLst/>
          </a:prstGeom>
          <a:noFill/>
          <a:ln w="9525">
            <a:noFill/>
            <a:miter lim="800000"/>
            <a:headEnd/>
            <a:tailEnd/>
          </a:ln>
        </p:spPr>
        <p:txBody>
          <a:bodyPr anchor="ctr">
            <a:spAutoFit/>
          </a:bodyPr>
          <a:lstStyle/>
          <a:p>
            <a:pPr algn="just"/>
            <a:r>
              <a:rPr lang="it-IT">
                <a:latin typeface="Times New Roman" pitchFamily="18" charset="0"/>
                <a:cs typeface="Times New Roman" pitchFamily="18" charset="0"/>
              </a:rPr>
              <a:t>Il Palazzo, destinato a residenza reale, venne progettato tra la fine del Cinquecento e l'inizio del Seicento da Ascanio Vittozzi. Alla morte di quest'ultimo, i lavori vennero affidati, durante la reggenza di Cristina di Francia, a Carlo di Castellamonte. La facciata presenta una parte centrale affiancata da due ali più alte, secondo il progetto seicentesco di Carlo Morello. Alla fine del Seicento Daniel Seiter viene chiamato per affrescare il soffitto della Galleria, che verrà chiamata anche Galleria del Daniel, e Guarino Guarini edifica la Cappella della Sindone per ospitare la preziosa reliquia. Nel Settecento viene chiamato, per alcuni interventi di modifica, l'architetto Filippo Juvarra. Nell'Ottocento i lavori di restauro e modifica vengono affidati a Ernest Melano e Pelagio Palagi che si ispirano all'antichità e alla cultura egizia.</a:t>
            </a:r>
          </a:p>
        </p:txBody>
      </p:sp>
      <p:pic>
        <p:nvPicPr>
          <p:cNvPr id="11269" name="Picture 5" descr="Palazzo Reale - Torino48052.jpg"/>
          <p:cNvPicPr>
            <a:picLocks noChangeAspect="1" noChangeArrowheads="1"/>
          </p:cNvPicPr>
          <p:nvPr/>
        </p:nvPicPr>
        <p:blipFill>
          <a:blip r:embed="rId3" cstate="print"/>
          <a:srcRect/>
          <a:stretch>
            <a:fillRect/>
          </a:stretch>
        </p:blipFill>
        <p:spPr bwMode="auto">
          <a:xfrm>
            <a:off x="2916238" y="4076700"/>
            <a:ext cx="3422650" cy="25923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0" fill="hold"/>
                                        <p:tgtEl>
                                          <p:spTgt spid="4"/>
                                        </p:tgtEl>
                                        <p:attrNameLst>
                                          <p:attrName>ppt_x</p:attrName>
                                        </p:attrNameLst>
                                      </p:cBhvr>
                                      <p:tavLst>
                                        <p:tav tm="0">
                                          <p:val>
                                            <p:strVal val="#ppt_x"/>
                                          </p:val>
                                        </p:tav>
                                        <p:tav tm="100000">
                                          <p:val>
                                            <p:strVal val="#ppt_x"/>
                                          </p:val>
                                        </p:tav>
                                      </p:tavLst>
                                    </p:anim>
                                    <p:anim calcmode="lin" valueType="num">
                                      <p:cBhvr additive="base">
                                        <p:cTn id="8" dur="5000" fill="hold"/>
                                        <p:tgtEl>
                                          <p:spTgt spid="4"/>
                                        </p:tgtEl>
                                        <p:attrNameLst>
                                          <p:attrName>ppt_y</p:attrName>
                                        </p:attrNameLst>
                                      </p:cBhvr>
                                      <p:tavLst>
                                        <p:tav tm="0">
                                          <p:val>
                                            <p:strVal val="0-#ppt_h/2"/>
                                          </p:val>
                                        </p:tav>
                                        <p:tav tm="100000">
                                          <p:val>
                                            <p:strVal val="#ppt_y"/>
                                          </p:val>
                                        </p:tav>
                                      </p:tavLst>
                                    </p:anim>
                                  </p:childTnLst>
                                </p:cTn>
                              </p:par>
                            </p:childTnLst>
                          </p:cTn>
                        </p:par>
                        <p:par>
                          <p:cTn id="9" fill="hold">
                            <p:stCondLst>
                              <p:cond delay="5000"/>
                            </p:stCondLst>
                            <p:childTnLst>
                              <p:par>
                                <p:cTn id="10" presetID="7" presetClass="entr" presetSubtype="8"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0" fill="hold"/>
                                        <p:tgtEl>
                                          <p:spTgt spid="5"/>
                                        </p:tgtEl>
                                        <p:attrNameLst>
                                          <p:attrName>ppt_x</p:attrName>
                                        </p:attrNameLst>
                                      </p:cBhvr>
                                      <p:tavLst>
                                        <p:tav tm="0">
                                          <p:val>
                                            <p:strVal val="0-#ppt_w/2"/>
                                          </p:val>
                                        </p:tav>
                                        <p:tav tm="100000">
                                          <p:val>
                                            <p:strVal val="#ppt_x"/>
                                          </p:val>
                                        </p:tav>
                                      </p:tavLst>
                                    </p:anim>
                                    <p:anim calcmode="lin" valueType="num">
                                      <p:cBhvr additive="base">
                                        <p:cTn id="13" dur="5000" fill="hold"/>
                                        <p:tgtEl>
                                          <p:spTgt spid="5"/>
                                        </p:tgtEl>
                                        <p:attrNameLst>
                                          <p:attrName>ppt_y</p:attrName>
                                        </p:attrNameLst>
                                      </p:cBhvr>
                                      <p:tavLst>
                                        <p:tav tm="0">
                                          <p:val>
                                            <p:strVal val="#ppt_y"/>
                                          </p:val>
                                        </p:tav>
                                        <p:tav tm="100000">
                                          <p:val>
                                            <p:strVal val="#ppt_y"/>
                                          </p:val>
                                        </p:tav>
                                      </p:tavLst>
                                    </p:anim>
                                  </p:childTnLst>
                                </p:cTn>
                              </p:par>
                            </p:childTnLst>
                          </p:cTn>
                        </p:par>
                        <p:par>
                          <p:cTn id="14" fill="hold">
                            <p:stCondLst>
                              <p:cond delay="10000"/>
                            </p:stCondLst>
                            <p:childTnLst>
                              <p:par>
                                <p:cTn id="15" presetID="4" presetClass="entr" presetSubtype="16" fill="hold" nodeType="afterEffect">
                                  <p:stCondLst>
                                    <p:cond delay="0"/>
                                  </p:stCondLst>
                                  <p:childTnLst>
                                    <p:set>
                                      <p:cBhvr>
                                        <p:cTn id="16" dur="1" fill="hold">
                                          <p:stCondLst>
                                            <p:cond delay="0"/>
                                          </p:stCondLst>
                                        </p:cTn>
                                        <p:tgtEl>
                                          <p:spTgt spid="11269"/>
                                        </p:tgtEl>
                                        <p:attrNameLst>
                                          <p:attrName>style.visibility</p:attrName>
                                        </p:attrNameLst>
                                      </p:cBhvr>
                                      <p:to>
                                        <p:strVal val="visible"/>
                                      </p:to>
                                    </p:set>
                                    <p:animEffect transition="in" filter="box(in)">
                                      <p:cBhvr>
                                        <p:cTn id="17" dur="2000"/>
                                        <p:tgtEl>
                                          <p:spTgt spid="11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857</Words>
  <Application>Microsoft Office PowerPoint</Application>
  <PresentationFormat>Presentazione su schermo (4:3)</PresentationFormat>
  <Paragraphs>41</Paragraphs>
  <Slides>8</Slides>
  <Notes>8</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8</vt:i4>
      </vt:variant>
    </vt:vector>
  </HeadingPairs>
  <TitlesOfParts>
    <vt:vector size="12" baseType="lpstr">
      <vt:lpstr>Arial</vt:lpstr>
      <vt:lpstr>Calibri</vt:lpstr>
      <vt:lpstr>Times New Roman</vt:lpstr>
      <vt:lpstr>Struttura predefinita</vt:lpstr>
      <vt:lpstr>Diapositiva 1</vt:lpstr>
      <vt:lpstr>Diapositiva 2</vt:lpstr>
      <vt:lpstr>Diapositiva 3</vt:lpstr>
      <vt:lpstr>Diapositiva 4</vt:lpstr>
      <vt:lpstr>Diapositiva 5</vt:lpstr>
      <vt:lpstr>Diapositiva 6</vt:lpstr>
      <vt:lpstr>Diapositiva 7</vt:lpstr>
      <vt:lpstr>Diapositiva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User</dc:creator>
  <cp:lastModifiedBy>Enrico</cp:lastModifiedBy>
  <cp:revision>37</cp:revision>
  <dcterms:created xsi:type="dcterms:W3CDTF">2009-03-12T17:14:35Z</dcterms:created>
  <dcterms:modified xsi:type="dcterms:W3CDTF">2013-08-22T20:49:59Z</dcterms:modified>
</cp:coreProperties>
</file>