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57" r:id="rId3"/>
    <p:sldId id="259" r:id="rId4"/>
    <p:sldId id="260" r:id="rId5"/>
    <p:sldId id="263" r:id="rId6"/>
    <p:sldId id="262" r:id="rId7"/>
    <p:sldId id="261" r:id="rId8"/>
    <p:sldId id="265" r:id="rId9"/>
    <p:sldId id="264" r:id="rId10"/>
    <p:sldId id="280" r:id="rId11"/>
    <p:sldId id="273" r:id="rId12"/>
    <p:sldId id="267" r:id="rId13"/>
    <p:sldId id="272" r:id="rId14"/>
    <p:sldId id="268" r:id="rId15"/>
    <p:sldId id="269" r:id="rId16"/>
    <p:sldId id="271" r:id="rId17"/>
    <p:sldId id="275" r:id="rId18"/>
    <p:sldId id="284" r:id="rId19"/>
    <p:sldId id="283" r:id="rId20"/>
    <p:sldId id="274" r:id="rId21"/>
    <p:sldId id="276" r:id="rId22"/>
    <p:sldId id="278" r:id="rId23"/>
    <p:sldId id="279" r:id="rId24"/>
    <p:sldId id="277" r:id="rId25"/>
    <p:sldId id="281" r:id="rId26"/>
    <p:sldId id="282" r:id="rId27"/>
    <p:sldId id="266" r:id="rId2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F98D61B-EFD3-4B44-96DF-274D279A6CCB}" type="datetimeFigureOut">
              <a:rPr lang="it-IT"/>
              <a:pPr>
                <a:defRPr/>
              </a:pPr>
              <a:t>20/08/2013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C07F52B-3E6D-4E93-9C88-F0C5092DCBBA}"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07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86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1A9E2E-8F19-43F7-913C-C7B2A331C531}" type="slidenum">
              <a:rPr lang="it-IT" smtClean="0"/>
              <a:pPr fontAlgn="base">
                <a:spcBef>
                  <a:spcPct val="0"/>
                </a:spcBef>
                <a:spcAft>
                  <a:spcPct val="0"/>
                </a:spcAft>
                <a:defRPr/>
              </a:pPr>
              <a:t>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99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789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8BA5F2-3017-484F-96BC-F768C56425B3}" type="slidenum">
              <a:rPr lang="it-IT" smtClean="0"/>
              <a:pPr fontAlgn="base">
                <a:spcBef>
                  <a:spcPct val="0"/>
                </a:spcBef>
                <a:spcAft>
                  <a:spcPct val="0"/>
                </a:spcAft>
                <a:defRPr/>
              </a:pPr>
              <a:t>10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89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DF6869-0D7D-438D-B5F3-269864ADE18D}" type="slidenum">
              <a:rPr lang="it-IT" smtClean="0"/>
              <a:pPr fontAlgn="base">
                <a:spcBef>
                  <a:spcPct val="0"/>
                </a:spcBef>
                <a:spcAft>
                  <a:spcPct val="0"/>
                </a:spcAft>
                <a:defRPr/>
              </a:pPr>
              <a:t>11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19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D9F931-785B-4DE7-A6C8-E96515C38336}" type="slidenum">
              <a:rPr lang="it-IT" smtClean="0"/>
              <a:pPr fontAlgn="base">
                <a:spcBef>
                  <a:spcPct val="0"/>
                </a:spcBef>
                <a:spcAft>
                  <a:spcPct val="0"/>
                </a:spcAft>
                <a:defRPr/>
              </a:pPr>
              <a:t>12</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30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096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BD7A7E-2634-43E3-AE6D-39685E36AF2A}" type="slidenum">
              <a:rPr lang="it-IT" smtClean="0"/>
              <a:pPr fontAlgn="base">
                <a:spcBef>
                  <a:spcPct val="0"/>
                </a:spcBef>
                <a:spcAft>
                  <a:spcPct val="0"/>
                </a:spcAft>
                <a:defRPr/>
              </a:pPr>
              <a:t>13</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40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198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463FE1-53B0-4A8F-BFE8-C6EDE051BE22}" type="slidenum">
              <a:rPr lang="it-IT" smtClean="0"/>
              <a:pPr fontAlgn="base">
                <a:spcBef>
                  <a:spcPct val="0"/>
                </a:spcBef>
                <a:spcAft>
                  <a:spcPct val="0"/>
                </a:spcAft>
                <a:defRPr/>
              </a:pPr>
              <a:t>14</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50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301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A579D0-E569-4906-AC41-8FD602D5F53D}" type="slidenum">
              <a:rPr lang="it-IT" smtClean="0"/>
              <a:pPr fontAlgn="base">
                <a:spcBef>
                  <a:spcPct val="0"/>
                </a:spcBef>
                <a:spcAft>
                  <a:spcPct val="0"/>
                </a:spcAft>
                <a:defRPr/>
              </a:pPr>
              <a:t>15</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60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403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A1B6CE-66E1-4DB6-BAD4-4E71A1A906BC}" type="slidenum">
              <a:rPr lang="it-IT" smtClean="0"/>
              <a:pPr fontAlgn="base">
                <a:spcBef>
                  <a:spcPct val="0"/>
                </a:spcBef>
                <a:spcAft>
                  <a:spcPct val="0"/>
                </a:spcAft>
                <a:defRPr/>
              </a:pPr>
              <a:t>16</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71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506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5AE00B-8DB4-42A9-9FB0-630A2C93A505}" type="slidenum">
              <a:rPr lang="it-IT" smtClean="0"/>
              <a:pPr fontAlgn="base">
                <a:spcBef>
                  <a:spcPct val="0"/>
                </a:spcBef>
                <a:spcAft>
                  <a:spcPct val="0"/>
                </a:spcAft>
                <a:defRPr/>
              </a:pPr>
              <a:t>17</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81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26D87ED4-5B84-4B5A-A4FE-EE83074FEE09}" type="slidenum">
              <a:rPr lang="it-IT" smtClean="0"/>
              <a:pPr>
                <a:defRPr/>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91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C7B47680-764D-4F8A-A2A3-EEE2E3E2BF2C}" type="slidenum">
              <a:rPr lang="it-IT" smtClean="0"/>
              <a:pPr>
                <a:defRPr/>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17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97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9817B3-21C9-42C8-BEA3-8E865BD16102}" type="slidenum">
              <a:rPr lang="it-IT" smtClean="0"/>
              <a:pPr fontAlgn="base">
                <a:spcBef>
                  <a:spcPct val="0"/>
                </a:spcBef>
                <a:spcAft>
                  <a:spcPct val="0"/>
                </a:spcAft>
                <a:defRPr/>
              </a:pPr>
              <a:t>2</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01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608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F68997-D53C-42A5-BA31-B9C04E8009F8}" type="slidenum">
              <a:rPr lang="it-IT" smtClean="0"/>
              <a:pPr fontAlgn="base">
                <a:spcBef>
                  <a:spcPct val="0"/>
                </a:spcBef>
                <a:spcAft>
                  <a:spcPct val="0"/>
                </a:spcAft>
                <a:defRPr/>
              </a:pPr>
              <a:t>20</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120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710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94B9BF-7719-497B-A33E-8D322A4E0E20}" type="slidenum">
              <a:rPr lang="it-IT" smtClean="0"/>
              <a:pPr fontAlgn="base">
                <a:spcBef>
                  <a:spcPct val="0"/>
                </a:spcBef>
                <a:spcAft>
                  <a:spcPct val="0"/>
                </a:spcAft>
                <a:defRPr/>
              </a:pPr>
              <a:t>21</a:t>
            </a:fld>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813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20C61E-7FF0-46F2-B9DA-62C8FB2A7757}" type="slidenum">
              <a:rPr lang="it-IT" smtClean="0"/>
              <a:pPr fontAlgn="base">
                <a:spcBef>
                  <a:spcPct val="0"/>
                </a:spcBef>
                <a:spcAft>
                  <a:spcPct val="0"/>
                </a:spcAft>
                <a:defRPr/>
              </a:pPr>
              <a:t>22</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915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83F7F0-55F1-49B5-8C21-F5F7DA251510}" type="slidenum">
              <a:rPr lang="it-IT" smtClean="0"/>
              <a:pPr fontAlgn="base">
                <a:spcBef>
                  <a:spcPct val="0"/>
                </a:spcBef>
                <a:spcAft>
                  <a:spcPct val="0"/>
                </a:spcAft>
                <a:defRPr/>
              </a:pPr>
              <a:t>23</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42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018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C36F91-4554-443C-BDBE-ADB96DE4E4CB}" type="slidenum">
              <a:rPr lang="it-IT" smtClean="0"/>
              <a:pPr fontAlgn="base">
                <a:spcBef>
                  <a:spcPct val="0"/>
                </a:spcBef>
                <a:spcAft>
                  <a:spcPct val="0"/>
                </a:spcAft>
                <a:defRPr/>
              </a:pPr>
              <a:t>24</a:t>
            </a:fld>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120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31D66B-D2B7-4DD4-81A3-DAFCDF94B028}" type="slidenum">
              <a:rPr lang="it-IT" smtClean="0"/>
              <a:pPr fontAlgn="base">
                <a:spcBef>
                  <a:spcPct val="0"/>
                </a:spcBef>
                <a:spcAft>
                  <a:spcPct val="0"/>
                </a:spcAft>
                <a:defRPr/>
              </a:pPr>
              <a:t>25</a:t>
            </a:fld>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064DDD-37FF-49D7-992D-8666FAE8B259}" type="slidenum">
              <a:rPr lang="it-IT" smtClean="0"/>
              <a:pPr fontAlgn="base">
                <a:spcBef>
                  <a:spcPct val="0"/>
                </a:spcBef>
                <a:spcAft>
                  <a:spcPct val="0"/>
                </a:spcAft>
                <a:defRPr/>
              </a:pPr>
              <a:t>26</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325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9BD605-6A81-46EE-8BDB-3235CB725C13}" type="slidenum">
              <a:rPr lang="it-IT" smtClean="0"/>
              <a:pPr fontAlgn="base">
                <a:spcBef>
                  <a:spcPct val="0"/>
                </a:spcBef>
                <a:spcAft>
                  <a:spcPct val="0"/>
                </a:spcAft>
                <a:defRPr/>
              </a:pPr>
              <a:t>27</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072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C6A77E-D0D7-4785-8434-BD68675F887A}" type="slidenum">
              <a:rPr lang="it-IT" smtClean="0"/>
              <a:pPr fontAlgn="base">
                <a:spcBef>
                  <a:spcPct val="0"/>
                </a:spcBef>
                <a:spcAft>
                  <a:spcPct val="0"/>
                </a:spcAft>
                <a:defRPr/>
              </a:pPr>
              <a:t>3</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174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3BE731-639C-4F3E-AC59-C9CC5B070EFB}" type="slidenum">
              <a:rPr lang="it-IT" smtClean="0"/>
              <a:pPr fontAlgn="base">
                <a:spcBef>
                  <a:spcPct val="0"/>
                </a:spcBef>
                <a:spcAft>
                  <a:spcPct val="0"/>
                </a:spcAft>
                <a:defRPr/>
              </a:pPr>
              <a:t>4</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277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684FCC-94BE-49D6-8DE3-8D45F68D1C57}" type="slidenum">
              <a:rPr lang="it-IT" smtClean="0"/>
              <a:pPr fontAlgn="base">
                <a:spcBef>
                  <a:spcPct val="0"/>
                </a:spcBef>
                <a:spcAft>
                  <a:spcPct val="0"/>
                </a:spcAft>
                <a:defRPr/>
              </a:pPr>
              <a:t>5</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379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76838-B4A9-46F7-8BB6-DF2EB141AE9E}" type="slidenum">
              <a:rPr lang="it-IT" smtClean="0"/>
              <a:pPr fontAlgn="base">
                <a:spcBef>
                  <a:spcPct val="0"/>
                </a:spcBef>
                <a:spcAft>
                  <a:spcPct val="0"/>
                </a:spcAft>
                <a:defRPr/>
              </a:pPr>
              <a:t>6</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482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B181B0-88A1-4840-A548-E11991D34905}" type="slidenum">
              <a:rPr lang="it-IT" smtClean="0"/>
              <a:pPr fontAlgn="base">
                <a:spcBef>
                  <a:spcPct val="0"/>
                </a:spcBef>
                <a:spcAft>
                  <a:spcPct val="0"/>
                </a:spcAft>
                <a:defRPr/>
              </a:pPr>
              <a:t>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78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584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524A75-E6E7-426F-B1A9-941FCF578451}" type="slidenum">
              <a:rPr lang="it-IT" smtClean="0"/>
              <a:pPr fontAlgn="base">
                <a:spcBef>
                  <a:spcPct val="0"/>
                </a:spcBef>
                <a:spcAft>
                  <a:spcPct val="0"/>
                </a:spcAft>
                <a:defRPr/>
              </a:pPr>
              <a:t>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89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686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34A55C-2610-4A0F-AEA9-0C2BB5D3C1A1}" type="slidenum">
              <a:rPr lang="it-IT" smtClean="0"/>
              <a:pPr fontAlgn="base">
                <a:spcBef>
                  <a:spcPct val="0"/>
                </a:spcBef>
                <a:spcAft>
                  <a:spcPct val="0"/>
                </a:spcAft>
                <a:defRPr/>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F90212E-C1BA-447B-B3C6-E6D196A757B9}" type="datetimeFigureOut">
              <a:rPr lang="it-IT"/>
              <a:pPr>
                <a:defRPr/>
              </a:pPr>
              <a:t>20/08/2013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7198E88-EA7F-47AE-870F-490238C3E54F}"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F22BCCB-56A6-4D7A-AB74-1ADB8F4ADD10}" type="datetimeFigureOut">
              <a:rPr lang="it-IT"/>
              <a:pPr>
                <a:defRPr/>
              </a:pPr>
              <a:t>20/08/2013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7502BCB-A56F-4C61-AD68-5E85D4CC0BF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A0F55AD-D23E-49DA-8A3C-995E875B0B6D}" type="datetimeFigureOut">
              <a:rPr lang="it-IT"/>
              <a:pPr>
                <a:defRPr/>
              </a:pPr>
              <a:t>20/08/2013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6707EA1-A189-44E7-ABB3-E4F731E5015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AEF89DD-4164-4DF6-954B-3C4D89FD77A3}" type="datetimeFigureOut">
              <a:rPr lang="it-IT"/>
              <a:pPr>
                <a:defRPr/>
              </a:pPr>
              <a:t>20/08/2013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7EE9874-E8C7-4484-BB11-63EE4BAF61BE}"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470CD15-F387-40A1-A0C8-56C4132092C1}" type="datetimeFigureOut">
              <a:rPr lang="it-IT"/>
              <a:pPr>
                <a:defRPr/>
              </a:pPr>
              <a:t>20/08/2013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54CA652-A490-47DE-8F80-6FEDDEBACBD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EB7CA3C-C670-460E-8AF8-BE4644B84A49}" type="datetimeFigureOut">
              <a:rPr lang="it-IT"/>
              <a:pPr>
                <a:defRPr/>
              </a:pPr>
              <a:t>20/08/2013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3589D4D-C768-48CB-B064-FB76AB5EC2E0}"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E3F1125-286D-4853-8E43-DE13E4DCA6C0}" type="datetimeFigureOut">
              <a:rPr lang="it-IT"/>
              <a:pPr>
                <a:defRPr/>
              </a:pPr>
              <a:t>20/08/2013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1B84D62-0E45-444B-8113-8DFE26477B28}"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48D84BFC-9235-4840-AB7B-9E308F3B6B83}" type="datetimeFigureOut">
              <a:rPr lang="it-IT"/>
              <a:pPr>
                <a:defRPr/>
              </a:pPr>
              <a:t>20/08/2013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15796C0-9D56-46F1-A467-A7E1DC1D47E1}"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7B9B955-6FBE-41DC-A1FA-00F21EF4D2D1}" type="datetimeFigureOut">
              <a:rPr lang="it-IT"/>
              <a:pPr>
                <a:defRPr/>
              </a:pPr>
              <a:t>20/08/2013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6951F31F-1831-4A0B-93AC-B5384720ECE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0987680-EC2B-496F-9D96-986623A2CB7F}" type="datetimeFigureOut">
              <a:rPr lang="it-IT"/>
              <a:pPr>
                <a:defRPr/>
              </a:pPr>
              <a:t>20/08/2013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39EA2E-C3DF-4642-B172-45E375F619BA}"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ACEEFE3-5025-4291-B466-6426DFAA7EBA}" type="datetimeFigureOut">
              <a:rPr lang="it-IT"/>
              <a:pPr>
                <a:defRPr/>
              </a:pPr>
              <a:t>20/08/2013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0656757-F574-45FB-A8EA-01EF751117AD}"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43B5745-7605-45F4-B8A2-A998AD463AF6}" type="datetimeFigureOut">
              <a:rPr lang="it-IT"/>
              <a:pPr>
                <a:defRPr/>
              </a:pPr>
              <a:t>20/08/2013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89948B-DFD4-47AC-92B9-8DA572202D4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upload.wikimedia.org/wikipedia/commons/f/f8/The_Inspiration_of_Saint_Matthew_by_Caravaggio.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upload.wikimedia.org/wikipedia/commons/8/88/San_Matteo_e_l'angelo.jpg"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it.wikipedia.org/wiki/File:CaravaggioJeromeMeditation.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upload.wikimedia.org/wikipedia/it/d/df/Michelangelo_Caravaggio_057.jpg"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upload.wikimedia.org/wikipedia/commons/7/72/Caravaggio_-_Il_riposo_durante_la_fuga_in_Egitto.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upload.wikimedia.org/wikipedia/commons/6/6b/David_and_Goliath_by_Caravaggio.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upload.wikimedia.org/wikipedia/commons/4/45/Michelangelo_Caravaggio_022.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upload.wikimedia.org/wikipedia/commons/a/a2/Caravaggio_-_Giuditta_che_taglia_la_testa_a_Oloferne_(1598-1599).jp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upload.wikimedia.org/wikipedia/commons/2/22/Caravaggio_Sacrifice_of_Isaac_I.jp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upload.wikimedia.org/wikipedia/commons/1/10/Caravaggio_-_La_vocazione_di_San_Matteo.jp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hyperlink" Target="//upload.wikimedia.org/wikipedia/commons/9/94/Caravaggio_-_Martirio_di_San_Matteo.jp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hyperlink" Target="//upload.wikimedia.org/wikipedia/commons/a/ac/Caravaggio_-_Fanciullo_con_canestro_di_frutta.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it.wikipedia.org/wiki/File:Caravaggio_-_La_conversione_di_San_Paolo.jp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hyperlink" Target="//upload.wikimedia.org/wikipedia/commons/0/03/Caravaggio-Crucifixion_of_Peter.jp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hyperlink" Target="//upload.wikimedia.org/wikipedia/commons/3/3a/Caravaggio.emmaus.750pix.jp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upload.wikimedia.org/wikipedia/commons/8/88/Caravaggio_-_Taking_of_Christ_-_Odessa.jp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hyperlink" Target="//upload.wikimedia.org/wikipedia/commons/d/d7/CaravaggioEcceHomo.jp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hyperlink" Target="http://it.wikipedia.org/wiki/File:Caravaggio_-_La_Flagellazione_di_Cristo.jp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hyperlink" Target="//upload.wikimedia.org/wikipedia/commons/6/60/Caravaggio_-_David_con_la_testa_di_Golia.jp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hyperlink" Target="//upload.wikimedia.org/wikipedia/it/d/de/Michelangelo_Caravaggio_065.jp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hyperlink" Target="//upload.wikimedia.org/wikipedia/commons/8/87/The_Fortune_Teller1.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upload.wikimedia.org/wikipedia/commons/b/bf/The_Cardsharps_by_Caravaggio.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upload.wikimedia.org/wikipedia/commons/9/91/Caravaggioapollo.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upload.wikimedia.org/wikipedia/commons/9/91/Bacco.jpg"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upload.wikimedia.org/wikipedia/commons/4/4b/Michelangelo_Caravaggio_031.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e/e6/St_Francis_in_Ecstasy.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upload.wikimedia.org/wikipedia/commons/c/c7/Michelangelo_Caravaggio_060.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upload.wikimedia.org/wikipedia/commons/4/48/Caravaggio-Baptist-Toledo.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asellaDiTesto 1"/>
          <p:cNvSpPr txBox="1">
            <a:spLocks noChangeArrowheads="1"/>
          </p:cNvSpPr>
          <p:nvPr/>
        </p:nvSpPr>
        <p:spPr bwMode="auto">
          <a:xfrm>
            <a:off x="0" y="188913"/>
            <a:ext cx="9144000" cy="368300"/>
          </a:xfrm>
          <a:prstGeom prst="rect">
            <a:avLst/>
          </a:prstGeom>
          <a:noFill/>
          <a:ln w="9525">
            <a:noFill/>
            <a:miter lim="800000"/>
            <a:headEnd/>
            <a:tailEnd/>
          </a:ln>
        </p:spPr>
        <p:txBody>
          <a:bodyPr>
            <a:spAutoFit/>
          </a:bodyPr>
          <a:lstStyle/>
          <a:p>
            <a:pPr algn="ctr"/>
            <a:r>
              <a:rPr lang="it-IT">
                <a:solidFill>
                  <a:srgbClr val="FF0000"/>
                </a:solidFill>
                <a:latin typeface="Times New Roman" pitchFamily="18" charset="0"/>
                <a:cs typeface="Times New Roman" pitchFamily="18" charset="0"/>
              </a:rPr>
              <a:t>Michelangelo Merisi, detto il “Caravaggio” (1571-1610)</a:t>
            </a:r>
          </a:p>
        </p:txBody>
      </p:sp>
      <p:sp>
        <p:nvSpPr>
          <p:cNvPr id="3" name="CasellaDiTesto 3"/>
          <p:cNvSpPr txBox="1">
            <a:spLocks noChangeArrowheads="1"/>
          </p:cNvSpPr>
          <p:nvPr/>
        </p:nvSpPr>
        <p:spPr bwMode="auto">
          <a:xfrm>
            <a:off x="251520" y="908720"/>
            <a:ext cx="8712968" cy="1323439"/>
          </a:xfrm>
          <a:prstGeom prst="rect">
            <a:avLst/>
          </a:prstGeom>
          <a:noFill/>
          <a:ln w="9525">
            <a:noFill/>
            <a:miter lim="800000"/>
            <a:headEnd/>
            <a:tailEnd/>
          </a:ln>
        </p:spPr>
        <p:txBody>
          <a:bodyPr wrap="square">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r>
              <a:rPr lang="it-IT" sz="1600" dirty="0" smtClean="0">
                <a:latin typeface="Times New Roman" pitchFamily="18" charset="0"/>
                <a:cs typeface="Times New Roman" pitchFamily="18" charset="0"/>
              </a:rPr>
              <a:t>Nacque a Milano nel 1571 da una famiglia originaria di Caravaggio. La sua vita fu spesso drammatica e violenta, nonché molto disordinata. Fu al servizio del </a:t>
            </a:r>
            <a:r>
              <a:rPr lang="it-IT" sz="1600" dirty="0" err="1" smtClean="0">
                <a:latin typeface="Times New Roman" pitchFamily="18" charset="0"/>
                <a:cs typeface="Times New Roman" pitchFamily="18" charset="0"/>
              </a:rPr>
              <a:t>Cavalier</a:t>
            </a:r>
            <a:r>
              <a:rPr lang="it-IT" sz="1600" dirty="0" smtClean="0">
                <a:latin typeface="Times New Roman" pitchFamily="18" charset="0"/>
                <a:cs typeface="Times New Roman" pitchFamily="18" charset="0"/>
              </a:rPr>
              <a:t> d’</a:t>
            </a:r>
            <a:r>
              <a:rPr lang="it-IT" sz="1600" dirty="0" err="1" smtClean="0">
                <a:latin typeface="Times New Roman" pitchFamily="18" charset="0"/>
                <a:cs typeface="Times New Roman" pitchFamily="18" charset="0"/>
              </a:rPr>
              <a:t>Arpino</a:t>
            </a:r>
            <a:r>
              <a:rPr lang="it-IT" sz="1600" dirty="0" smtClean="0">
                <a:latin typeface="Times New Roman" pitchFamily="18" charset="0"/>
                <a:cs typeface="Times New Roman" pitchFamily="18" charset="0"/>
              </a:rPr>
              <a:t> e fu poi protetto del cardinale Francesco Maria del Monte. Nel 1606 uccise un uomo in una rissa e dovette così scappare da Roma. Giunse prima a Napoli per arrivare a Malta e tornare poi a Napoli, dove morì per la malaria pochi giorni prima che gli fosse concessa la grazia dal papa, nel 1610.</a:t>
            </a:r>
            <a:endParaRPr lang="it-IT" sz="1600" dirty="0">
              <a:latin typeface="Times New Roman" pitchFamily="18" charset="0"/>
              <a:cs typeface="Times New Roman" pitchFamily="18" charset="0"/>
            </a:endParaRPr>
          </a:p>
        </p:txBody>
      </p:sp>
      <p:pic>
        <p:nvPicPr>
          <p:cNvPr id="1026" name="Picture 2" descr="C:\Users\Enrico\Desktop\Caravaggio.jpg"/>
          <p:cNvPicPr>
            <a:picLocks noChangeAspect="1" noChangeArrowheads="1"/>
          </p:cNvPicPr>
          <p:nvPr/>
        </p:nvPicPr>
        <p:blipFill>
          <a:blip r:embed="rId3" cstate="print"/>
          <a:srcRect/>
          <a:stretch>
            <a:fillRect/>
          </a:stretch>
        </p:blipFill>
        <p:spPr bwMode="auto">
          <a:xfrm>
            <a:off x="3275856" y="2564904"/>
            <a:ext cx="2794000" cy="3708400"/>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“San Matteo e l’angelo” (1602)</a:t>
            </a:r>
          </a:p>
        </p:txBody>
      </p:sp>
      <p:pic>
        <p:nvPicPr>
          <p:cNvPr id="11267" name="Picture 2" descr="File:The Inspiration of Saint Matthew by Caravaggio.jpg">
            <a:hlinkClick r:id="rId3"/>
          </p:cNvPr>
          <p:cNvPicPr>
            <a:picLocks noChangeAspect="1" noChangeArrowheads="1"/>
          </p:cNvPicPr>
          <p:nvPr/>
        </p:nvPicPr>
        <p:blipFill>
          <a:blip r:embed="rId4" cstate="print"/>
          <a:srcRect/>
          <a:stretch>
            <a:fillRect/>
          </a:stretch>
        </p:blipFill>
        <p:spPr bwMode="auto">
          <a:xfrm>
            <a:off x="5435600" y="692150"/>
            <a:ext cx="3543300" cy="5705475"/>
          </a:xfrm>
          <a:prstGeom prst="rect">
            <a:avLst/>
          </a:prstGeom>
          <a:noFill/>
          <a:ln w="9525">
            <a:noFill/>
            <a:miter lim="800000"/>
            <a:headEnd/>
            <a:tailEnd/>
          </a:ln>
        </p:spPr>
      </p:pic>
      <p:sp>
        <p:nvSpPr>
          <p:cNvPr id="11268" name="Rectangle 3"/>
          <p:cNvSpPr>
            <a:spLocks noChangeArrowheads="1"/>
          </p:cNvSpPr>
          <p:nvPr/>
        </p:nvSpPr>
        <p:spPr bwMode="auto">
          <a:xfrm flipH="1">
            <a:off x="2987675" y="765175"/>
            <a:ext cx="2305050" cy="5508625"/>
          </a:xfrm>
          <a:prstGeom prst="rect">
            <a:avLst/>
          </a:prstGeom>
          <a:noFill/>
          <a:ln w="9525">
            <a:noFill/>
            <a:miter lim="800000"/>
            <a:headEnd/>
            <a:tailEnd/>
          </a:ln>
        </p:spPr>
        <p:txBody>
          <a:bodyPr anchor="ctr">
            <a:spAutoFit/>
          </a:bodyPr>
          <a:lstStyle/>
          <a:p>
            <a:pPr algn="just"/>
            <a:r>
              <a:rPr lang="it-IT" sz="1600">
                <a:latin typeface="Times New Roman" pitchFamily="18" charset="0"/>
                <a:cs typeface="Times New Roman" pitchFamily="18" charset="0"/>
              </a:rPr>
              <a:t>San Matteo, ispirato da un angelo apparso alle sue spalle, ha l'aspetto di un dotto e scrive di suo pugno il Vangelo, ispirato ma non più materialmente condotto dall'angelo che, con un gesto, sembra elencargli i fatti che dovrà narrare nel testo. L'unico accenno di "spregiudicatezza" dell'opera è la posa del santo, che si appresta a scrivere imbevendo la penna nel calamaio stando appoggiato con le braccia al tavolo, e con la gamba ad uno sgabello in equilibrio precario, quasi a sottolineare l'incertezza sul cosa scrivere.</a:t>
            </a:r>
          </a:p>
        </p:txBody>
      </p:sp>
      <p:pic>
        <p:nvPicPr>
          <p:cNvPr id="11269" name="Picture 6" descr="File:San Matteo e l'angelo.jpg">
            <a:hlinkClick r:id="rId5"/>
          </p:cNvPr>
          <p:cNvPicPr>
            <a:picLocks noChangeAspect="1" noChangeArrowheads="1"/>
          </p:cNvPicPr>
          <p:nvPr/>
        </p:nvPicPr>
        <p:blipFill>
          <a:blip r:embed="rId6" cstate="print"/>
          <a:srcRect/>
          <a:stretch>
            <a:fillRect/>
          </a:stretch>
        </p:blipFill>
        <p:spPr bwMode="auto">
          <a:xfrm>
            <a:off x="179388" y="1557338"/>
            <a:ext cx="2798762" cy="3529012"/>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an Gerolamo in meditazione">
            <a:hlinkClick r:id="rId3" tooltip="San Gerolamo in meditazione"/>
          </p:cNvPr>
          <p:cNvPicPr>
            <a:picLocks noChangeAspect="1" noChangeArrowheads="1"/>
          </p:cNvPicPr>
          <p:nvPr/>
        </p:nvPicPr>
        <p:blipFill>
          <a:blip r:embed="rId4" cstate="print"/>
          <a:srcRect/>
          <a:stretch>
            <a:fillRect/>
          </a:stretch>
        </p:blipFill>
        <p:spPr bwMode="auto">
          <a:xfrm>
            <a:off x="323850" y="1773238"/>
            <a:ext cx="2847975" cy="4032250"/>
          </a:xfrm>
          <a:prstGeom prst="rect">
            <a:avLst/>
          </a:prstGeom>
          <a:noFill/>
          <a:ln w="9525">
            <a:noFill/>
            <a:miter lim="800000"/>
            <a:headEnd/>
            <a:tailEnd/>
          </a:ln>
        </p:spPr>
      </p:pic>
      <p:sp>
        <p:nvSpPr>
          <p:cNvPr id="12291" name="CasellaDiTesto 2"/>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“San Gerolamo in meditazione” (1605) </a:t>
            </a:r>
            <a:r>
              <a:rPr lang="it-IT" b="1">
                <a:solidFill>
                  <a:srgbClr val="008000"/>
                </a:solidFill>
                <a:latin typeface="Times New Roman" pitchFamily="18" charset="0"/>
                <a:cs typeface="Times New Roman" pitchFamily="18" charset="0"/>
              </a:rPr>
              <a:t>e </a:t>
            </a:r>
            <a:r>
              <a:rPr lang="it-IT" b="1" i="1">
                <a:solidFill>
                  <a:srgbClr val="008000"/>
                </a:solidFill>
                <a:latin typeface="Times New Roman" pitchFamily="18" charset="0"/>
                <a:cs typeface="Times New Roman" pitchFamily="18" charset="0"/>
              </a:rPr>
              <a:t>“San Gerolamo scrivente” (1605)</a:t>
            </a:r>
          </a:p>
        </p:txBody>
      </p:sp>
      <p:pic>
        <p:nvPicPr>
          <p:cNvPr id="12292" name="Picture 4" descr="File:Michelangelo Caravaggio 057.jpg">
            <a:hlinkClick r:id="rId5"/>
          </p:cNvPr>
          <p:cNvPicPr>
            <a:picLocks noChangeAspect="1" noChangeArrowheads="1"/>
          </p:cNvPicPr>
          <p:nvPr/>
        </p:nvPicPr>
        <p:blipFill>
          <a:blip r:embed="rId6" cstate="print"/>
          <a:srcRect/>
          <a:stretch>
            <a:fillRect/>
          </a:stretch>
        </p:blipFill>
        <p:spPr bwMode="auto">
          <a:xfrm>
            <a:off x="3924300" y="2205038"/>
            <a:ext cx="4700588" cy="33845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2"/>
          <p:cNvSpPr txBox="1">
            <a:spLocks noChangeArrowheads="1"/>
          </p:cNvSpPr>
          <p:nvPr/>
        </p:nvSpPr>
        <p:spPr bwMode="auto">
          <a:xfrm>
            <a:off x="0" y="188913"/>
            <a:ext cx="9144000" cy="368300"/>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Le scene sacre dell’Antico Testamento</a:t>
            </a:r>
          </a:p>
        </p:txBody>
      </p:sp>
      <p:sp>
        <p:nvSpPr>
          <p:cNvPr id="13315" name="CasellaDiTesto 3"/>
          <p:cNvSpPr txBox="1">
            <a:spLocks noChangeArrowheads="1"/>
          </p:cNvSpPr>
          <p:nvPr/>
        </p:nvSpPr>
        <p:spPr bwMode="auto">
          <a:xfrm>
            <a:off x="0" y="549275"/>
            <a:ext cx="9144000" cy="830263"/>
          </a:xfrm>
          <a:prstGeom prst="rect">
            <a:avLst/>
          </a:prstGeom>
          <a:noFill/>
          <a:ln w="9525">
            <a:noFill/>
            <a:miter lim="800000"/>
            <a:headEnd/>
            <a:tailEnd/>
          </a:ln>
        </p:spPr>
        <p:txBody>
          <a:bodyPr>
            <a:spAutoFit/>
          </a:bodyPr>
          <a:lstStyle/>
          <a:p>
            <a:pPr algn="just"/>
            <a:r>
              <a:rPr lang="it-IT" sz="1600">
                <a:latin typeface="Times New Roman" pitchFamily="18" charset="0"/>
                <a:cs typeface="Times New Roman" pitchFamily="18" charset="0"/>
              </a:rPr>
              <a:t>Ma il talento artistico e la maturazione della mentalità di Caravaggio trovano l’ultimo e definitivo completamento nelle scene sacre, in cui santi e peccatori, chiarezza e oscurità, staticità e movimento, dialogo e muta intesa trovano un perfetto equilibrio.</a:t>
            </a:r>
          </a:p>
        </p:txBody>
      </p:sp>
      <p:sp>
        <p:nvSpPr>
          <p:cNvPr id="13316" name="CasellaDiTesto 4"/>
          <p:cNvSpPr txBox="1">
            <a:spLocks noChangeArrowheads="1"/>
          </p:cNvSpPr>
          <p:nvPr/>
        </p:nvSpPr>
        <p:spPr bwMode="auto">
          <a:xfrm>
            <a:off x="0" y="1557338"/>
            <a:ext cx="9144000" cy="368300"/>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“Riposo durante la fuga in Egitto” (1595-96)</a:t>
            </a:r>
          </a:p>
        </p:txBody>
      </p:sp>
      <p:pic>
        <p:nvPicPr>
          <p:cNvPr id="13317" name="Picture 2" descr="File:Caravaggio - Il riposo durante la fuga in Egitto.jpg">
            <a:hlinkClick r:id="rId3"/>
          </p:cNvPr>
          <p:cNvPicPr>
            <a:picLocks noChangeAspect="1" noChangeArrowheads="1"/>
          </p:cNvPicPr>
          <p:nvPr/>
        </p:nvPicPr>
        <p:blipFill>
          <a:blip r:embed="rId4" cstate="print"/>
          <a:srcRect/>
          <a:stretch>
            <a:fillRect/>
          </a:stretch>
        </p:blipFill>
        <p:spPr bwMode="auto">
          <a:xfrm>
            <a:off x="395288" y="2133600"/>
            <a:ext cx="5040312" cy="4052888"/>
          </a:xfrm>
          <a:prstGeom prst="rect">
            <a:avLst/>
          </a:prstGeom>
          <a:noFill/>
          <a:ln w="9525">
            <a:noFill/>
            <a:miter lim="800000"/>
            <a:headEnd/>
            <a:tailEnd/>
          </a:ln>
        </p:spPr>
      </p:pic>
      <p:sp>
        <p:nvSpPr>
          <p:cNvPr id="13318" name="Rettangolo 6"/>
          <p:cNvSpPr>
            <a:spLocks noChangeArrowheads="1"/>
          </p:cNvSpPr>
          <p:nvPr/>
        </p:nvSpPr>
        <p:spPr bwMode="auto">
          <a:xfrm>
            <a:off x="5580063" y="2133600"/>
            <a:ext cx="3384550" cy="4030663"/>
          </a:xfrm>
          <a:prstGeom prst="rect">
            <a:avLst/>
          </a:prstGeom>
          <a:noFill/>
          <a:ln w="9525">
            <a:noFill/>
            <a:miter lim="800000"/>
            <a:headEnd/>
            <a:tailEnd/>
          </a:ln>
        </p:spPr>
        <p:txBody>
          <a:bodyPr>
            <a:spAutoFit/>
          </a:bodyPr>
          <a:lstStyle/>
          <a:p>
            <a:pPr algn="r"/>
            <a:r>
              <a:rPr lang="it-IT" sz="1600">
                <a:latin typeface="Times New Roman" pitchFamily="18" charset="0"/>
                <a:cs typeface="Times New Roman" pitchFamily="18" charset="0"/>
              </a:rPr>
              <a:t>Tutta la scena è permeata dalla pace e dalla serenità di un meritato riposo, pienamente intuibili grazie all'azzeccata scelta dei colori caldi, che cantano una vera e propria ninnananna. Di notevole bellezza è la postura dell'angelo musicista, che sembra dividere la scena in due parti distinte: a sinistra la vita attiva (Giuseppe che regge lo spartito), a destra la vita contemplativa (il sonno della Vergine e del Bambino). Mirabile è anche il piccolo paesaggio sullo sfondo a destra, </a:t>
            </a:r>
            <a:r>
              <a:rPr lang="it-IT" sz="1600" i="1">
                <a:latin typeface="Times New Roman" pitchFamily="18" charset="0"/>
                <a:cs typeface="Times New Roman" pitchFamily="18" charset="0"/>
              </a:rPr>
              <a:t>unicum</a:t>
            </a:r>
            <a:r>
              <a:rPr lang="it-IT" sz="1600">
                <a:latin typeface="Times New Roman" pitchFamily="18" charset="0"/>
                <a:cs typeface="Times New Roman" pitchFamily="18" charset="0"/>
              </a:rPr>
              <a:t> nella pittura caravaggesca insieme a quello del Sacrificio di Isacco.</a:t>
            </a:r>
          </a:p>
        </p:txBody>
      </p:sp>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1"/>
          <p:cNvSpPr>
            <a:spLocks noChangeArrowheads="1"/>
          </p:cNvSpPr>
          <p:nvPr/>
        </p:nvSpPr>
        <p:spPr bwMode="auto">
          <a:xfrm>
            <a:off x="755650" y="1412875"/>
            <a:ext cx="2357438" cy="4524375"/>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Il volto di Golia è un autoritratto del pittore. Il pittore conosce abilmente gli effetti della luce e sa giocare con essa; non ritrae fedelmente il chiaroscuro naturale ma evidenzia con i suoi giochi di ombre solo ciò che ritiene importante. Il Caravaggio si ritrae nelle vesti del gigante decapitato perché è un peccatore angosciato, avvezzo ad ogni tipo di vizio ma tutto invaso da un forte senso di colpa cristiano.</a:t>
            </a:r>
          </a:p>
        </p:txBody>
      </p:sp>
      <p:sp>
        <p:nvSpPr>
          <p:cNvPr id="14339" name="CasellaDiTesto 2"/>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“Davide e Golia” (1597-98)</a:t>
            </a:r>
          </a:p>
        </p:txBody>
      </p:sp>
      <p:pic>
        <p:nvPicPr>
          <p:cNvPr id="14340" name="Picture 2" descr="File:David and Goliath by Caravaggio.jpg">
            <a:hlinkClick r:id="rId3"/>
          </p:cNvPr>
          <p:cNvPicPr>
            <a:picLocks noChangeAspect="1" noChangeArrowheads="1"/>
          </p:cNvPicPr>
          <p:nvPr/>
        </p:nvPicPr>
        <p:blipFill>
          <a:blip r:embed="rId4" cstate="print"/>
          <a:srcRect/>
          <a:stretch>
            <a:fillRect/>
          </a:stretch>
        </p:blipFill>
        <p:spPr bwMode="auto">
          <a:xfrm>
            <a:off x="4067175" y="836613"/>
            <a:ext cx="4714875" cy="5715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“Il sacrificio di Isacco” (1598)</a:t>
            </a:r>
          </a:p>
        </p:txBody>
      </p:sp>
      <p:pic>
        <p:nvPicPr>
          <p:cNvPr id="15363" name="Picture 2" descr="File:Michelangelo Caravaggio 022.jpg">
            <a:hlinkClick r:id="rId3"/>
          </p:cNvPr>
          <p:cNvPicPr>
            <a:picLocks noChangeAspect="1" noChangeArrowheads="1"/>
          </p:cNvPicPr>
          <p:nvPr/>
        </p:nvPicPr>
        <p:blipFill>
          <a:blip r:embed="rId4" cstate="print"/>
          <a:srcRect/>
          <a:stretch>
            <a:fillRect/>
          </a:stretch>
        </p:blipFill>
        <p:spPr bwMode="auto">
          <a:xfrm>
            <a:off x="1763713" y="1628775"/>
            <a:ext cx="5872162" cy="4587875"/>
          </a:xfrm>
          <a:prstGeom prst="rect">
            <a:avLst/>
          </a:prstGeom>
          <a:noFill/>
          <a:ln w="9525">
            <a:noFill/>
            <a:miter lim="800000"/>
            <a:headEnd/>
            <a:tailEnd/>
          </a:ln>
        </p:spPr>
      </p:pic>
      <p:sp>
        <p:nvSpPr>
          <p:cNvPr id="15364" name="CasellaDiTesto 3"/>
          <p:cNvSpPr txBox="1">
            <a:spLocks noChangeArrowheads="1"/>
          </p:cNvSpPr>
          <p:nvPr/>
        </p:nvSpPr>
        <p:spPr bwMode="auto">
          <a:xfrm>
            <a:off x="0" y="765175"/>
            <a:ext cx="9144000" cy="584200"/>
          </a:xfrm>
          <a:prstGeom prst="rect">
            <a:avLst/>
          </a:prstGeom>
          <a:noFill/>
          <a:ln w="9525">
            <a:noFill/>
            <a:miter lim="800000"/>
            <a:headEnd/>
            <a:tailEnd/>
          </a:ln>
        </p:spPr>
        <p:txBody>
          <a:bodyPr>
            <a:spAutoFit/>
          </a:bodyPr>
          <a:lstStyle/>
          <a:p>
            <a:pPr algn="just"/>
            <a:r>
              <a:rPr lang="it-IT" sz="1600">
                <a:latin typeface="Times New Roman" pitchFamily="18" charset="0"/>
                <a:cs typeface="Times New Roman" pitchFamily="18" charset="0"/>
              </a:rPr>
              <a:t>Isacco sta per essere sacrificato a Dio dal padre Abramo, che aveva voluto mettere alla prova l’ubbidienza del patriarca. </a:t>
            </a:r>
          </a:p>
        </p:txBody>
      </p:sp>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“Giuditta e Oloferne” (1599)</a:t>
            </a:r>
          </a:p>
        </p:txBody>
      </p:sp>
      <p:pic>
        <p:nvPicPr>
          <p:cNvPr id="16387" name="Picture 2" descr="File:Caravaggio - Giuditta che taglia la testa a Oloferne (1598-1599).jpg">
            <a:hlinkClick r:id="rId3"/>
          </p:cNvPr>
          <p:cNvPicPr>
            <a:picLocks noChangeAspect="1" noChangeArrowheads="1"/>
          </p:cNvPicPr>
          <p:nvPr/>
        </p:nvPicPr>
        <p:blipFill>
          <a:blip r:embed="rId4" cstate="print"/>
          <a:srcRect/>
          <a:stretch>
            <a:fillRect/>
          </a:stretch>
        </p:blipFill>
        <p:spPr bwMode="auto">
          <a:xfrm>
            <a:off x="1403350" y="1557338"/>
            <a:ext cx="6553200" cy="4865687"/>
          </a:xfrm>
          <a:prstGeom prst="rect">
            <a:avLst/>
          </a:prstGeom>
          <a:noFill/>
          <a:ln w="9525">
            <a:noFill/>
            <a:miter lim="800000"/>
            <a:headEnd/>
            <a:tailEnd/>
          </a:ln>
        </p:spPr>
      </p:pic>
      <p:sp>
        <p:nvSpPr>
          <p:cNvPr id="16388" name="Rettangolo 3"/>
          <p:cNvSpPr>
            <a:spLocks noChangeArrowheads="1"/>
          </p:cNvSpPr>
          <p:nvPr/>
        </p:nvSpPr>
        <p:spPr bwMode="auto">
          <a:xfrm>
            <a:off x="0" y="620713"/>
            <a:ext cx="9144000" cy="830262"/>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Giuditta è raffigurata intenta a mozzare la testa di Oloferne con una spada, mentre alla scena assiste una vecchia serva.</a:t>
            </a:r>
            <a:br>
              <a:rPr lang="it-IT" sz="1600">
                <a:latin typeface="Times New Roman" pitchFamily="18" charset="0"/>
                <a:cs typeface="Times New Roman" pitchFamily="18" charset="0"/>
              </a:rPr>
            </a:br>
            <a:r>
              <a:rPr lang="it-IT" sz="1600">
                <a:latin typeface="Times New Roman" pitchFamily="18" charset="0"/>
                <a:cs typeface="Times New Roman" pitchFamily="18" charset="0"/>
              </a:rPr>
              <a:t>Nel ruolo di Giuditta venne raffigurata la cortigiana Fillide Melandroni, amica dell'artista.</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Caravaggio Sacrifice of Isaac I.jpg">
            <a:hlinkClick r:id="rId3"/>
          </p:cNvPr>
          <p:cNvPicPr>
            <a:picLocks noChangeAspect="1" noChangeArrowheads="1"/>
          </p:cNvPicPr>
          <p:nvPr/>
        </p:nvPicPr>
        <p:blipFill>
          <a:blip r:embed="rId4" cstate="print"/>
          <a:srcRect/>
          <a:stretch>
            <a:fillRect/>
          </a:stretch>
        </p:blipFill>
        <p:spPr bwMode="auto">
          <a:xfrm>
            <a:off x="1692275" y="1557338"/>
            <a:ext cx="5991225" cy="4562475"/>
          </a:xfrm>
          <a:prstGeom prst="rect">
            <a:avLst/>
          </a:prstGeom>
          <a:noFill/>
          <a:ln w="9525">
            <a:noFill/>
            <a:miter lim="800000"/>
            <a:headEnd/>
            <a:tailEnd/>
          </a:ln>
        </p:spPr>
      </p:pic>
      <p:sp>
        <p:nvSpPr>
          <p:cNvPr id="17411" name="CasellaDiTesto 2"/>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“Il sacrificio di Isacco” (1603)</a:t>
            </a:r>
          </a:p>
        </p:txBody>
      </p:sp>
      <p:sp>
        <p:nvSpPr>
          <p:cNvPr id="17412" name="CasellaDiTesto 3"/>
          <p:cNvSpPr txBox="1">
            <a:spLocks noChangeArrowheads="1"/>
          </p:cNvSpPr>
          <p:nvPr/>
        </p:nvSpPr>
        <p:spPr bwMode="auto">
          <a:xfrm>
            <a:off x="0" y="765175"/>
            <a:ext cx="9144000" cy="338138"/>
          </a:xfrm>
          <a:prstGeom prst="rect">
            <a:avLst/>
          </a:prstGeom>
          <a:noFill/>
          <a:ln w="9525">
            <a:noFill/>
            <a:miter lim="800000"/>
            <a:headEnd/>
            <a:tailEnd/>
          </a:ln>
        </p:spPr>
        <p:txBody>
          <a:bodyPr>
            <a:spAutoFit/>
          </a:bodyPr>
          <a:lstStyle/>
          <a:p>
            <a:pPr algn="just"/>
            <a:r>
              <a:rPr lang="it-IT" sz="1600">
                <a:latin typeface="Times New Roman" pitchFamily="18" charset="0"/>
                <a:cs typeface="Times New Roman" pitchFamily="18" charset="0"/>
              </a:rPr>
              <a:t>Una variante dell’opera del 1598.</a:t>
            </a:r>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1"/>
          <p:cNvSpPr txBox="1">
            <a:spLocks noChangeArrowheads="1"/>
          </p:cNvSpPr>
          <p:nvPr/>
        </p:nvSpPr>
        <p:spPr bwMode="auto">
          <a:xfrm>
            <a:off x="0" y="188913"/>
            <a:ext cx="9144000" cy="368300"/>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Le scene sacre del Nuovo Testamento</a:t>
            </a:r>
          </a:p>
        </p:txBody>
      </p:sp>
      <p:sp>
        <p:nvSpPr>
          <p:cNvPr id="18435" name="CasellaDiTesto 2"/>
          <p:cNvSpPr txBox="1">
            <a:spLocks noChangeArrowheads="1"/>
          </p:cNvSpPr>
          <p:nvPr/>
        </p:nvSpPr>
        <p:spPr bwMode="auto">
          <a:xfrm>
            <a:off x="0" y="549275"/>
            <a:ext cx="9144000" cy="1076325"/>
          </a:xfrm>
          <a:prstGeom prst="rect">
            <a:avLst/>
          </a:prstGeom>
          <a:noFill/>
          <a:ln w="9525">
            <a:noFill/>
            <a:miter lim="800000"/>
            <a:headEnd/>
            <a:tailEnd/>
          </a:ln>
        </p:spPr>
        <p:txBody>
          <a:bodyPr>
            <a:spAutoFit/>
          </a:bodyPr>
          <a:lstStyle/>
          <a:p>
            <a:pPr algn="just"/>
            <a:r>
              <a:rPr lang="it-IT" sz="1600">
                <a:latin typeface="Times New Roman" pitchFamily="18" charset="0"/>
                <a:cs typeface="Times New Roman" pitchFamily="18" charset="0"/>
              </a:rPr>
              <a:t>Nelle scene dell’Antico testamento prevalgono brutalità e violenza. Caravaggio non riesce a trovare in esse una consolazione alla disperazione interiore e al forte sentimento di peccato che lo pervade. Nelle scene del Nuovo Testamento vi è invece una rappresentazione più ottimistica dell’uomo, a cui sono concessi il perdono e la salvezza da parte di Dio.</a:t>
            </a:r>
          </a:p>
        </p:txBody>
      </p:sp>
      <p:sp>
        <p:nvSpPr>
          <p:cNvPr id="18436" name="CasellaDiTesto 3"/>
          <p:cNvSpPr txBox="1">
            <a:spLocks noChangeArrowheads="1"/>
          </p:cNvSpPr>
          <p:nvPr/>
        </p:nvSpPr>
        <p:spPr bwMode="auto">
          <a:xfrm>
            <a:off x="0" y="1557338"/>
            <a:ext cx="9144000" cy="368300"/>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“Conversione di San Matteo” (1599-1600)</a:t>
            </a:r>
          </a:p>
        </p:txBody>
      </p:sp>
      <p:pic>
        <p:nvPicPr>
          <p:cNvPr id="18437" name="Picture 2" descr="File:Caravaggio - La vocazione di San Matteo.jpg">
            <a:hlinkClick r:id="rId3"/>
          </p:cNvPr>
          <p:cNvPicPr>
            <a:picLocks noChangeAspect="1" noChangeArrowheads="1"/>
          </p:cNvPicPr>
          <p:nvPr/>
        </p:nvPicPr>
        <p:blipFill>
          <a:blip r:embed="rId4" cstate="print"/>
          <a:srcRect/>
          <a:stretch>
            <a:fillRect/>
          </a:stretch>
        </p:blipFill>
        <p:spPr bwMode="auto">
          <a:xfrm>
            <a:off x="3995738" y="2205038"/>
            <a:ext cx="4594225" cy="4298950"/>
          </a:xfrm>
          <a:prstGeom prst="rect">
            <a:avLst/>
          </a:prstGeom>
          <a:noFill/>
          <a:ln w="9525">
            <a:noFill/>
            <a:miter lim="800000"/>
            <a:headEnd/>
            <a:tailEnd/>
          </a:ln>
        </p:spPr>
      </p:pic>
      <p:sp>
        <p:nvSpPr>
          <p:cNvPr id="18438" name="Rettangolo 5"/>
          <p:cNvSpPr>
            <a:spLocks noChangeArrowheads="1"/>
          </p:cNvSpPr>
          <p:nvPr/>
        </p:nvSpPr>
        <p:spPr bwMode="auto">
          <a:xfrm>
            <a:off x="468313" y="2852738"/>
            <a:ext cx="2951162" cy="2800350"/>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Il dipinto è realizzato su due piani paralleli, quello più alto vuoto, occupato solo dalla finestra, mentre quello in basso raffigura il momento preciso in cui Cristo indicando san Matteo lo chiama all'apostolato. Il santo è seduto ad un tavolo con un gruppo di persone, vestite come i contemporanei del Caravaggio, come in una scena da osteria.</a:t>
            </a:r>
          </a:p>
        </p:txBody>
      </p:sp>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sellaDiTesto 2"/>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Le mani dei personaggi nella “Conversione di San Matteo” (1601)</a:t>
            </a:r>
          </a:p>
        </p:txBody>
      </p:sp>
      <p:pic>
        <p:nvPicPr>
          <p:cNvPr id="19459" name="Picture 4" descr="http://www.blitzquotidiano.it/wp/wp/wp-content/uploads/2010/02/creazione_adamo.jpg"/>
          <p:cNvPicPr>
            <a:picLocks noChangeAspect="1" noChangeArrowheads="1"/>
          </p:cNvPicPr>
          <p:nvPr/>
        </p:nvPicPr>
        <p:blipFill>
          <a:blip r:embed="rId3" cstate="print"/>
          <a:srcRect/>
          <a:stretch>
            <a:fillRect/>
          </a:stretch>
        </p:blipFill>
        <p:spPr bwMode="auto">
          <a:xfrm>
            <a:off x="468313" y="692150"/>
            <a:ext cx="4824412" cy="3619500"/>
          </a:xfrm>
          <a:prstGeom prst="rect">
            <a:avLst/>
          </a:prstGeom>
          <a:noFill/>
          <a:ln w="9525">
            <a:noFill/>
            <a:miter lim="800000"/>
            <a:headEnd/>
            <a:tailEnd/>
          </a:ln>
        </p:spPr>
      </p:pic>
      <p:pic>
        <p:nvPicPr>
          <p:cNvPr id="19460" name="Picture 2" descr="http://www.artleo.it/alarte/imgdb/masaccio_tributo.jpg"/>
          <p:cNvPicPr>
            <a:picLocks noChangeAspect="1" noChangeArrowheads="1"/>
          </p:cNvPicPr>
          <p:nvPr/>
        </p:nvPicPr>
        <p:blipFill>
          <a:blip r:embed="rId4" cstate="print"/>
          <a:srcRect/>
          <a:stretch>
            <a:fillRect/>
          </a:stretch>
        </p:blipFill>
        <p:spPr bwMode="auto">
          <a:xfrm>
            <a:off x="1797050" y="3429000"/>
            <a:ext cx="6811963" cy="3021013"/>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“Martirio di San Matteo” (1601)</a:t>
            </a:r>
          </a:p>
        </p:txBody>
      </p:sp>
      <p:pic>
        <p:nvPicPr>
          <p:cNvPr id="20483" name="Picture 2" descr="File:Caravaggio - Martirio di San Matteo.jpg">
            <a:hlinkClick r:id="rId3"/>
          </p:cNvPr>
          <p:cNvPicPr>
            <a:picLocks noChangeAspect="1" noChangeArrowheads="1"/>
          </p:cNvPicPr>
          <p:nvPr/>
        </p:nvPicPr>
        <p:blipFill>
          <a:blip r:embed="rId4" cstate="print"/>
          <a:srcRect/>
          <a:stretch>
            <a:fillRect/>
          </a:stretch>
        </p:blipFill>
        <p:spPr bwMode="auto">
          <a:xfrm>
            <a:off x="1619250" y="836613"/>
            <a:ext cx="6076950" cy="570547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Caravaggio - Fanciullo con canestro di frutta.jpg">
            <a:hlinkClick r:id="rId3"/>
          </p:cNvPr>
          <p:cNvPicPr>
            <a:picLocks noChangeAspect="1" noChangeArrowheads="1"/>
          </p:cNvPicPr>
          <p:nvPr/>
        </p:nvPicPr>
        <p:blipFill>
          <a:blip r:embed="rId4" cstate="print"/>
          <a:srcRect/>
          <a:stretch>
            <a:fillRect/>
          </a:stretch>
        </p:blipFill>
        <p:spPr bwMode="auto">
          <a:xfrm>
            <a:off x="4356100" y="2060575"/>
            <a:ext cx="4454525" cy="4600575"/>
          </a:xfrm>
          <a:prstGeom prst="rect">
            <a:avLst/>
          </a:prstGeom>
          <a:noFill/>
          <a:ln w="9525">
            <a:noFill/>
            <a:miter lim="800000"/>
            <a:headEnd/>
            <a:tailEnd/>
          </a:ln>
        </p:spPr>
      </p:pic>
      <p:sp>
        <p:nvSpPr>
          <p:cNvPr id="3075" name="CasellaDiTesto 2"/>
          <p:cNvSpPr txBox="1">
            <a:spLocks noChangeArrowheads="1"/>
          </p:cNvSpPr>
          <p:nvPr/>
        </p:nvSpPr>
        <p:spPr bwMode="auto">
          <a:xfrm>
            <a:off x="0" y="188913"/>
            <a:ext cx="9144000" cy="368300"/>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Le opere “profane”</a:t>
            </a:r>
          </a:p>
        </p:txBody>
      </p:sp>
      <p:sp>
        <p:nvSpPr>
          <p:cNvPr id="3076" name="CasellaDiTesto 3"/>
          <p:cNvSpPr txBox="1">
            <a:spLocks noChangeArrowheads="1"/>
          </p:cNvSpPr>
          <p:nvPr/>
        </p:nvSpPr>
        <p:spPr bwMode="auto">
          <a:xfrm>
            <a:off x="0" y="549275"/>
            <a:ext cx="9144000" cy="830263"/>
          </a:xfrm>
          <a:prstGeom prst="rect">
            <a:avLst/>
          </a:prstGeom>
          <a:noFill/>
          <a:ln w="9525">
            <a:noFill/>
            <a:miter lim="800000"/>
            <a:headEnd/>
            <a:tailEnd/>
          </a:ln>
        </p:spPr>
        <p:txBody>
          <a:bodyPr>
            <a:spAutoFit/>
          </a:bodyPr>
          <a:lstStyle/>
          <a:p>
            <a:pPr algn="just"/>
            <a:r>
              <a:rPr lang="it-IT" sz="1600">
                <a:latin typeface="Times New Roman" pitchFamily="18" charset="0"/>
                <a:cs typeface="Times New Roman" pitchFamily="18" charset="0"/>
              </a:rPr>
              <a:t>Soprattutto all’inizio della sua attività, i soggetti delle opere di Caravaggio non sono generalmente sacri. Anzi, attingono dalle esperienze drammatiche e violente dell’artista. Successivamente il passare del tempo lo porterà ad una reinterpretazione in chiave mistica dei temi che già sono presenti nelle prime opere.</a:t>
            </a:r>
          </a:p>
        </p:txBody>
      </p:sp>
      <p:sp>
        <p:nvSpPr>
          <p:cNvPr id="3077" name="CasellaDiTesto 4"/>
          <p:cNvSpPr txBox="1">
            <a:spLocks noChangeArrowheads="1"/>
          </p:cNvSpPr>
          <p:nvPr/>
        </p:nvSpPr>
        <p:spPr bwMode="auto">
          <a:xfrm>
            <a:off x="468313" y="2349500"/>
            <a:ext cx="2590800" cy="3784600"/>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La prima opera che analizziamo è il “</a:t>
            </a:r>
            <a:r>
              <a:rPr lang="it-IT" sz="1600" i="1">
                <a:latin typeface="Times New Roman" pitchFamily="18" charset="0"/>
                <a:cs typeface="Times New Roman" pitchFamily="18" charset="0"/>
              </a:rPr>
              <a:t>Fanciullo con canestra di frutta</a:t>
            </a:r>
            <a:r>
              <a:rPr lang="it-IT" sz="1600">
                <a:latin typeface="Times New Roman" pitchFamily="18" charset="0"/>
                <a:cs typeface="Times New Roman" pitchFamily="18" charset="0"/>
              </a:rPr>
              <a:t>”, dipinto ad olio su tela di cm 70 x 67 realizzato tra il 1593 ed il 1594. È conservato alla Galleria Borghese di Roma.</a:t>
            </a:r>
            <a:r>
              <a:rPr lang="it-IT" sz="1600">
                <a:latin typeface="Calibri" pitchFamily="34" charset="0"/>
              </a:rPr>
              <a:t> </a:t>
            </a:r>
            <a:r>
              <a:rPr lang="it-IT" sz="1600">
                <a:latin typeface="Times New Roman" pitchFamily="18" charset="0"/>
                <a:cs typeface="Times New Roman" pitchFamily="18" charset="0"/>
              </a:rPr>
              <a:t>Il dipinto mostra l'abilità di Caravaggio nel raffigurare ogni dettaglio, da quelli della pelle del ragazzo a quelli della buccia di una </a:t>
            </a:r>
            <a:r>
              <a:rPr lang="it-IT" sz="1600" u="sng">
                <a:latin typeface="Times New Roman" pitchFamily="18" charset="0"/>
                <a:cs typeface="Times New Roman" pitchFamily="18" charset="0"/>
              </a:rPr>
              <a:t>pesca</a:t>
            </a:r>
            <a:r>
              <a:rPr lang="it-IT" sz="1600">
                <a:latin typeface="Times New Roman" pitchFamily="18" charset="0"/>
                <a:cs typeface="Times New Roman" pitchFamily="18" charset="0"/>
              </a:rPr>
              <a:t>, dalle pieghe dell'abito al vimini del canestro. </a:t>
            </a:r>
          </a:p>
          <a:p>
            <a:endParaRPr lang="it-IT" sz="1600">
              <a:latin typeface="Times New Roman" pitchFamily="18" charset="0"/>
              <a:cs typeface="Times New Roman" pitchFamily="18" charset="0"/>
            </a:endParaRPr>
          </a:p>
        </p:txBody>
      </p:sp>
      <p:sp>
        <p:nvSpPr>
          <p:cNvPr id="3078" name="CasellaDiTesto 5"/>
          <p:cNvSpPr txBox="1">
            <a:spLocks noChangeArrowheads="1"/>
          </p:cNvSpPr>
          <p:nvPr/>
        </p:nvSpPr>
        <p:spPr bwMode="auto">
          <a:xfrm>
            <a:off x="0" y="1412875"/>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“Fanciullo con canestra di frutta” (1593-94)</a:t>
            </a: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“La conversione di San Paolo” (1601)</a:t>
            </a:r>
          </a:p>
        </p:txBody>
      </p:sp>
      <p:pic>
        <p:nvPicPr>
          <p:cNvPr id="21507" name="Picture 2" descr="Conversione di San Paolo">
            <a:hlinkClick r:id="rId3" tooltip="Conversione di San Paolo"/>
          </p:cNvPr>
          <p:cNvPicPr>
            <a:picLocks noChangeAspect="1" noChangeArrowheads="1"/>
          </p:cNvPicPr>
          <p:nvPr/>
        </p:nvPicPr>
        <p:blipFill>
          <a:blip r:embed="rId4" cstate="print"/>
          <a:srcRect/>
          <a:stretch>
            <a:fillRect/>
          </a:stretch>
        </p:blipFill>
        <p:spPr bwMode="auto">
          <a:xfrm>
            <a:off x="971550" y="981075"/>
            <a:ext cx="3671888" cy="4884738"/>
          </a:xfrm>
          <a:prstGeom prst="rect">
            <a:avLst/>
          </a:prstGeom>
          <a:noFill/>
          <a:ln w="9525">
            <a:noFill/>
            <a:miter lim="800000"/>
            <a:headEnd/>
            <a:tailEnd/>
          </a:ln>
        </p:spPr>
      </p:pic>
      <p:sp>
        <p:nvSpPr>
          <p:cNvPr id="21508" name="Rettangolo 3"/>
          <p:cNvSpPr>
            <a:spLocks noChangeArrowheads="1"/>
          </p:cNvSpPr>
          <p:nvPr/>
        </p:nvSpPr>
        <p:spPr bwMode="auto">
          <a:xfrm>
            <a:off x="5364163" y="1628775"/>
            <a:ext cx="2952750" cy="3292475"/>
          </a:xfrm>
          <a:prstGeom prst="rect">
            <a:avLst/>
          </a:prstGeom>
          <a:noFill/>
          <a:ln w="9525">
            <a:noFill/>
            <a:miter lim="800000"/>
            <a:headEnd/>
            <a:tailEnd/>
          </a:ln>
        </p:spPr>
        <p:txBody>
          <a:bodyPr>
            <a:spAutoFit/>
          </a:bodyPr>
          <a:lstStyle/>
          <a:p>
            <a:pPr algn="r"/>
            <a:r>
              <a:rPr lang="it-IT" sz="1600">
                <a:latin typeface="Times New Roman" pitchFamily="18" charset="0"/>
                <a:cs typeface="Times New Roman" pitchFamily="18" charset="0"/>
              </a:rPr>
              <a:t>La scena ritrae il momento topico della conversione di Paolo (descritto in Atti 26,12-18): quello in cui a Saulo, sulla via di Damasco, appare Gesù Cristo in una luce accecante che gli ordina di desistere dal perseguitarlo e di diventare suo «ministro e testimone». Sono presenti nella scena un vecchio e un cavallo, il quale, grazie all'intervento divino, alza lo zoccolo per non calpestare Paolo.</a:t>
            </a:r>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“La crocefissione di San Pietro” (1601)</a:t>
            </a:r>
          </a:p>
        </p:txBody>
      </p:sp>
      <p:pic>
        <p:nvPicPr>
          <p:cNvPr id="22531" name="Picture 2" descr="File:Caravaggio-Crucifixion of Peter.jpg">
            <a:hlinkClick r:id="rId3"/>
          </p:cNvPr>
          <p:cNvPicPr>
            <a:picLocks noChangeAspect="1" noChangeArrowheads="1"/>
          </p:cNvPicPr>
          <p:nvPr/>
        </p:nvPicPr>
        <p:blipFill>
          <a:blip r:embed="rId4" cstate="print"/>
          <a:srcRect/>
          <a:stretch>
            <a:fillRect/>
          </a:stretch>
        </p:blipFill>
        <p:spPr bwMode="auto">
          <a:xfrm>
            <a:off x="4211638" y="765175"/>
            <a:ext cx="4410075" cy="5705475"/>
          </a:xfrm>
          <a:prstGeom prst="rect">
            <a:avLst/>
          </a:prstGeom>
          <a:noFill/>
          <a:ln w="9525">
            <a:noFill/>
            <a:miter lim="800000"/>
            <a:headEnd/>
            <a:tailEnd/>
          </a:ln>
        </p:spPr>
      </p:pic>
      <p:sp>
        <p:nvSpPr>
          <p:cNvPr id="22532" name="Rettangolo 3"/>
          <p:cNvSpPr>
            <a:spLocks noChangeArrowheads="1"/>
          </p:cNvSpPr>
          <p:nvPr/>
        </p:nvSpPr>
        <p:spPr bwMode="auto">
          <a:xfrm>
            <a:off x="900113" y="1628775"/>
            <a:ext cx="2159000" cy="3694113"/>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Spettacolare è, oltre all'illuminazione, la resa dei particolari: le venature del legno della croce, il piede nero dell'aguzzino chino, le rughe sulla fronte dell'aguzzino di sinistra, il riflesso della luce sulle unghie del Santo e dell'aguzzino che tende la corda.</a:t>
            </a:r>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“Cena  in Emmaus” (1602)</a:t>
            </a:r>
          </a:p>
        </p:txBody>
      </p:sp>
      <p:pic>
        <p:nvPicPr>
          <p:cNvPr id="23555" name="Picture 2" descr="File:Caravaggio.emmaus.750pix.jpg">
            <a:hlinkClick r:id="rId3"/>
          </p:cNvPr>
          <p:cNvPicPr>
            <a:picLocks noChangeAspect="1" noChangeArrowheads="1"/>
          </p:cNvPicPr>
          <p:nvPr/>
        </p:nvPicPr>
        <p:blipFill>
          <a:blip r:embed="rId4" cstate="print"/>
          <a:srcRect/>
          <a:stretch>
            <a:fillRect/>
          </a:stretch>
        </p:blipFill>
        <p:spPr bwMode="auto">
          <a:xfrm>
            <a:off x="827088" y="981075"/>
            <a:ext cx="7620000" cy="5381625"/>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“Cattura di Cristo” (1602)</a:t>
            </a:r>
          </a:p>
        </p:txBody>
      </p:sp>
      <p:pic>
        <p:nvPicPr>
          <p:cNvPr id="24579" name="Picture 2" descr="File:Caravaggio - Taking of Christ - Odessa.jpg">
            <a:hlinkClick r:id="rId3"/>
          </p:cNvPr>
          <p:cNvPicPr>
            <a:picLocks noChangeAspect="1" noChangeArrowheads="1"/>
          </p:cNvPicPr>
          <p:nvPr/>
        </p:nvPicPr>
        <p:blipFill>
          <a:blip r:embed="rId4" cstate="print"/>
          <a:srcRect/>
          <a:stretch>
            <a:fillRect/>
          </a:stretch>
        </p:blipFill>
        <p:spPr bwMode="auto">
          <a:xfrm>
            <a:off x="971550" y="692150"/>
            <a:ext cx="7324725" cy="571500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sellaDiTesto 1"/>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“Ecce Homo” (1605)</a:t>
            </a:r>
          </a:p>
        </p:txBody>
      </p:sp>
      <p:pic>
        <p:nvPicPr>
          <p:cNvPr id="25603" name="Picture 2" descr="File:CaravaggioEcceHomo.jpg">
            <a:hlinkClick r:id="rId3"/>
          </p:cNvPr>
          <p:cNvPicPr>
            <a:picLocks noChangeAspect="1" noChangeArrowheads="1"/>
          </p:cNvPicPr>
          <p:nvPr/>
        </p:nvPicPr>
        <p:blipFill>
          <a:blip r:embed="rId4" cstate="print"/>
          <a:srcRect/>
          <a:stretch>
            <a:fillRect/>
          </a:stretch>
        </p:blipFill>
        <p:spPr bwMode="auto">
          <a:xfrm>
            <a:off x="684213" y="765175"/>
            <a:ext cx="5200650" cy="5715000"/>
          </a:xfrm>
          <a:prstGeom prst="rect">
            <a:avLst/>
          </a:prstGeom>
          <a:noFill/>
          <a:ln w="9525">
            <a:noFill/>
            <a:miter lim="800000"/>
            <a:headEnd/>
            <a:tailEnd/>
          </a:ln>
        </p:spPr>
      </p:pic>
      <p:sp>
        <p:nvSpPr>
          <p:cNvPr id="25604" name="Rettangolo 3"/>
          <p:cNvSpPr>
            <a:spLocks noChangeArrowheads="1"/>
          </p:cNvSpPr>
          <p:nvPr/>
        </p:nvSpPr>
        <p:spPr bwMode="auto">
          <a:xfrm>
            <a:off x="6516688" y="1341438"/>
            <a:ext cx="1979612" cy="4770437"/>
          </a:xfrm>
          <a:prstGeom prst="rect">
            <a:avLst/>
          </a:prstGeom>
          <a:noFill/>
          <a:ln w="9525">
            <a:noFill/>
            <a:miter lim="800000"/>
            <a:headEnd/>
            <a:tailEnd/>
          </a:ln>
        </p:spPr>
        <p:txBody>
          <a:bodyPr>
            <a:spAutoFit/>
          </a:bodyPr>
          <a:lstStyle/>
          <a:p>
            <a:pPr algn="r"/>
            <a:r>
              <a:rPr lang="it-IT" sz="1600">
                <a:latin typeface="Times New Roman" pitchFamily="18" charset="0"/>
                <a:cs typeface="Times New Roman" pitchFamily="18" charset="0"/>
              </a:rPr>
              <a:t>L'opera è tratta dal Vangelo di Giovanni 19, 5: Ponzio Pilato mostra Cristo al popolo con le parole, </a:t>
            </a:r>
            <a:r>
              <a:rPr lang="it-IT" sz="1600" i="1">
                <a:latin typeface="Times New Roman" pitchFamily="18" charset="0"/>
                <a:cs typeface="Times New Roman" pitchFamily="18" charset="0"/>
              </a:rPr>
              <a:t>Ecce Homo!</a:t>
            </a:r>
            <a:r>
              <a:rPr lang="it-IT" sz="1600">
                <a:latin typeface="Times New Roman" pitchFamily="18" charset="0"/>
                <a:cs typeface="Times New Roman" pitchFamily="18" charset="0"/>
              </a:rPr>
              <a:t> ("Ecco l'uomo" - l'uomo che volete crocifiggere). Caravaggio ha combinato la presentazione di Cristo da parte di Pilato con il momento di poco precedente in cui Cristo, coronato di spine, è vestito in modo derisorio da re dai suoi aguzzini.</a:t>
            </a:r>
          </a:p>
        </p:txBody>
      </p:sp>
    </p:spTree>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lagellazione di Cristo">
            <a:hlinkClick r:id="rId3" tooltip="Flagellazione di Cristo"/>
          </p:cNvPr>
          <p:cNvPicPr>
            <a:picLocks noChangeAspect="1" noChangeArrowheads="1"/>
          </p:cNvPicPr>
          <p:nvPr/>
        </p:nvPicPr>
        <p:blipFill>
          <a:blip r:embed="rId4" cstate="print"/>
          <a:srcRect/>
          <a:stretch>
            <a:fillRect/>
          </a:stretch>
        </p:blipFill>
        <p:spPr bwMode="auto">
          <a:xfrm>
            <a:off x="5003800" y="1052513"/>
            <a:ext cx="3744913" cy="5087937"/>
          </a:xfrm>
          <a:prstGeom prst="rect">
            <a:avLst/>
          </a:prstGeom>
          <a:noFill/>
          <a:ln w="9525">
            <a:noFill/>
            <a:miter lim="800000"/>
            <a:headEnd/>
            <a:tailEnd/>
          </a:ln>
        </p:spPr>
      </p:pic>
      <p:sp>
        <p:nvSpPr>
          <p:cNvPr id="26627" name="CasellaDiTesto 2"/>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“Flagellazione di Cristo” (1607-08)</a:t>
            </a:r>
          </a:p>
        </p:txBody>
      </p:sp>
      <p:sp>
        <p:nvSpPr>
          <p:cNvPr id="26628" name="Rettangolo 3"/>
          <p:cNvSpPr>
            <a:spLocks noChangeArrowheads="1"/>
          </p:cNvSpPr>
          <p:nvPr/>
        </p:nvSpPr>
        <p:spPr bwMode="auto">
          <a:xfrm>
            <a:off x="179388" y="1484313"/>
            <a:ext cx="4572000" cy="4032250"/>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Il dipinto è organizzato intorno alla colonna alla quale è legato Cristo, dove si dispongono due dei torturatori, uno a lato ed uno dietro alla colonna, i cui gesti precisi e lenti ci proiettano nello sfondo del quadro e verso il primo piano, dove si trova il terzo degli aguzzini, chino. È una rappresentazione non convenzionale della realtà umana e naturale, un modo nuovo di fare pittura, bloccando sulla tela, tra contrasti netti e laceranti di luci e ombre, frammenti o, meglio, brandelli, di corpi in movimento colti nel momento di più alta e sconvolgente tensione non solo fisica, quanto soprattutto psichica, emotiva, sentimentale. I corpi vengono fuori dall’ombra e i tratti fisici vengono definiti dalla luce quasi accecante sottolineando con grande drammaticità l'evento che il dipinto racconta.</a:t>
            </a:r>
          </a:p>
        </p:txBody>
      </p:sp>
    </p:spTree>
  </p:cSld>
  <p:clrMapOvr>
    <a:masterClrMapping/>
  </p:clrMapOvr>
  <p:transition>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le:Caravaggio - David con la testa di Golia.jpg">
            <a:hlinkClick r:id="rId3"/>
          </p:cNvPr>
          <p:cNvPicPr>
            <a:picLocks noChangeAspect="1" noChangeArrowheads="1"/>
          </p:cNvPicPr>
          <p:nvPr/>
        </p:nvPicPr>
        <p:blipFill>
          <a:blip r:embed="rId4" cstate="print"/>
          <a:srcRect/>
          <a:stretch>
            <a:fillRect/>
          </a:stretch>
        </p:blipFill>
        <p:spPr bwMode="auto">
          <a:xfrm>
            <a:off x="468313" y="765175"/>
            <a:ext cx="4486275" cy="5715000"/>
          </a:xfrm>
          <a:prstGeom prst="rect">
            <a:avLst/>
          </a:prstGeom>
          <a:noFill/>
          <a:ln w="9525">
            <a:noFill/>
            <a:miter lim="800000"/>
            <a:headEnd/>
            <a:tailEnd/>
          </a:ln>
        </p:spPr>
      </p:pic>
      <p:sp>
        <p:nvSpPr>
          <p:cNvPr id="27651" name="CasellaDiTesto 3"/>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“Davide con la testa di Golia” (1610)</a:t>
            </a:r>
          </a:p>
        </p:txBody>
      </p:sp>
      <p:sp>
        <p:nvSpPr>
          <p:cNvPr id="27652" name="Rettangolo 4"/>
          <p:cNvSpPr>
            <a:spLocks noChangeArrowheads="1"/>
          </p:cNvSpPr>
          <p:nvPr/>
        </p:nvSpPr>
        <p:spPr bwMode="auto">
          <a:xfrm>
            <a:off x="5219700" y="1484313"/>
            <a:ext cx="3563938" cy="3970337"/>
          </a:xfrm>
          <a:prstGeom prst="rect">
            <a:avLst/>
          </a:prstGeom>
          <a:noFill/>
          <a:ln w="9525">
            <a:noFill/>
            <a:miter lim="800000"/>
            <a:headEnd/>
            <a:tailEnd/>
          </a:ln>
        </p:spPr>
        <p:txBody>
          <a:bodyPr>
            <a:spAutoFit/>
          </a:bodyPr>
          <a:lstStyle/>
          <a:p>
            <a:pPr algn="r"/>
            <a:r>
              <a:rPr lang="it-IT">
                <a:latin typeface="Times New Roman" pitchFamily="18" charset="0"/>
                <a:cs typeface="Times New Roman" pitchFamily="18" charset="0"/>
              </a:rPr>
              <a:t>È noto che già i biografi seicenteschi individuano nella fisionomia del gigante sconfitto un autoritratto di Caravaggio, fatto questo che ha fornito lo spunto a numerose letture del quadro in chiave psicoanalitica. Il confronto con gli altri supposti autoritratti dell'artista sembrerebbe avvalorare questa ipotesi. Rispetto all'uomo che contempla malinconico il </a:t>
            </a:r>
            <a:r>
              <a:rPr lang="it-IT" i="1" u="sng">
                <a:latin typeface="Times New Roman" pitchFamily="18" charset="0"/>
                <a:cs typeface="Times New Roman" pitchFamily="18" charset="0"/>
              </a:rPr>
              <a:t>Martirio di san Matteo</a:t>
            </a:r>
            <a:r>
              <a:rPr lang="it-IT">
                <a:latin typeface="Times New Roman" pitchFamily="18" charset="0"/>
                <a:cs typeface="Times New Roman" pitchFamily="18" charset="0"/>
              </a:rPr>
              <a:t>, Caravaggio appare ora invecchiato e stanco, con pesanti segni sotto gli occhi e la fronte percorsa da rughe.</a:t>
            </a:r>
          </a:p>
        </p:txBody>
      </p:sp>
    </p:spTree>
  </p:cSld>
  <p:clrMapOvr>
    <a:masterClrMapping/>
  </p:clrMapOvr>
  <p:transition>
    <p:pull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le:Michelangelo Caravaggio 065.jpg">
            <a:hlinkClick r:id="rId3"/>
          </p:cNvPr>
          <p:cNvPicPr>
            <a:picLocks noChangeAspect="1" noChangeArrowheads="1"/>
          </p:cNvPicPr>
          <p:nvPr/>
        </p:nvPicPr>
        <p:blipFill>
          <a:blip r:embed="rId4" cstate="print"/>
          <a:srcRect/>
          <a:stretch>
            <a:fillRect/>
          </a:stretch>
        </p:blipFill>
        <p:spPr bwMode="auto">
          <a:xfrm>
            <a:off x="2843213" y="1916113"/>
            <a:ext cx="3771900" cy="4572000"/>
          </a:xfrm>
          <a:prstGeom prst="rect">
            <a:avLst/>
          </a:prstGeom>
          <a:noFill/>
          <a:ln w="9525">
            <a:noFill/>
            <a:miter lim="800000"/>
            <a:headEnd/>
            <a:tailEnd/>
          </a:ln>
        </p:spPr>
      </p:pic>
      <p:sp>
        <p:nvSpPr>
          <p:cNvPr id="28675" name="CasellaDiTesto 2"/>
          <p:cNvSpPr txBox="1">
            <a:spLocks noChangeArrowheads="1"/>
          </p:cNvSpPr>
          <p:nvPr/>
        </p:nvSpPr>
        <p:spPr bwMode="auto">
          <a:xfrm>
            <a:off x="0" y="188913"/>
            <a:ext cx="9144000" cy="368300"/>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Le opere di Caravaggio come specchio profondo dell’animo dell’artista</a:t>
            </a:r>
          </a:p>
        </p:txBody>
      </p:sp>
      <p:sp>
        <p:nvSpPr>
          <p:cNvPr id="28676" name="CasellaDiTesto 3"/>
          <p:cNvSpPr txBox="1">
            <a:spLocks noChangeArrowheads="1"/>
          </p:cNvSpPr>
          <p:nvPr/>
        </p:nvSpPr>
        <p:spPr bwMode="auto">
          <a:xfrm>
            <a:off x="0" y="549275"/>
            <a:ext cx="9144000" cy="1076325"/>
          </a:xfrm>
          <a:prstGeom prst="rect">
            <a:avLst/>
          </a:prstGeom>
          <a:noFill/>
          <a:ln w="9525">
            <a:noFill/>
            <a:miter lim="800000"/>
            <a:headEnd/>
            <a:tailEnd/>
          </a:ln>
        </p:spPr>
        <p:txBody>
          <a:bodyPr>
            <a:spAutoFit/>
          </a:bodyPr>
          <a:lstStyle/>
          <a:p>
            <a:pPr algn="just"/>
            <a:r>
              <a:rPr lang="it-IT" sz="1600">
                <a:latin typeface="Times New Roman" pitchFamily="18" charset="0"/>
                <a:cs typeface="Times New Roman" pitchFamily="18" charset="0"/>
              </a:rPr>
              <a:t>In quest’opera, il “Narciso” del 1599 circa, troviamo una grande sintesi di tutta la produzione di Caravaggio. Il giovane che guarda la sua immagine riflessa nell’acqua è simile all’artista che cerca di scovare i particolari più minuti della realtà. E come lo stagno nasconde qualcosa di più profondo sotto il pelo dell’acqua, così le opere dell’artista hanno sempre in sé un significato più profondo degli oggetti che in esse sono rappresentati.</a:t>
            </a:r>
          </a:p>
        </p:txBody>
      </p:sp>
    </p:spTree>
  </p:cSld>
  <p:clrMapOvr>
    <a:masterClrMapping/>
  </p:clrMapOvr>
  <p:transition spd="slow">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The Fortune Teller1.jpg">
            <a:hlinkClick r:id="rId3"/>
          </p:cNvPr>
          <p:cNvPicPr>
            <a:picLocks noChangeAspect="1" noChangeArrowheads="1"/>
          </p:cNvPicPr>
          <p:nvPr/>
        </p:nvPicPr>
        <p:blipFill>
          <a:blip r:embed="rId4" cstate="print"/>
          <a:srcRect/>
          <a:stretch>
            <a:fillRect/>
          </a:stretch>
        </p:blipFill>
        <p:spPr bwMode="auto">
          <a:xfrm>
            <a:off x="2124075" y="1989138"/>
            <a:ext cx="5494338" cy="4176712"/>
          </a:xfrm>
          <a:prstGeom prst="rect">
            <a:avLst/>
          </a:prstGeom>
          <a:noFill/>
          <a:ln w="9525">
            <a:noFill/>
            <a:miter lim="800000"/>
            <a:headEnd/>
            <a:tailEnd/>
          </a:ln>
        </p:spPr>
      </p:pic>
      <p:sp>
        <p:nvSpPr>
          <p:cNvPr id="4099" name="CasellaDiTesto 2"/>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“Buona ventura</a:t>
            </a:r>
            <a:r>
              <a:rPr lang="it-IT">
                <a:solidFill>
                  <a:srgbClr val="008000"/>
                </a:solidFill>
                <a:latin typeface="Times New Roman" pitchFamily="18" charset="0"/>
                <a:cs typeface="Times New Roman" pitchFamily="18" charset="0"/>
              </a:rPr>
              <a:t> </a:t>
            </a:r>
            <a:r>
              <a:rPr lang="it-IT" b="1" i="1">
                <a:solidFill>
                  <a:srgbClr val="008000"/>
                </a:solidFill>
                <a:latin typeface="Times New Roman" pitchFamily="18" charset="0"/>
                <a:cs typeface="Times New Roman" pitchFamily="18" charset="0"/>
              </a:rPr>
              <a:t>” (1593-94)</a:t>
            </a:r>
          </a:p>
        </p:txBody>
      </p:sp>
      <p:sp>
        <p:nvSpPr>
          <p:cNvPr id="4100" name="CasellaDiTesto 3"/>
          <p:cNvSpPr txBox="1">
            <a:spLocks noChangeArrowheads="1"/>
          </p:cNvSpPr>
          <p:nvPr/>
        </p:nvSpPr>
        <p:spPr bwMode="auto">
          <a:xfrm>
            <a:off x="0" y="549275"/>
            <a:ext cx="9144000" cy="1076325"/>
          </a:xfrm>
          <a:prstGeom prst="rect">
            <a:avLst/>
          </a:prstGeom>
          <a:noFill/>
          <a:ln w="9525">
            <a:noFill/>
            <a:miter lim="800000"/>
            <a:headEnd/>
            <a:tailEnd/>
          </a:ln>
        </p:spPr>
        <p:txBody>
          <a:bodyPr>
            <a:spAutoFit/>
          </a:bodyPr>
          <a:lstStyle/>
          <a:p>
            <a:pPr algn="just"/>
            <a:r>
              <a:rPr lang="it-IT" sz="1600">
                <a:latin typeface="Times New Roman" pitchFamily="18" charset="0"/>
                <a:cs typeface="Times New Roman" pitchFamily="18" charset="0"/>
              </a:rPr>
              <a:t>Il soggetto è una zingara che mentre legge la mano al cavaliere, gli ruba l'anello che porta alla mano. La tradizione vuole che Caravaggio avesse scelto per modella una vera zingara che vide passare davanti al suo studio. Il quadro ha quindi un messaggio veramente moralista: diffidare del prossimo, soprattutto se trattasi di adulatori.</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The Cardsharps by Caravaggio.jpg">
            <a:hlinkClick r:id="rId3"/>
          </p:cNvPr>
          <p:cNvPicPr>
            <a:picLocks noChangeAspect="1" noChangeArrowheads="1"/>
          </p:cNvPicPr>
          <p:nvPr/>
        </p:nvPicPr>
        <p:blipFill>
          <a:blip r:embed="rId4" cstate="print"/>
          <a:srcRect/>
          <a:stretch>
            <a:fillRect/>
          </a:stretch>
        </p:blipFill>
        <p:spPr bwMode="auto">
          <a:xfrm>
            <a:off x="539750" y="1484313"/>
            <a:ext cx="5249863" cy="4049712"/>
          </a:xfrm>
          <a:prstGeom prst="rect">
            <a:avLst/>
          </a:prstGeom>
          <a:noFill/>
          <a:ln w="9525">
            <a:noFill/>
            <a:miter lim="800000"/>
            <a:headEnd/>
            <a:tailEnd/>
          </a:ln>
        </p:spPr>
      </p:pic>
      <p:sp>
        <p:nvSpPr>
          <p:cNvPr id="5123" name="CasellaDiTesto 2"/>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a:solidFill>
                  <a:srgbClr val="008000"/>
                </a:solidFill>
                <a:latin typeface="Times New Roman" pitchFamily="18" charset="0"/>
                <a:cs typeface="Times New Roman" pitchFamily="18" charset="0"/>
              </a:rPr>
              <a:t>“I Bari</a:t>
            </a:r>
            <a:r>
              <a:rPr lang="it-IT" b="1" i="1">
                <a:solidFill>
                  <a:srgbClr val="008000"/>
                </a:solidFill>
                <a:latin typeface="Times New Roman" pitchFamily="18" charset="0"/>
                <a:cs typeface="Times New Roman" pitchFamily="18" charset="0"/>
              </a:rPr>
              <a:t>” (1594)</a:t>
            </a:r>
          </a:p>
        </p:txBody>
      </p:sp>
      <p:sp>
        <p:nvSpPr>
          <p:cNvPr id="5124" name="CasellaDiTesto 3"/>
          <p:cNvSpPr txBox="1">
            <a:spLocks noChangeArrowheads="1"/>
          </p:cNvSpPr>
          <p:nvPr/>
        </p:nvSpPr>
        <p:spPr bwMode="auto">
          <a:xfrm>
            <a:off x="6732588" y="1052513"/>
            <a:ext cx="1943100" cy="5016500"/>
          </a:xfrm>
          <a:prstGeom prst="rect">
            <a:avLst/>
          </a:prstGeom>
          <a:noFill/>
          <a:ln w="9525">
            <a:noFill/>
            <a:miter lim="800000"/>
            <a:headEnd/>
            <a:tailEnd/>
          </a:ln>
        </p:spPr>
        <p:txBody>
          <a:bodyPr>
            <a:spAutoFit/>
          </a:bodyPr>
          <a:lstStyle/>
          <a:p>
            <a:pPr algn="r"/>
            <a:r>
              <a:rPr lang="it-IT" sz="1600">
                <a:latin typeface="Times New Roman" pitchFamily="18" charset="0"/>
                <a:cs typeface="Times New Roman" pitchFamily="18" charset="0"/>
              </a:rPr>
              <a:t>È un dipinto ad olio su tela di 94 × 131 cm realizzato nel 1594.</a:t>
            </a:r>
            <a:r>
              <a:rPr lang="it-IT" sz="1600">
                <a:latin typeface="Calibri" pitchFamily="34" charset="0"/>
              </a:rPr>
              <a:t> </a:t>
            </a:r>
            <a:r>
              <a:rPr lang="it-IT" sz="1600">
                <a:latin typeface="Times New Roman" pitchFamily="18" charset="0"/>
                <a:cs typeface="Times New Roman" pitchFamily="18" charset="0"/>
              </a:rPr>
              <a:t>Il quadro mette in scena la truffa. Un giovane ingenuo sta giocando a carte con un suo coetaneo il quale in combutta con un suo compare più anziano trucca il gioco delle carte. Tutti i personaggi sono in piedi attorno ad un tavolo ricoperto da una raffinata tovaglia damascata. La pittura è precisa e descrittiva.</a:t>
            </a: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Caravaggioapollo.jpg">
            <a:hlinkClick r:id="rId3"/>
          </p:cNvPr>
          <p:cNvPicPr>
            <a:picLocks noChangeAspect="1" noChangeArrowheads="1"/>
          </p:cNvPicPr>
          <p:nvPr/>
        </p:nvPicPr>
        <p:blipFill>
          <a:blip r:embed="rId4" cstate="print"/>
          <a:srcRect/>
          <a:stretch>
            <a:fillRect/>
          </a:stretch>
        </p:blipFill>
        <p:spPr bwMode="auto">
          <a:xfrm>
            <a:off x="539750" y="2492375"/>
            <a:ext cx="4030663" cy="3168650"/>
          </a:xfrm>
          <a:prstGeom prst="rect">
            <a:avLst/>
          </a:prstGeom>
          <a:noFill/>
          <a:ln w="9525">
            <a:noFill/>
            <a:miter lim="800000"/>
            <a:headEnd/>
            <a:tailEnd/>
          </a:ln>
        </p:spPr>
      </p:pic>
      <p:pic>
        <p:nvPicPr>
          <p:cNvPr id="6147" name="Picture 4" descr="File:Bacco.jpg">
            <a:hlinkClick r:id="rId5"/>
          </p:cNvPr>
          <p:cNvPicPr>
            <a:picLocks noChangeAspect="1" noChangeArrowheads="1"/>
          </p:cNvPicPr>
          <p:nvPr/>
        </p:nvPicPr>
        <p:blipFill>
          <a:blip r:embed="rId6" cstate="print"/>
          <a:srcRect/>
          <a:stretch>
            <a:fillRect/>
          </a:stretch>
        </p:blipFill>
        <p:spPr bwMode="auto">
          <a:xfrm>
            <a:off x="4932363" y="2060575"/>
            <a:ext cx="3702050" cy="4176713"/>
          </a:xfrm>
          <a:prstGeom prst="rect">
            <a:avLst/>
          </a:prstGeom>
          <a:noFill/>
          <a:ln w="9525">
            <a:noFill/>
            <a:miter lim="800000"/>
            <a:headEnd/>
            <a:tailEnd/>
          </a:ln>
        </p:spPr>
      </p:pic>
      <p:sp>
        <p:nvSpPr>
          <p:cNvPr id="6148" name="CasellaDiTesto 3"/>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a:solidFill>
                  <a:srgbClr val="008000"/>
                </a:solidFill>
                <a:latin typeface="Times New Roman" pitchFamily="18" charset="0"/>
                <a:cs typeface="Times New Roman" pitchFamily="18" charset="0"/>
              </a:rPr>
              <a:t>“</a:t>
            </a:r>
            <a:r>
              <a:rPr lang="it-IT" b="1" i="1">
                <a:solidFill>
                  <a:srgbClr val="008000"/>
                </a:solidFill>
                <a:latin typeface="Times New Roman" pitchFamily="18" charset="0"/>
                <a:cs typeface="Times New Roman" pitchFamily="18" charset="0"/>
              </a:rPr>
              <a:t>Suonatore di Liuto” (1595-96) </a:t>
            </a:r>
            <a:r>
              <a:rPr lang="it-IT" b="1">
                <a:solidFill>
                  <a:srgbClr val="008000"/>
                </a:solidFill>
                <a:latin typeface="Times New Roman" pitchFamily="18" charset="0"/>
                <a:cs typeface="Times New Roman" pitchFamily="18" charset="0"/>
              </a:rPr>
              <a:t>e</a:t>
            </a:r>
            <a:r>
              <a:rPr lang="it-IT" b="1" i="1">
                <a:solidFill>
                  <a:srgbClr val="008000"/>
                </a:solidFill>
                <a:latin typeface="Times New Roman" pitchFamily="18" charset="0"/>
                <a:cs typeface="Times New Roman" pitchFamily="18" charset="0"/>
              </a:rPr>
              <a:t> “Bacco” (1596-97)</a:t>
            </a:r>
          </a:p>
        </p:txBody>
      </p:sp>
      <p:sp>
        <p:nvSpPr>
          <p:cNvPr id="6149" name="CasellaDiTesto 4"/>
          <p:cNvSpPr txBox="1">
            <a:spLocks noChangeArrowheads="1"/>
          </p:cNvSpPr>
          <p:nvPr/>
        </p:nvSpPr>
        <p:spPr bwMode="auto">
          <a:xfrm>
            <a:off x="0" y="549275"/>
            <a:ext cx="9144000" cy="1322388"/>
          </a:xfrm>
          <a:prstGeom prst="rect">
            <a:avLst/>
          </a:prstGeom>
          <a:noFill/>
          <a:ln w="9525">
            <a:noFill/>
            <a:miter lim="800000"/>
            <a:headEnd/>
            <a:tailEnd/>
          </a:ln>
        </p:spPr>
        <p:txBody>
          <a:bodyPr>
            <a:spAutoFit/>
          </a:bodyPr>
          <a:lstStyle/>
          <a:p>
            <a:pPr algn="just"/>
            <a:r>
              <a:rPr lang="it-IT" sz="1600">
                <a:latin typeface="Times New Roman" pitchFamily="18" charset="0"/>
                <a:cs typeface="Times New Roman" pitchFamily="18" charset="0"/>
              </a:rPr>
              <a:t>Si ritiene, data l'estrema somiglianza estetica col Bacco degli Uffizi, che a posare per entrambe le opere sia stato lo stesso modello. Una parte della critica lo identifica col pittore siciliano Mario Minniti, amico di scorribande, e forse amante, di Caravaggio. Altri lo identificano col castrato spagnolo Pedro Montoya, che in quegli anni era cantore nella Cappella Sistina; non a caso, il fanciullo ha le labbra dischiuse, come se stesse cantando accompagnandosi con lo strumento.</a:t>
            </a:r>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Michelangelo Caravaggio 031.jpg">
            <a:hlinkClick r:id="rId3"/>
          </p:cNvPr>
          <p:cNvPicPr>
            <a:picLocks noChangeAspect="1" noChangeArrowheads="1"/>
          </p:cNvPicPr>
          <p:nvPr/>
        </p:nvPicPr>
        <p:blipFill>
          <a:blip r:embed="rId4" cstate="print"/>
          <a:srcRect/>
          <a:stretch>
            <a:fillRect/>
          </a:stretch>
        </p:blipFill>
        <p:spPr bwMode="auto">
          <a:xfrm>
            <a:off x="1331913" y="620713"/>
            <a:ext cx="6323012" cy="4727575"/>
          </a:xfrm>
          <a:prstGeom prst="rect">
            <a:avLst/>
          </a:prstGeom>
          <a:noFill/>
          <a:ln w="9525">
            <a:noFill/>
            <a:miter lim="800000"/>
            <a:headEnd/>
            <a:tailEnd/>
          </a:ln>
        </p:spPr>
      </p:pic>
      <p:sp>
        <p:nvSpPr>
          <p:cNvPr id="7171" name="CasellaDiTesto 2"/>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“Buona ventura</a:t>
            </a:r>
            <a:r>
              <a:rPr lang="it-IT">
                <a:solidFill>
                  <a:srgbClr val="008000"/>
                </a:solidFill>
                <a:latin typeface="Times New Roman" pitchFamily="18" charset="0"/>
                <a:cs typeface="Times New Roman" pitchFamily="18" charset="0"/>
              </a:rPr>
              <a:t> </a:t>
            </a:r>
            <a:r>
              <a:rPr lang="it-IT" b="1" i="1">
                <a:solidFill>
                  <a:srgbClr val="008000"/>
                </a:solidFill>
                <a:latin typeface="Times New Roman" pitchFamily="18" charset="0"/>
                <a:cs typeface="Times New Roman" pitchFamily="18" charset="0"/>
              </a:rPr>
              <a:t>” (1596-97)</a:t>
            </a:r>
          </a:p>
        </p:txBody>
      </p:sp>
      <p:sp>
        <p:nvSpPr>
          <p:cNvPr id="7172" name="CasellaDiTesto 3"/>
          <p:cNvSpPr txBox="1">
            <a:spLocks noChangeArrowheads="1"/>
          </p:cNvSpPr>
          <p:nvPr/>
        </p:nvSpPr>
        <p:spPr bwMode="auto">
          <a:xfrm>
            <a:off x="0" y="5534025"/>
            <a:ext cx="9144000" cy="1077913"/>
          </a:xfrm>
          <a:prstGeom prst="rect">
            <a:avLst/>
          </a:prstGeom>
          <a:noFill/>
          <a:ln w="9525">
            <a:noFill/>
            <a:miter lim="800000"/>
            <a:headEnd/>
            <a:tailEnd/>
          </a:ln>
        </p:spPr>
        <p:txBody>
          <a:bodyPr>
            <a:spAutoFit/>
          </a:bodyPr>
          <a:lstStyle/>
          <a:p>
            <a:pPr algn="just"/>
            <a:r>
              <a:rPr lang="it-IT" sz="1600">
                <a:latin typeface="Times New Roman" pitchFamily="18" charset="0"/>
                <a:cs typeface="Times New Roman" pitchFamily="18" charset="0"/>
              </a:rPr>
              <a:t>Questo quadro è la seconda versione di un altro dipinto di Caravaggio</a:t>
            </a:r>
          </a:p>
          <a:p>
            <a:pPr algn="just"/>
            <a:r>
              <a:rPr lang="it-IT" sz="1600">
                <a:latin typeface="Times New Roman" pitchFamily="18" charset="0"/>
                <a:cs typeface="Times New Roman" pitchFamily="18" charset="0"/>
              </a:rPr>
              <a:t>Entrambi i dipinti, seppur descrittivi e realistici, contengono tuttavia un monito </a:t>
            </a:r>
            <a:r>
              <a:rPr lang="it-IT" sz="1600" u="sng">
                <a:latin typeface="Times New Roman" pitchFamily="18" charset="0"/>
                <a:cs typeface="Times New Roman" pitchFamily="18" charset="0"/>
              </a:rPr>
              <a:t>morale</a:t>
            </a:r>
            <a:r>
              <a:rPr lang="it-IT" sz="1600">
                <a:latin typeface="Times New Roman" pitchFamily="18" charset="0"/>
                <a:cs typeface="Times New Roman" pitchFamily="18" charset="0"/>
              </a:rPr>
              <a:t>, una condanna del malcostume, in particolare di coloro che vorrebbero venire a conoscenza della propria sorte non rispettando l'imperscrutabilità della volontà divina.</a:t>
            </a:r>
          </a:p>
        </p:txBody>
      </p:sp>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le:St Francis in Ecstasy.jpg">
            <a:hlinkClick r:id="rId3"/>
          </p:cNvPr>
          <p:cNvPicPr>
            <a:picLocks noChangeAspect="1" noChangeArrowheads="1"/>
          </p:cNvPicPr>
          <p:nvPr/>
        </p:nvPicPr>
        <p:blipFill>
          <a:blip r:embed="rId4" cstate="print"/>
          <a:srcRect/>
          <a:stretch>
            <a:fillRect/>
          </a:stretch>
        </p:blipFill>
        <p:spPr bwMode="auto">
          <a:xfrm>
            <a:off x="323850" y="2133600"/>
            <a:ext cx="5191125" cy="3695700"/>
          </a:xfrm>
          <a:prstGeom prst="rect">
            <a:avLst/>
          </a:prstGeom>
          <a:noFill/>
          <a:ln w="9525">
            <a:noFill/>
            <a:miter lim="800000"/>
            <a:headEnd/>
            <a:tailEnd/>
          </a:ln>
        </p:spPr>
      </p:pic>
      <p:sp>
        <p:nvSpPr>
          <p:cNvPr id="8195" name="CasellaDiTesto 4"/>
          <p:cNvSpPr txBox="1">
            <a:spLocks noChangeArrowheads="1"/>
          </p:cNvSpPr>
          <p:nvPr/>
        </p:nvSpPr>
        <p:spPr bwMode="auto">
          <a:xfrm>
            <a:off x="0" y="188913"/>
            <a:ext cx="9144000" cy="368300"/>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I santi</a:t>
            </a:r>
          </a:p>
        </p:txBody>
      </p:sp>
      <p:sp>
        <p:nvSpPr>
          <p:cNvPr id="8196" name="CasellaDiTesto 5"/>
          <p:cNvSpPr txBox="1">
            <a:spLocks noChangeArrowheads="1"/>
          </p:cNvSpPr>
          <p:nvPr/>
        </p:nvSpPr>
        <p:spPr bwMode="auto">
          <a:xfrm>
            <a:off x="0" y="549275"/>
            <a:ext cx="9144000" cy="1076325"/>
          </a:xfrm>
          <a:prstGeom prst="rect">
            <a:avLst/>
          </a:prstGeom>
          <a:noFill/>
          <a:ln w="9525">
            <a:noFill/>
            <a:miter lim="800000"/>
            <a:headEnd/>
            <a:tailEnd/>
          </a:ln>
        </p:spPr>
        <p:txBody>
          <a:bodyPr>
            <a:spAutoFit/>
          </a:bodyPr>
          <a:lstStyle/>
          <a:p>
            <a:pPr algn="just"/>
            <a:r>
              <a:rPr lang="it-IT" sz="1600">
                <a:latin typeface="Times New Roman" pitchFamily="18" charset="0"/>
                <a:cs typeface="Times New Roman" pitchFamily="18" charset="0"/>
              </a:rPr>
              <a:t>Man mano che Caravaggio cresce artisticamente si ha anche una evoluzione della sua mentalità. Diventando sempre più rade le opere “profane”, si moltiplicano quelle che ritraggono i santi. Ciò è segno di una maturazione interiore dell’artista. Ma il legame con la vita passata rimane forte e ritorna sovente anche in queste opere.</a:t>
            </a:r>
          </a:p>
        </p:txBody>
      </p:sp>
      <p:sp>
        <p:nvSpPr>
          <p:cNvPr id="8197" name="CasellaDiTesto 6"/>
          <p:cNvSpPr txBox="1">
            <a:spLocks noChangeArrowheads="1"/>
          </p:cNvSpPr>
          <p:nvPr/>
        </p:nvSpPr>
        <p:spPr bwMode="auto">
          <a:xfrm>
            <a:off x="0" y="1557338"/>
            <a:ext cx="9144000" cy="368300"/>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“San Francesco in estasi</a:t>
            </a:r>
            <a:r>
              <a:rPr lang="it-IT">
                <a:solidFill>
                  <a:srgbClr val="008000"/>
                </a:solidFill>
                <a:latin typeface="Times New Roman" pitchFamily="18" charset="0"/>
                <a:cs typeface="Times New Roman" pitchFamily="18" charset="0"/>
              </a:rPr>
              <a:t> </a:t>
            </a:r>
            <a:r>
              <a:rPr lang="it-IT" b="1" i="1">
                <a:solidFill>
                  <a:srgbClr val="008000"/>
                </a:solidFill>
                <a:latin typeface="Times New Roman" pitchFamily="18" charset="0"/>
                <a:cs typeface="Times New Roman" pitchFamily="18" charset="0"/>
              </a:rPr>
              <a:t>” (1594-95)</a:t>
            </a:r>
          </a:p>
        </p:txBody>
      </p:sp>
      <p:sp>
        <p:nvSpPr>
          <p:cNvPr id="8198" name="Rectangle 3"/>
          <p:cNvSpPr>
            <a:spLocks noChangeArrowheads="1"/>
          </p:cNvSpPr>
          <p:nvPr/>
        </p:nvSpPr>
        <p:spPr bwMode="auto">
          <a:xfrm>
            <a:off x="5724525" y="2297113"/>
            <a:ext cx="3168650" cy="3540125"/>
          </a:xfrm>
          <a:prstGeom prst="rect">
            <a:avLst/>
          </a:prstGeom>
          <a:noFill/>
          <a:ln w="9525">
            <a:noFill/>
            <a:miter lim="800000"/>
            <a:headEnd/>
            <a:tailEnd/>
          </a:ln>
        </p:spPr>
        <p:txBody>
          <a:bodyPr anchor="ctr">
            <a:spAutoFit/>
          </a:bodyPr>
          <a:lstStyle/>
          <a:p>
            <a:pPr algn="r"/>
            <a:r>
              <a:rPr lang="it-IT" sz="1600">
                <a:latin typeface="Times New Roman" pitchFamily="18" charset="0"/>
                <a:ea typeface="Calibri" pitchFamily="34" charset="0"/>
                <a:cs typeface="Times New Roman" pitchFamily="18" charset="0"/>
              </a:rPr>
              <a:t>La scena </a:t>
            </a:r>
            <a:r>
              <a:rPr lang="it-IT" sz="1600">
                <a:latin typeface="Calibri" pitchFamily="34" charset="0"/>
                <a:ea typeface="Calibri" pitchFamily="34" charset="0"/>
                <a:cs typeface="Times New Roman" pitchFamily="18" charset="0"/>
              </a:rPr>
              <a:t>è</a:t>
            </a:r>
            <a:r>
              <a:rPr lang="it-IT" sz="1600">
                <a:latin typeface="Times New Roman" pitchFamily="18" charset="0"/>
                <a:ea typeface="Calibri" pitchFamily="34" charset="0"/>
                <a:cs typeface="Times New Roman" pitchFamily="18" charset="0"/>
              </a:rPr>
              <a:t> ambientata in un paesaggio crepuscolare. Il Santo, preso completamente dall'estasi, </a:t>
            </a:r>
            <a:r>
              <a:rPr lang="it-IT" sz="1600">
                <a:latin typeface="Calibri" pitchFamily="34" charset="0"/>
                <a:ea typeface="Calibri" pitchFamily="34" charset="0"/>
                <a:cs typeface="Times New Roman" pitchFamily="18" charset="0"/>
              </a:rPr>
              <a:t>è</a:t>
            </a:r>
            <a:r>
              <a:rPr lang="it-IT" sz="1600">
                <a:latin typeface="Times New Roman" pitchFamily="18" charset="0"/>
                <a:ea typeface="Calibri" pitchFamily="34" charset="0"/>
                <a:cs typeface="Times New Roman" pitchFamily="18" charset="0"/>
              </a:rPr>
              <a:t> illuminato dalla Luce Divina, sorretto alle spalle da un angelo che lo assiste e lo conforta. A far da cornice al cielo buio e nuvoloso al centro (il riflesso dorato della luna si nota a malapena da dietro le nubi) ci sono due alberi: uno con le foglie rappresentante la vita, l'altro secco rappresentante la morte. Il Santo si ritrova cos</a:t>
            </a:r>
            <a:r>
              <a:rPr lang="it-IT" sz="1600">
                <a:latin typeface="Calibri" pitchFamily="34" charset="0"/>
                <a:ea typeface="Calibri" pitchFamily="34" charset="0"/>
                <a:cs typeface="Times New Roman" pitchFamily="18" charset="0"/>
              </a:rPr>
              <a:t>ì</a:t>
            </a:r>
            <a:r>
              <a:rPr lang="it-IT" sz="1600">
                <a:latin typeface="Times New Roman" pitchFamily="18" charset="0"/>
                <a:ea typeface="Calibri" pitchFamily="34" charset="0"/>
                <a:cs typeface="Times New Roman" pitchFamily="18" charset="0"/>
              </a:rPr>
              <a:t> sospeso tra due dimensioni. </a:t>
            </a:r>
            <a:endParaRPr lang="it-IT" sz="1600">
              <a:ea typeface="Calibri" pitchFamily="34" charset="0"/>
              <a:cs typeface="Times New Roman" pitchFamily="18" charset="0"/>
            </a:endParaRPr>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le:Michelangelo Caravaggio 060.jpg">
            <a:hlinkClick r:id="rId3"/>
          </p:cNvPr>
          <p:cNvPicPr>
            <a:picLocks noChangeAspect="1" noChangeArrowheads="1"/>
          </p:cNvPicPr>
          <p:nvPr/>
        </p:nvPicPr>
        <p:blipFill>
          <a:blip r:embed="rId4" cstate="print"/>
          <a:srcRect/>
          <a:stretch>
            <a:fillRect/>
          </a:stretch>
        </p:blipFill>
        <p:spPr bwMode="auto">
          <a:xfrm>
            <a:off x="3851275" y="765175"/>
            <a:ext cx="4371975" cy="5715000"/>
          </a:xfrm>
          <a:prstGeom prst="rect">
            <a:avLst/>
          </a:prstGeom>
          <a:noFill/>
          <a:ln w="9525">
            <a:noFill/>
            <a:miter lim="800000"/>
            <a:headEnd/>
            <a:tailEnd/>
          </a:ln>
        </p:spPr>
      </p:pic>
      <p:sp>
        <p:nvSpPr>
          <p:cNvPr id="9219" name="CasellaDiTesto 2"/>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“Santa Caterina d’Alessandria” (1596-97)</a:t>
            </a:r>
          </a:p>
        </p:txBody>
      </p:sp>
      <p:sp>
        <p:nvSpPr>
          <p:cNvPr id="9220" name="Rettangolo 3"/>
          <p:cNvSpPr>
            <a:spLocks noChangeArrowheads="1"/>
          </p:cNvSpPr>
          <p:nvPr/>
        </p:nvSpPr>
        <p:spPr bwMode="auto">
          <a:xfrm>
            <a:off x="323850" y="1844675"/>
            <a:ext cx="2952750" cy="2308225"/>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Nelle sembianze della Santa, Caravaggio ha ritratto Fillide Melandroni, nota prostituta romana di cui s'invaghì, e che gli sarà causa di molti mali. Fillide tornerà ritratta da lui nella Conversione della Maddalena, in Giuditta e Oloferne e nel ritratto singolo della stessa.</a:t>
            </a: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le:Caravaggio-Baptist-Toledo.jpg">
            <a:hlinkClick r:id="rId3"/>
          </p:cNvPr>
          <p:cNvPicPr>
            <a:picLocks noChangeAspect="1" noChangeArrowheads="1"/>
          </p:cNvPicPr>
          <p:nvPr/>
        </p:nvPicPr>
        <p:blipFill>
          <a:blip r:embed="rId4" cstate="print"/>
          <a:srcRect/>
          <a:stretch>
            <a:fillRect/>
          </a:stretch>
        </p:blipFill>
        <p:spPr bwMode="auto">
          <a:xfrm>
            <a:off x="611188" y="908050"/>
            <a:ext cx="3638550" cy="5495925"/>
          </a:xfrm>
          <a:prstGeom prst="rect">
            <a:avLst/>
          </a:prstGeom>
          <a:noFill/>
          <a:ln w="9525">
            <a:noFill/>
            <a:miter lim="800000"/>
            <a:headEnd/>
            <a:tailEnd/>
          </a:ln>
        </p:spPr>
      </p:pic>
      <p:sp>
        <p:nvSpPr>
          <p:cNvPr id="10243" name="CasellaDiTesto 2"/>
          <p:cNvSpPr txBox="1">
            <a:spLocks noChangeArrowheads="1"/>
          </p:cNvSpPr>
          <p:nvPr/>
        </p:nvSpPr>
        <p:spPr bwMode="auto">
          <a:xfrm>
            <a:off x="0" y="260350"/>
            <a:ext cx="9144000" cy="369888"/>
          </a:xfrm>
          <a:prstGeom prst="rect">
            <a:avLst/>
          </a:prstGeom>
          <a:noFill/>
          <a:ln w="9525">
            <a:noFill/>
            <a:miter lim="800000"/>
            <a:headEnd/>
            <a:tailEnd/>
          </a:ln>
        </p:spPr>
        <p:txBody>
          <a:bodyPr>
            <a:spAutoFit/>
          </a:bodyPr>
          <a:lstStyle/>
          <a:p>
            <a:pPr algn="ctr"/>
            <a:r>
              <a:rPr lang="it-IT" b="1" i="1">
                <a:solidFill>
                  <a:srgbClr val="008000"/>
                </a:solidFill>
                <a:latin typeface="Times New Roman" pitchFamily="18" charset="0"/>
                <a:cs typeface="Times New Roman" pitchFamily="18" charset="0"/>
              </a:rPr>
              <a:t>“San Giovanni Battista” (1598)</a:t>
            </a:r>
          </a:p>
        </p:txBody>
      </p:sp>
      <p:sp>
        <p:nvSpPr>
          <p:cNvPr id="10244" name="Rettangolo 3"/>
          <p:cNvSpPr>
            <a:spLocks noChangeArrowheads="1"/>
          </p:cNvSpPr>
          <p:nvPr/>
        </p:nvSpPr>
        <p:spPr bwMode="auto">
          <a:xfrm>
            <a:off x="5219700" y="2060575"/>
            <a:ext cx="2952750" cy="2554288"/>
          </a:xfrm>
          <a:prstGeom prst="rect">
            <a:avLst/>
          </a:prstGeom>
          <a:noFill/>
          <a:ln w="9525">
            <a:noFill/>
            <a:miter lim="800000"/>
            <a:headEnd/>
            <a:tailEnd/>
          </a:ln>
        </p:spPr>
        <p:txBody>
          <a:bodyPr>
            <a:spAutoFit/>
          </a:bodyPr>
          <a:lstStyle/>
          <a:p>
            <a:pPr algn="r"/>
            <a:r>
              <a:rPr lang="it-IT" sz="1600">
                <a:latin typeface="Times New Roman" pitchFamily="18" charset="0"/>
                <a:cs typeface="Times New Roman" pitchFamily="18" charset="0"/>
              </a:rPr>
              <a:t>La scelta di Caravaggio di dipingere Giovanni Battista come un giovane era piuttosto insolita per l'epoca - il santo, infatti, fino ad allora, era rappresentato come un fanciullo, insieme a Gesù bambino e talvolta accompagnato dalla madre di Gesù; altre volte come un adulto, nell'atto di battezzare Gesù.</a:t>
            </a: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2024</Words>
  <Application>Microsoft Office PowerPoint</Application>
  <PresentationFormat>Presentazione su schermo (4:3)</PresentationFormat>
  <Paragraphs>85</Paragraphs>
  <Slides>27</Slides>
  <Notes>27</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Enrico</dc:creator>
  <cp:lastModifiedBy>Enrico</cp:lastModifiedBy>
  <cp:revision>39</cp:revision>
  <dcterms:created xsi:type="dcterms:W3CDTF">2011-11-11T15:05:02Z</dcterms:created>
  <dcterms:modified xsi:type="dcterms:W3CDTF">2013-08-20T20:08:15Z</dcterms:modified>
</cp:coreProperties>
</file>