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64" r:id="rId4"/>
    <p:sldId id="259" r:id="rId5"/>
    <p:sldId id="260" r:id="rId6"/>
    <p:sldId id="261" r:id="rId7"/>
    <p:sldId id="263" r:id="rId8"/>
    <p:sldId id="262" r:id="rId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0" autoAdjust="0"/>
  </p:normalViewPr>
  <p:slideViewPr>
    <p:cSldViewPr snapToGrid="0" snapToObject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1557B-F9F2-4E9D-B231-BB6862FFCBD6}" type="datetimeFigureOut">
              <a:rPr lang="it-IT" smtClean="0"/>
              <a:t>18/08/2013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13B05-CB97-4E1A-9EB7-E8C890EE14E9}"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DB13B05-CB97-4E1A-9EB7-E8C890EE14E9}" type="slidenum">
              <a:rPr lang="it-IT" smtClean="0"/>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3622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207080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25608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381292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201827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76745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379885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74880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24810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20156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08DF55B-FBD8-EF47-B411-5B0A2730E86B}"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416734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DF55B-FBD8-EF47-B411-5B0A2730E86B}" type="datetimeFigureOut">
              <a:rPr lang="it-IT" smtClean="0"/>
              <a:pPr/>
              <a:t>18/08/2013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EE6B9-3A64-BD49-96EF-AFD5FF2FAE3A}" type="slidenum">
              <a:rPr lang="it-IT" smtClean="0"/>
              <a:pPr/>
              <a:t>‹N›</a:t>
            </a:fld>
            <a:endParaRPr lang="it-IT"/>
          </a:p>
        </p:txBody>
      </p:sp>
    </p:spTree>
    <p:extLst>
      <p:ext uri="{BB962C8B-B14F-4D97-AF65-F5344CB8AC3E}">
        <p14:creationId xmlns:p14="http://schemas.microsoft.com/office/powerpoint/2010/main" xmlns="" val="63798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Macintosh%20HD:Users:Luca:Documents:Solidi%20platonici%20wiki.docx!OLE_LINK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62823"/>
            <a:ext cx="9143999" cy="369332"/>
          </a:xfrm>
          <a:prstGeom prst="rect">
            <a:avLst/>
          </a:prstGeom>
          <a:noFill/>
        </p:spPr>
        <p:txBody>
          <a:bodyPr wrap="square" rtlCol="0">
            <a:spAutoFit/>
          </a:bodyPr>
          <a:lstStyle/>
          <a:p>
            <a:pPr algn="ctr"/>
            <a:r>
              <a:rPr lang="it-IT" dirty="0" smtClean="0">
                <a:solidFill>
                  <a:srgbClr val="FF0000"/>
                </a:solidFill>
                <a:latin typeface="Times New Roman" pitchFamily="18" charset="0"/>
                <a:cs typeface="Times New Roman" pitchFamily="18" charset="0"/>
              </a:rPr>
              <a:t>I SOLIDI PLATONICI</a:t>
            </a:r>
            <a:endParaRPr lang="it-IT" dirty="0">
              <a:solidFill>
                <a:srgbClr val="FF0000"/>
              </a:solidFill>
              <a:latin typeface="Times New Roman" pitchFamily="18" charset="0"/>
              <a:cs typeface="Times New Roman" pitchFamily="18" charset="0"/>
            </a:endParaRPr>
          </a:p>
        </p:txBody>
      </p:sp>
      <p:sp>
        <p:nvSpPr>
          <p:cNvPr id="3" name="CasellaDiTesto 2"/>
          <p:cNvSpPr txBox="1"/>
          <p:nvPr/>
        </p:nvSpPr>
        <p:spPr>
          <a:xfrm>
            <a:off x="479473" y="747457"/>
            <a:ext cx="8189914" cy="1200329"/>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Si dice poliedro regolare o solido platonico un poliedro convesso costituito da facce tutte uguali a uno stesso poligono regolare e tale che in ogni suo vertice concorra lo stesso numero di facce. Ne </a:t>
            </a:r>
            <a:r>
              <a:rPr lang="it-IT" dirty="0">
                <a:latin typeface="Times New Roman" pitchFamily="18" charset="0"/>
                <a:cs typeface="Times New Roman" pitchFamily="18" charset="0"/>
              </a:rPr>
              <a:t>consegue che anche i suoi angoloidi hanno la stessa ampiezza</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4" name="CasellaDiTesto 3"/>
          <p:cNvSpPr txBox="1"/>
          <p:nvPr/>
        </p:nvSpPr>
        <p:spPr>
          <a:xfrm>
            <a:off x="479473" y="1955807"/>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Esistono cinque e solo cinque solidi platonici:</a:t>
            </a:r>
            <a:endParaRPr lang="it-IT" dirty="0">
              <a:latin typeface="Times New Roman" pitchFamily="18" charset="0"/>
              <a:cs typeface="Times New Roman" pitchFamily="18" charset="0"/>
            </a:endParaRPr>
          </a:p>
        </p:txBody>
      </p:sp>
      <p:graphicFrame>
        <p:nvGraphicFramePr>
          <p:cNvPr id="9" name="Oggetto 8"/>
          <p:cNvGraphicFramePr>
            <a:graphicFrameLocks noChangeAspect="1"/>
          </p:cNvGraphicFramePr>
          <p:nvPr>
            <p:extLst>
              <p:ext uri="{D42A27DB-BD31-4B8C-83A1-F6EECF244321}">
                <p14:modId xmlns:p14="http://schemas.microsoft.com/office/powerpoint/2010/main" xmlns="" val="3696484768"/>
              </p:ext>
            </p:extLst>
          </p:nvPr>
        </p:nvGraphicFramePr>
        <p:xfrm>
          <a:off x="1416309" y="2791111"/>
          <a:ext cx="6337300" cy="2489200"/>
        </p:xfrm>
        <a:graphic>
          <a:graphicData uri="http://schemas.openxmlformats.org/presentationml/2006/ole">
            <p:oleObj spid="_x0000_s1048" name="Documento" r:id="rId4" imgW="6326640" imgH="2477520" progId="Word.Document.12">
              <p:link updateAutomatic="1"/>
            </p:oleObj>
          </a:graphicData>
        </a:graphic>
      </p:graphicFrame>
    </p:spTree>
    <p:extLst>
      <p:ext uri="{BB962C8B-B14F-4D97-AF65-F5344CB8AC3E}">
        <p14:creationId xmlns:p14="http://schemas.microsoft.com/office/powerpoint/2010/main" xmlns="" val="241808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62823"/>
            <a:ext cx="9143999"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Dimostrazione dell’esistenza di cinque soli solidi platonici</a:t>
            </a:r>
            <a:endParaRPr lang="it-IT" dirty="0">
              <a:solidFill>
                <a:srgbClr val="0000FF"/>
              </a:solidFill>
              <a:latin typeface="Times New Roman" pitchFamily="18" charset="0"/>
              <a:cs typeface="Times New Roman" pitchFamily="18" charset="0"/>
            </a:endParaRPr>
          </a:p>
        </p:txBody>
      </p:sp>
      <p:sp>
        <p:nvSpPr>
          <p:cNvPr id="3" name="CasellaDiTesto 2"/>
          <p:cNvSpPr txBox="1"/>
          <p:nvPr/>
        </p:nvSpPr>
        <p:spPr>
          <a:xfrm>
            <a:off x="479473" y="760551"/>
            <a:ext cx="8189914" cy="1477328"/>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I poligoni regolari possono essere costituiti da un numero comunque grande (purché maggiore di tre) di lati. Per un solido invece la somma degli angoli che concorrono in un vertice deve essere sempre minore di 360°. Non può neppure essere uguale, poiché in tal caso la somma degli angol sarebbe un angolo giro “schiacciato” su un piano e non si potrebbe avere un solido. Poniamo k ≥ 3 (e k appartenente ai naturali).</a:t>
            </a:r>
            <a:endParaRPr lang="it-IT" dirty="0">
              <a:latin typeface="Times New Roman" pitchFamily="18" charset="0"/>
              <a:cs typeface="Times New Roman" pitchFamily="18" charset="0"/>
            </a:endParaRPr>
          </a:p>
        </p:txBody>
      </p:sp>
      <p:sp>
        <p:nvSpPr>
          <p:cNvPr id="4" name="CasellaDiTesto 3"/>
          <p:cNvSpPr txBox="1"/>
          <p:nvPr/>
        </p:nvSpPr>
        <p:spPr>
          <a:xfrm>
            <a:off x="479473" y="2222322"/>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1. Pertanto, se le facce sono triangoli equilateri (con angoli interni di 60°) si avrà:</a:t>
            </a:r>
            <a:endParaRPr lang="it-IT" dirty="0">
              <a:latin typeface="Times New Roman" pitchFamily="18" charset="0"/>
              <a:cs typeface="Times New Roman" pitchFamily="18" charset="0"/>
            </a:endParaRPr>
          </a:p>
        </p:txBody>
      </p:sp>
      <p:sp>
        <p:nvSpPr>
          <p:cNvPr id="6" name="CasellaDiTesto 5"/>
          <p:cNvSpPr txBox="1"/>
          <p:nvPr/>
        </p:nvSpPr>
        <p:spPr>
          <a:xfrm>
            <a:off x="2147293" y="2591654"/>
            <a:ext cx="4857597" cy="36933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k × 60° &lt; 360°</a:t>
            </a:r>
          </a:p>
        </p:txBody>
      </p:sp>
      <p:sp>
        <p:nvSpPr>
          <p:cNvPr id="7" name="CasellaDiTesto 6"/>
          <p:cNvSpPr txBox="1"/>
          <p:nvPr/>
        </p:nvSpPr>
        <p:spPr>
          <a:xfrm>
            <a:off x="631873" y="2956493"/>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I valori possibili di k sono solo tre: k=3, k=4, k=5.</a:t>
            </a:r>
            <a:endParaRPr lang="it-IT" dirty="0">
              <a:latin typeface="Times New Roman" pitchFamily="18" charset="0"/>
              <a:cs typeface="Times New Roman" pitchFamily="18" charset="0"/>
            </a:endParaRPr>
          </a:p>
        </p:txBody>
      </p:sp>
      <p:sp>
        <p:nvSpPr>
          <p:cNvPr id="8" name="CasellaDiTesto 7"/>
          <p:cNvSpPr txBox="1"/>
          <p:nvPr/>
        </p:nvSpPr>
        <p:spPr>
          <a:xfrm>
            <a:off x="479473" y="3330526"/>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2. Se le facce sono invece quadrati, la disuguaglianza precedente diviene:</a:t>
            </a:r>
            <a:endParaRPr lang="it-IT" dirty="0">
              <a:latin typeface="Times New Roman" pitchFamily="18" charset="0"/>
              <a:cs typeface="Times New Roman" pitchFamily="18" charset="0"/>
            </a:endParaRPr>
          </a:p>
        </p:txBody>
      </p:sp>
      <p:sp>
        <p:nvSpPr>
          <p:cNvPr id="9" name="CasellaDiTesto 8"/>
          <p:cNvSpPr txBox="1"/>
          <p:nvPr/>
        </p:nvSpPr>
        <p:spPr>
          <a:xfrm>
            <a:off x="2147293" y="3699858"/>
            <a:ext cx="4857597" cy="36933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k × 90° &lt; 360°</a:t>
            </a:r>
            <a:endParaRPr lang="it-IT" dirty="0">
              <a:latin typeface="Times New Roman" pitchFamily="18" charset="0"/>
              <a:cs typeface="Times New Roman" pitchFamily="18" charset="0"/>
            </a:endParaRPr>
          </a:p>
        </p:txBody>
      </p:sp>
      <p:sp>
        <p:nvSpPr>
          <p:cNvPr id="10" name="CasellaDiTesto 9"/>
          <p:cNvSpPr txBox="1"/>
          <p:nvPr/>
        </p:nvSpPr>
        <p:spPr>
          <a:xfrm>
            <a:off x="631873" y="4064697"/>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Con un’unica soluzione: k=3.</a:t>
            </a:r>
            <a:endParaRPr lang="it-IT" dirty="0">
              <a:latin typeface="Times New Roman" pitchFamily="18" charset="0"/>
              <a:cs typeface="Times New Roman" pitchFamily="18" charset="0"/>
            </a:endParaRPr>
          </a:p>
        </p:txBody>
      </p:sp>
      <p:sp>
        <p:nvSpPr>
          <p:cNvPr id="13" name="CasellaDiTesto 12"/>
          <p:cNvSpPr txBox="1"/>
          <p:nvPr/>
        </p:nvSpPr>
        <p:spPr>
          <a:xfrm>
            <a:off x="479473" y="4434029"/>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3. Infine, se le facce sono pentagoni si ha:</a:t>
            </a:r>
            <a:endParaRPr lang="it-IT" dirty="0">
              <a:latin typeface="Times New Roman" pitchFamily="18" charset="0"/>
              <a:cs typeface="Times New Roman" pitchFamily="18" charset="0"/>
            </a:endParaRPr>
          </a:p>
        </p:txBody>
      </p:sp>
      <p:sp>
        <p:nvSpPr>
          <p:cNvPr id="14" name="CasellaDiTesto 13"/>
          <p:cNvSpPr txBox="1"/>
          <p:nvPr/>
        </p:nvSpPr>
        <p:spPr>
          <a:xfrm>
            <a:off x="2147293" y="4803361"/>
            <a:ext cx="4857597" cy="36933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k × 108° &lt; 360°</a:t>
            </a:r>
            <a:endParaRPr lang="it-IT" dirty="0">
              <a:latin typeface="Times New Roman" pitchFamily="18" charset="0"/>
              <a:cs typeface="Times New Roman" pitchFamily="18" charset="0"/>
            </a:endParaRPr>
          </a:p>
        </p:txBody>
      </p:sp>
      <p:sp>
        <p:nvSpPr>
          <p:cNvPr id="15" name="CasellaDiTesto 14"/>
          <p:cNvSpPr txBox="1"/>
          <p:nvPr/>
        </p:nvSpPr>
        <p:spPr>
          <a:xfrm>
            <a:off x="631873" y="5168200"/>
            <a:ext cx="8189914" cy="369332"/>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Con l’unica soluzione k=3.</a:t>
            </a:r>
            <a:endParaRPr lang="it-IT" dirty="0">
              <a:latin typeface="Times New Roman" pitchFamily="18" charset="0"/>
              <a:cs typeface="Times New Roman" pitchFamily="18" charset="0"/>
            </a:endParaRPr>
          </a:p>
        </p:txBody>
      </p:sp>
      <p:sp>
        <p:nvSpPr>
          <p:cNvPr id="16" name="CasellaDiTesto 15"/>
          <p:cNvSpPr txBox="1"/>
          <p:nvPr/>
        </p:nvSpPr>
        <p:spPr>
          <a:xfrm>
            <a:off x="479473" y="5568422"/>
            <a:ext cx="8189914" cy="1200329"/>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I poligoni regolari con più di cinque lati hanno angoli interni tali che non esiste nessun k ≥ </a:t>
            </a:r>
            <a:r>
              <a:rPr lang="it-IT" dirty="0">
                <a:latin typeface="Times New Roman" pitchFamily="18" charset="0"/>
                <a:cs typeface="Times New Roman" pitchFamily="18" charset="0"/>
              </a:rPr>
              <a:t>3 </a:t>
            </a:r>
            <a:r>
              <a:rPr lang="it-IT" dirty="0" smtClean="0">
                <a:latin typeface="Times New Roman" pitchFamily="18" charset="0"/>
                <a:cs typeface="Times New Roman" pitchFamily="18" charset="0"/>
              </a:rPr>
              <a:t>e appartenente ai naturali per cui possano essere realizzati solidi platonici. Si pensi ad esempio all’esagono, con angoli interni pari a 120°: la disuguaglianza </a:t>
            </a:r>
            <a:r>
              <a:rPr lang="it-IT" dirty="0">
                <a:latin typeface="Times New Roman" pitchFamily="18" charset="0"/>
                <a:cs typeface="Times New Roman" pitchFamily="18" charset="0"/>
              </a:rPr>
              <a:t>k × </a:t>
            </a:r>
            <a:r>
              <a:rPr lang="it-IT" dirty="0" smtClean="0">
                <a:latin typeface="Times New Roman" pitchFamily="18" charset="0"/>
                <a:cs typeface="Times New Roman" pitchFamily="18" charset="0"/>
              </a:rPr>
              <a:t>120° </a:t>
            </a:r>
            <a:r>
              <a:rPr lang="it-IT" dirty="0">
                <a:latin typeface="Times New Roman" pitchFamily="18" charset="0"/>
                <a:cs typeface="Times New Roman" pitchFamily="18" charset="0"/>
              </a:rPr>
              <a:t>&lt; 360</a:t>
            </a:r>
            <a:r>
              <a:rPr lang="it-IT" dirty="0" smtClean="0">
                <a:latin typeface="Times New Roman" pitchFamily="18" charset="0"/>
                <a:cs typeface="Times New Roman" pitchFamily="18" charset="0"/>
              </a:rPr>
              <a:t>° non ha soluzioni che soddisfino i requisiti imposti.</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xmlns="" val="279096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62823"/>
            <a:ext cx="9143999"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La dualità dei solidi platonici</a:t>
            </a:r>
            <a:endParaRPr lang="it-IT" dirty="0">
              <a:solidFill>
                <a:srgbClr val="0000FF"/>
              </a:solidFill>
              <a:latin typeface="Times New Roman" pitchFamily="18" charset="0"/>
              <a:cs typeface="Times New Roman" pitchFamily="18" charset="0"/>
            </a:endParaRPr>
          </a:p>
        </p:txBody>
      </p:sp>
      <p:sp>
        <p:nvSpPr>
          <p:cNvPr id="3" name="CasellaDiTesto 2"/>
          <p:cNvSpPr txBox="1"/>
          <p:nvPr/>
        </p:nvSpPr>
        <p:spPr>
          <a:xfrm>
            <a:off x="479473" y="760551"/>
            <a:ext cx="8189914" cy="1200329"/>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Considerato uno qualsiasi dei cinque poliedri regolari, il poliedro avente per vertici i centri delle facce del poliedro dato è ancora un poliedro regolare che si dice duale di quello originario. Applicando due volte la dualità si torna a un poliedro dello stesso tipo di quello di partenza.</a:t>
            </a:r>
            <a:endParaRPr lang="it-IT" dirty="0">
              <a:latin typeface="Times New Roman" pitchFamily="18" charset="0"/>
              <a:cs typeface="Times New Roman" pitchFamily="18" charset="0"/>
            </a:endParaRPr>
          </a:p>
        </p:txBody>
      </p:sp>
      <p:pic>
        <p:nvPicPr>
          <p:cNvPr id="5" name="Immagine 4" descr="Dualità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01956" y="1960880"/>
            <a:ext cx="3548272" cy="1980009"/>
          </a:xfrm>
          <a:prstGeom prst="rect">
            <a:avLst/>
          </a:prstGeom>
        </p:spPr>
      </p:pic>
      <p:pic>
        <p:nvPicPr>
          <p:cNvPr id="8" name="Immagine 7" descr="Dualità 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1422" y="4176997"/>
            <a:ext cx="2840829" cy="2435835"/>
          </a:xfrm>
          <a:prstGeom prst="rect">
            <a:avLst/>
          </a:prstGeom>
          <a:ln w="12700" cmpd="sng">
            <a:solidFill>
              <a:schemeClr val="accent1">
                <a:lumMod val="75000"/>
              </a:schemeClr>
            </a:solidFill>
          </a:ln>
        </p:spPr>
      </p:pic>
      <p:pic>
        <p:nvPicPr>
          <p:cNvPr id="9" name="Immagine 8" descr="Dualità 3.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94708" y="4176997"/>
            <a:ext cx="2588907" cy="2435835"/>
          </a:xfrm>
          <a:prstGeom prst="rect">
            <a:avLst/>
          </a:prstGeom>
          <a:ln w="12700" cmpd="sng">
            <a:solidFill>
              <a:schemeClr val="accent1">
                <a:lumMod val="75000"/>
              </a:schemeClr>
            </a:solidFill>
          </a:ln>
        </p:spPr>
      </p:pic>
      <p:pic>
        <p:nvPicPr>
          <p:cNvPr id="10" name="Immagine 9" descr="Dualità 4.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45482" y="4176997"/>
            <a:ext cx="2685360" cy="2435835"/>
          </a:xfrm>
          <a:prstGeom prst="rect">
            <a:avLst/>
          </a:prstGeom>
          <a:ln w="12700" cmpd="sng">
            <a:solidFill>
              <a:schemeClr val="accent1">
                <a:lumMod val="75000"/>
              </a:schemeClr>
            </a:solidFill>
          </a:ln>
        </p:spPr>
      </p:pic>
    </p:spTree>
    <p:extLst>
      <p:ext uri="{BB962C8B-B14F-4D97-AF65-F5344CB8AC3E}">
        <p14:creationId xmlns:p14="http://schemas.microsoft.com/office/powerpoint/2010/main" xmlns="" val="308782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62823"/>
            <a:ext cx="9143999"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Analisi dei </a:t>
            </a:r>
            <a:r>
              <a:rPr lang="it-IT" dirty="0">
                <a:solidFill>
                  <a:srgbClr val="0000FF"/>
                </a:solidFill>
                <a:latin typeface="Times New Roman" pitchFamily="18" charset="0"/>
                <a:cs typeface="Times New Roman" pitchFamily="18" charset="0"/>
              </a:rPr>
              <a:t>s</a:t>
            </a:r>
            <a:r>
              <a:rPr lang="it-IT" dirty="0" smtClean="0">
                <a:solidFill>
                  <a:srgbClr val="0000FF"/>
                </a:solidFill>
                <a:latin typeface="Times New Roman" pitchFamily="18" charset="0"/>
                <a:cs typeface="Times New Roman" pitchFamily="18" charset="0"/>
              </a:rPr>
              <a:t>olidi platonici in Geometria, in Filosofia e nell’Arte</a:t>
            </a:r>
            <a:endParaRPr lang="it-IT" dirty="0">
              <a:solidFill>
                <a:srgbClr val="0000FF"/>
              </a:solidFill>
              <a:latin typeface="Times New Roman" pitchFamily="18" charset="0"/>
              <a:cs typeface="Times New Roman" pitchFamily="18" charset="0"/>
            </a:endParaRPr>
          </a:p>
        </p:txBody>
      </p:sp>
      <p:sp>
        <p:nvSpPr>
          <p:cNvPr id="4" name="CasellaDiTesto 3"/>
          <p:cNvSpPr txBox="1"/>
          <p:nvPr/>
        </p:nvSpPr>
        <p:spPr>
          <a:xfrm>
            <a:off x="1" y="884555"/>
            <a:ext cx="9143999"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Il tetraedro</a:t>
            </a:r>
            <a:endParaRPr lang="it-IT" dirty="0">
              <a:solidFill>
                <a:srgbClr val="008000"/>
              </a:solidFill>
              <a:latin typeface="Times New Roman" pitchFamily="18" charset="0"/>
              <a:cs typeface="Times New Roman" pitchFamily="18" charset="0"/>
            </a:endParaRPr>
          </a:p>
        </p:txBody>
      </p:sp>
      <p:sp>
        <p:nvSpPr>
          <p:cNvPr id="5" name="CasellaDiTesto 4"/>
          <p:cNvSpPr txBox="1"/>
          <p:nvPr/>
        </p:nvSpPr>
        <p:spPr>
          <a:xfrm>
            <a:off x="479473" y="1347621"/>
            <a:ext cx="8189914" cy="646331"/>
          </a:xfrm>
          <a:prstGeom prst="rect">
            <a:avLst/>
          </a:prstGeom>
          <a:noFill/>
        </p:spPr>
        <p:txBody>
          <a:bodyPr wrap="square" rtlCol="0">
            <a:spAutoFit/>
          </a:bodyPr>
          <a:lstStyle/>
          <a:p>
            <a:pPr algn="just"/>
            <a:r>
              <a:rPr lang="it-IT" dirty="0">
                <a:latin typeface="Times New Roman" pitchFamily="18" charset="0"/>
                <a:cs typeface="Times New Roman" pitchFamily="18" charset="0"/>
              </a:rPr>
              <a:t>Il tetraedro ha 4 facce, 6 spigoli e 4 </a:t>
            </a:r>
            <a:r>
              <a:rPr lang="it-IT" dirty="0" smtClean="0">
                <a:latin typeface="Times New Roman" pitchFamily="18" charset="0"/>
                <a:cs typeface="Times New Roman" pitchFamily="18" charset="0"/>
              </a:rPr>
              <a:t>vertici; le </a:t>
            </a:r>
            <a:r>
              <a:rPr lang="it-IT" dirty="0">
                <a:latin typeface="Times New Roman" pitchFamily="18" charset="0"/>
                <a:cs typeface="Times New Roman" pitchFamily="18" charset="0"/>
              </a:rPr>
              <a:t>facce che lo compongono sono triangoli equilateri. Secondo la classificazione di Platone il tetraedro è il simbolo del fuoco.</a:t>
            </a:r>
            <a:endParaRPr lang="it-IT" b="1" dirty="0">
              <a:latin typeface="Times New Roman" pitchFamily="18" charset="0"/>
              <a:cs typeface="Times New Roman" pitchFamily="18" charset="0"/>
            </a:endParaRPr>
          </a:p>
        </p:txBody>
      </p:sp>
      <p:pic>
        <p:nvPicPr>
          <p:cNvPr id="8" name="Immagine 7" descr="Tetraedro Leonard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3873" y="2826737"/>
            <a:ext cx="3810000" cy="2971800"/>
          </a:xfrm>
          <a:prstGeom prst="rect">
            <a:avLst/>
          </a:prstGeom>
        </p:spPr>
      </p:pic>
    </p:spTree>
    <p:extLst>
      <p:ext uri="{BB962C8B-B14F-4D97-AF65-F5344CB8AC3E}">
        <p14:creationId xmlns:p14="http://schemas.microsoft.com/office/powerpoint/2010/main" xmlns="" val="371820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362823"/>
            <a:ext cx="9143999"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L’esaedro</a:t>
            </a:r>
            <a:endParaRPr lang="it-IT" dirty="0">
              <a:solidFill>
                <a:srgbClr val="008000"/>
              </a:solidFill>
              <a:latin typeface="Times New Roman" pitchFamily="18" charset="0"/>
              <a:cs typeface="Times New Roman" pitchFamily="18" charset="0"/>
            </a:endParaRPr>
          </a:p>
        </p:txBody>
      </p:sp>
      <p:sp>
        <p:nvSpPr>
          <p:cNvPr id="4" name="CasellaDiTesto 3"/>
          <p:cNvSpPr txBox="1"/>
          <p:nvPr/>
        </p:nvSpPr>
        <p:spPr>
          <a:xfrm>
            <a:off x="479473" y="760551"/>
            <a:ext cx="8189914" cy="646331"/>
          </a:xfrm>
          <a:prstGeom prst="rect">
            <a:avLst/>
          </a:prstGeom>
          <a:noFill/>
        </p:spPr>
        <p:txBody>
          <a:bodyPr wrap="square" rtlCol="0">
            <a:spAutoFit/>
          </a:bodyPr>
          <a:lstStyle/>
          <a:p>
            <a:pPr algn="just"/>
            <a:r>
              <a:rPr lang="it-IT" dirty="0">
                <a:latin typeface="Times New Roman" pitchFamily="18" charset="0"/>
                <a:cs typeface="Times New Roman" pitchFamily="18" charset="0"/>
              </a:rPr>
              <a:t>Il cubo ha 6 facce, 12 spigoli e 8 </a:t>
            </a:r>
            <a:r>
              <a:rPr lang="it-IT" dirty="0" smtClean="0">
                <a:latin typeface="Times New Roman" pitchFamily="18" charset="0"/>
                <a:cs typeface="Times New Roman" pitchFamily="18" charset="0"/>
              </a:rPr>
              <a:t>vertici; le </a:t>
            </a:r>
            <a:r>
              <a:rPr lang="it-IT" dirty="0">
                <a:latin typeface="Times New Roman" pitchFamily="18" charset="0"/>
                <a:cs typeface="Times New Roman" pitchFamily="18" charset="0"/>
              </a:rPr>
              <a:t>facce che lo compongono sono quadrate. Secondo la classificazione di Platone il cubo era la forma della Terra. </a:t>
            </a:r>
            <a:endParaRPr lang="it-IT" b="1" dirty="0">
              <a:latin typeface="Times New Roman" pitchFamily="18" charset="0"/>
              <a:cs typeface="Times New Roman" pitchFamily="18" charset="0"/>
            </a:endParaRPr>
          </a:p>
        </p:txBody>
      </p:sp>
      <p:pic>
        <p:nvPicPr>
          <p:cNvPr id="5" name="Immagine 4" descr="Esaedro Leonard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9473" y="2505732"/>
            <a:ext cx="3810000" cy="2971800"/>
          </a:xfrm>
          <a:prstGeom prst="rect">
            <a:avLst/>
          </a:prstGeom>
        </p:spPr>
      </p:pic>
      <p:pic>
        <p:nvPicPr>
          <p:cNvPr id="6" name="Immagine 5" descr="Crocifissione Dalì.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56287" y="1406882"/>
            <a:ext cx="3213100" cy="5041900"/>
          </a:xfrm>
          <a:prstGeom prst="rect">
            <a:avLst/>
          </a:prstGeom>
        </p:spPr>
      </p:pic>
    </p:spTree>
    <p:extLst>
      <p:ext uri="{BB962C8B-B14F-4D97-AF65-F5344CB8AC3E}">
        <p14:creationId xmlns:p14="http://schemas.microsoft.com/office/powerpoint/2010/main" xmlns="" val="369687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 y="362823"/>
            <a:ext cx="9143999"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L’ottaedro</a:t>
            </a:r>
            <a:endParaRPr lang="it-IT" dirty="0">
              <a:solidFill>
                <a:srgbClr val="008000"/>
              </a:solidFill>
              <a:latin typeface="Times New Roman" pitchFamily="18" charset="0"/>
              <a:cs typeface="Times New Roman" pitchFamily="18" charset="0"/>
            </a:endParaRPr>
          </a:p>
        </p:txBody>
      </p:sp>
      <p:sp>
        <p:nvSpPr>
          <p:cNvPr id="4" name="CasellaDiTesto 3"/>
          <p:cNvSpPr txBox="1"/>
          <p:nvPr/>
        </p:nvSpPr>
        <p:spPr>
          <a:xfrm>
            <a:off x="479473" y="760551"/>
            <a:ext cx="8189914" cy="646331"/>
          </a:xfrm>
          <a:prstGeom prst="rect">
            <a:avLst/>
          </a:prstGeom>
          <a:noFill/>
        </p:spPr>
        <p:txBody>
          <a:bodyPr wrap="square" rtlCol="0">
            <a:spAutoFit/>
          </a:bodyPr>
          <a:lstStyle/>
          <a:p>
            <a:pPr algn="just"/>
            <a:r>
              <a:rPr lang="it-IT" dirty="0">
                <a:latin typeface="Times New Roman" pitchFamily="18" charset="0"/>
                <a:cs typeface="Times New Roman" pitchFamily="18" charset="0"/>
              </a:rPr>
              <a:t>L'ottaedro ha 8 facce, 12 spigoli e 6 </a:t>
            </a:r>
            <a:r>
              <a:rPr lang="it-IT" dirty="0" smtClean="0">
                <a:latin typeface="Times New Roman" pitchFamily="18" charset="0"/>
                <a:cs typeface="Times New Roman" pitchFamily="18" charset="0"/>
              </a:rPr>
              <a:t>vertici; le </a:t>
            </a:r>
            <a:r>
              <a:rPr lang="it-IT" dirty="0">
                <a:latin typeface="Times New Roman" pitchFamily="18" charset="0"/>
                <a:cs typeface="Times New Roman" pitchFamily="18" charset="0"/>
              </a:rPr>
              <a:t>facce che lo compongono sono triangoli equilateri. Secondo la classificazione di Platone l'ottaedro rappresenta l'aria. </a:t>
            </a:r>
            <a:endParaRPr lang="it-IT" b="1" dirty="0">
              <a:latin typeface="Times New Roman" pitchFamily="18" charset="0"/>
              <a:cs typeface="Times New Roman" pitchFamily="18" charset="0"/>
            </a:endParaRPr>
          </a:p>
        </p:txBody>
      </p:sp>
      <p:pic>
        <p:nvPicPr>
          <p:cNvPr id="2" name="Immagine 1" descr="Ottaedro Leonard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3873" y="2650628"/>
            <a:ext cx="3810000" cy="2971800"/>
          </a:xfrm>
          <a:prstGeom prst="rect">
            <a:avLst/>
          </a:prstGeom>
        </p:spPr>
      </p:pic>
    </p:spTree>
    <p:extLst>
      <p:ext uri="{BB962C8B-B14F-4D97-AF65-F5344CB8AC3E}">
        <p14:creationId xmlns:p14="http://schemas.microsoft.com/office/powerpoint/2010/main" xmlns="" val="423364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362823"/>
            <a:ext cx="9143999"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L’icosaedro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479473" y="760551"/>
            <a:ext cx="8189914" cy="923330"/>
          </a:xfrm>
          <a:prstGeom prst="rect">
            <a:avLst/>
          </a:prstGeom>
          <a:noFill/>
        </p:spPr>
        <p:txBody>
          <a:bodyPr wrap="square" rtlCol="0">
            <a:spAutoFit/>
          </a:bodyPr>
          <a:lstStyle/>
          <a:p>
            <a:pPr algn="just"/>
            <a:r>
              <a:rPr lang="it-IT" dirty="0">
                <a:latin typeface="Times New Roman" pitchFamily="18" charset="0"/>
                <a:cs typeface="Times New Roman" pitchFamily="18" charset="0"/>
              </a:rPr>
              <a:t>L'icosaedro ha 20 facce, 30 spigoli e 12 </a:t>
            </a:r>
            <a:r>
              <a:rPr lang="it-IT" dirty="0" smtClean="0">
                <a:latin typeface="Times New Roman" pitchFamily="18" charset="0"/>
                <a:cs typeface="Times New Roman" pitchFamily="18" charset="0"/>
              </a:rPr>
              <a:t>vertici; </a:t>
            </a:r>
            <a:r>
              <a:rPr lang="it-IT" dirty="0">
                <a:latin typeface="Times New Roman" pitchFamily="18" charset="0"/>
                <a:cs typeface="Times New Roman" pitchFamily="18" charset="0"/>
              </a:rPr>
              <a:t>l</a:t>
            </a:r>
            <a:r>
              <a:rPr lang="it-IT" dirty="0" smtClean="0">
                <a:latin typeface="Times New Roman" pitchFamily="18" charset="0"/>
                <a:cs typeface="Times New Roman" pitchFamily="18" charset="0"/>
              </a:rPr>
              <a:t>e </a:t>
            </a:r>
            <a:r>
              <a:rPr lang="it-IT" dirty="0">
                <a:latin typeface="Times New Roman" pitchFamily="18" charset="0"/>
                <a:cs typeface="Times New Roman" pitchFamily="18" charset="0"/>
              </a:rPr>
              <a:t>facce che lo compongono sono triangoli equilateri. Secondo la classificazione di Platone l'icosaedro è il simbolo dell'acqua.</a:t>
            </a:r>
            <a:endParaRPr lang="it-IT" b="1" dirty="0">
              <a:latin typeface="Times New Roman" pitchFamily="18" charset="0"/>
              <a:cs typeface="Times New Roman" pitchFamily="18" charset="0"/>
            </a:endParaRPr>
          </a:p>
        </p:txBody>
      </p:sp>
      <p:pic>
        <p:nvPicPr>
          <p:cNvPr id="4" name="Immagine 3" descr="Icosaedro Leonard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9473" y="2575516"/>
            <a:ext cx="3810000" cy="2971800"/>
          </a:xfrm>
          <a:prstGeom prst="rect">
            <a:avLst/>
          </a:prstGeom>
        </p:spPr>
      </p:pic>
      <p:pic>
        <p:nvPicPr>
          <p:cNvPr id="5" name="Immagine 4" descr="Solidi Keplero.gi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72459" y="1908790"/>
            <a:ext cx="3896928" cy="4296876"/>
          </a:xfrm>
          <a:prstGeom prst="rect">
            <a:avLst/>
          </a:prstGeom>
        </p:spPr>
      </p:pic>
    </p:spTree>
    <p:extLst>
      <p:ext uri="{BB962C8B-B14F-4D97-AF65-F5344CB8AC3E}">
        <p14:creationId xmlns:p14="http://schemas.microsoft.com/office/powerpoint/2010/main" xmlns="" val="215371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362823"/>
            <a:ext cx="9143999"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Il dodecaedro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479473" y="760551"/>
            <a:ext cx="8189914" cy="923330"/>
          </a:xfrm>
          <a:prstGeom prst="rect">
            <a:avLst/>
          </a:prstGeom>
          <a:noFill/>
        </p:spPr>
        <p:txBody>
          <a:bodyPr wrap="square" rtlCol="0">
            <a:spAutoFit/>
          </a:bodyPr>
          <a:lstStyle/>
          <a:p>
            <a:pPr algn="just"/>
            <a:r>
              <a:rPr lang="it-IT" dirty="0">
                <a:latin typeface="Times New Roman" pitchFamily="18" charset="0"/>
                <a:cs typeface="Times New Roman" pitchFamily="18" charset="0"/>
              </a:rPr>
              <a:t>Il </a:t>
            </a:r>
            <a:r>
              <a:rPr lang="it-IT" dirty="0" smtClean="0">
                <a:latin typeface="Times New Roman" pitchFamily="18" charset="0"/>
                <a:cs typeface="Times New Roman" pitchFamily="18" charset="0"/>
              </a:rPr>
              <a:t>dodecaedro ha </a:t>
            </a:r>
            <a:r>
              <a:rPr lang="it-IT" dirty="0">
                <a:latin typeface="Times New Roman" pitchFamily="18" charset="0"/>
                <a:cs typeface="Times New Roman" pitchFamily="18" charset="0"/>
              </a:rPr>
              <a:t>12 facce, 30 spigoli e 20 </a:t>
            </a:r>
            <a:r>
              <a:rPr lang="it-IT" dirty="0" smtClean="0">
                <a:latin typeface="Times New Roman" pitchFamily="18" charset="0"/>
                <a:cs typeface="Times New Roman" pitchFamily="18" charset="0"/>
              </a:rPr>
              <a:t>vertici; le </a:t>
            </a:r>
            <a:r>
              <a:rPr lang="it-IT" dirty="0">
                <a:latin typeface="Times New Roman" pitchFamily="18" charset="0"/>
                <a:cs typeface="Times New Roman" pitchFamily="18" charset="0"/>
              </a:rPr>
              <a:t>facce che lo compongono sono pentagoni regolari. Secondo la classificazione di Platone il dodecaedro era il </a:t>
            </a:r>
            <a:r>
              <a:rPr lang="it-IT" dirty="0" smtClean="0">
                <a:latin typeface="Times New Roman" pitchFamily="18" charset="0"/>
                <a:cs typeface="Times New Roman" pitchFamily="18" charset="0"/>
              </a:rPr>
              <a:t>solido speciale </a:t>
            </a:r>
            <a:r>
              <a:rPr lang="it-IT" dirty="0">
                <a:latin typeface="Times New Roman" pitchFamily="18" charset="0"/>
                <a:cs typeface="Times New Roman" pitchFamily="18" charset="0"/>
              </a:rPr>
              <a:t>con il quale </a:t>
            </a:r>
            <a:r>
              <a:rPr lang="it-IT" i="1" dirty="0">
                <a:latin typeface="Times New Roman" pitchFamily="18" charset="0"/>
                <a:cs typeface="Times New Roman" pitchFamily="18" charset="0"/>
              </a:rPr>
              <a:t>Dio decorò l'Universo</a:t>
            </a:r>
            <a:r>
              <a:rPr lang="it-IT" dirty="0">
                <a:latin typeface="Times New Roman" pitchFamily="18" charset="0"/>
                <a:cs typeface="Times New Roman" pitchFamily="18" charset="0"/>
              </a:rPr>
              <a:t>.</a:t>
            </a:r>
            <a:endParaRPr lang="it-IT" b="1" dirty="0">
              <a:latin typeface="Times New Roman" pitchFamily="18" charset="0"/>
              <a:cs typeface="Times New Roman" pitchFamily="18" charset="0"/>
            </a:endParaRPr>
          </a:p>
        </p:txBody>
      </p:sp>
      <p:pic>
        <p:nvPicPr>
          <p:cNvPr id="4" name="Immagine 3" descr="Dodecaedro Leonard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9473" y="2603429"/>
            <a:ext cx="3810000" cy="2971800"/>
          </a:xfrm>
          <a:prstGeom prst="rect">
            <a:avLst/>
          </a:prstGeom>
        </p:spPr>
      </p:pic>
      <p:pic>
        <p:nvPicPr>
          <p:cNvPr id="5" name="Immagine 4" descr="Fra Luca Pacioli.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51551" y="2338252"/>
            <a:ext cx="4217836" cy="3514864"/>
          </a:xfrm>
          <a:prstGeom prst="rect">
            <a:avLst/>
          </a:prstGeom>
        </p:spPr>
      </p:pic>
    </p:spTree>
    <p:extLst>
      <p:ext uri="{BB962C8B-B14F-4D97-AF65-F5344CB8AC3E}">
        <p14:creationId xmlns:p14="http://schemas.microsoft.com/office/powerpoint/2010/main" xmlns="" val="39239433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486</Words>
  <Application>Microsoft Office PowerPoint</Application>
  <PresentationFormat>Presentazione su schermo (4:3)</PresentationFormat>
  <Paragraphs>36</Paragraphs>
  <Slides>8</Slides>
  <Notes>8</Notes>
  <HiddenSlides>0</HiddenSlides>
  <MMClips>0</MMClips>
  <ScaleCrop>false</ScaleCrop>
  <HeadingPairs>
    <vt:vector size="6" baseType="variant">
      <vt:variant>
        <vt:lpstr>Tema</vt:lpstr>
      </vt:variant>
      <vt:variant>
        <vt:i4>1</vt:i4>
      </vt:variant>
      <vt:variant>
        <vt:lpstr>Collegamenti</vt:lpstr>
      </vt:variant>
      <vt:variant>
        <vt:i4>1</vt:i4>
      </vt:variant>
      <vt:variant>
        <vt:lpstr>Titoli diapositive</vt:lpstr>
      </vt:variant>
      <vt:variant>
        <vt:i4>8</vt:i4>
      </vt:variant>
    </vt:vector>
  </HeadingPairs>
  <TitlesOfParts>
    <vt:vector size="10" baseType="lpstr">
      <vt:lpstr>Tema di Office</vt:lpstr>
      <vt:lpstr>Macintosh HD:Users:Luca:Documents:Solidi platonici wiki.docx!OLE_LINK1</vt:lpstr>
      <vt:lpstr>Diapositiva 1</vt:lpstr>
      <vt:lpstr>Diapositiva 2</vt:lpstr>
      <vt:lpstr>Diapositiva 3</vt:lpstr>
      <vt:lpstr>Diapositiva 4</vt:lpstr>
      <vt:lpstr>Diapositiva 5</vt:lpstr>
      <vt:lpstr>Diapositiva 6</vt:lpstr>
      <vt:lpstr>Diapositiva 7</vt:lpstr>
      <vt:lpstr>Diapositiva 8</vt:lpstr>
    </vt:vector>
  </TitlesOfParts>
  <Company>Liceo Scientifico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Luca Palazzo</dc:creator>
  <cp:lastModifiedBy>Enrico</cp:lastModifiedBy>
  <cp:revision>20</cp:revision>
  <dcterms:created xsi:type="dcterms:W3CDTF">2012-05-24T19:41:45Z</dcterms:created>
  <dcterms:modified xsi:type="dcterms:W3CDTF">2013-08-18T21:22:45Z</dcterms:modified>
</cp:coreProperties>
</file>