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19"/>
  </p:notesMasterIdLst>
  <p:sldIdLst>
    <p:sldId id="256" r:id="rId13"/>
    <p:sldId id="257" r:id="rId14"/>
    <p:sldId id="258" r:id="rId15"/>
    <p:sldId id="259" r:id="rId16"/>
    <p:sldId id="260" r:id="rId17"/>
    <p:sldId id="261" r:id="rId1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92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4763C-F27C-490C-9DC3-7676055CA765}" type="datetimeFigureOut">
              <a:rPr lang="it-IT" smtClean="0"/>
              <a:t>21/08/2013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24B1F-9901-480B-944B-ABEC20AE341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24B1F-9901-480B-944B-ABEC20AE3411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24B1F-9901-480B-944B-ABEC20AE3411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24B1F-9901-480B-944B-ABEC20AE3411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24B1F-9901-480B-944B-ABEC20AE3411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24B1F-9901-480B-944B-ABEC20AE3411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24B1F-9901-480B-944B-ABEC20AE3411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65400"/>
            <a:ext cx="2616200" cy="41021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65400"/>
            <a:ext cx="7696200" cy="41021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607300" y="2946400"/>
            <a:ext cx="198755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747250" y="2946400"/>
            <a:ext cx="198755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1066800"/>
            <a:ext cx="5156200" cy="7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1066800"/>
            <a:ext cx="5156200" cy="7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2962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296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6900" y="4940300"/>
            <a:ext cx="29400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9350" y="4940300"/>
            <a:ext cx="29400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121275" y="1790700"/>
            <a:ext cx="1508125" cy="6197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96900" y="1790700"/>
            <a:ext cx="4371975" cy="6197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03200"/>
            <a:ext cx="2925762" cy="8509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03200"/>
            <a:ext cx="8624888" cy="8509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207000"/>
            <a:ext cx="104648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654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607300" y="2946400"/>
            <a:ext cx="4127500" cy="574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066800"/>
            <a:ext cx="104648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413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874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208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923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765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337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909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481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053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41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874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208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92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76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33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90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48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05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36068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96900" y="4940300"/>
            <a:ext cx="60325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96900" y="1790700"/>
            <a:ext cx="60325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92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4382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716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543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127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84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4041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98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56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92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4382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716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543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127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84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4041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98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56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2908300" y="717550"/>
            <a:ext cx="8267700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D90B00"/>
                </a:solidFill>
                <a:latin typeface="Times New Roman" charset="0"/>
                <a:cs typeface="Times New Roman" charset="0"/>
                <a:sym typeface="Times New Roman" charset="0"/>
              </a:rPr>
              <a:t>Le foibe sul confine orientale italiano</a:t>
            </a:r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314325" y="1511300"/>
            <a:ext cx="12369800" cy="354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sz="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La Seconda guerra mondiale non terminò per tutti i popoli del mondo (e dell’Europa in particolare) nel 1945, ma si verificarono in molti luoghi “pulizie etniche”. Così accadde per 400000 finlandesi e 200000 baltici costretti ad emigrare per sfuggire alla persecuzione sovietica, per Ucraini, Caucasici e Polacchi ugualmente perseguitati dai Russi. Vi erano poi molti profughi di guerra e reduci dei campi di concentramento. Ci concentreremo in particolare su un terzo esempio di prosecuzione della guerra, quello sul confine orientale italiano.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4600" y="4897438"/>
            <a:ext cx="5422900" cy="47037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utoUpdateAnimBg="0"/>
      <p:bldP spid="133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2730500" y="717550"/>
            <a:ext cx="8267700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0044FE"/>
                </a:solidFill>
                <a:latin typeface="Times New Roman" charset="0"/>
                <a:cs typeface="Times New Roman" charset="0"/>
                <a:sym typeface="Times New Roman" charset="0"/>
              </a:rPr>
              <a:t>La prima fase dell’eccidio</a:t>
            </a:r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517525" y="1511300"/>
            <a:ext cx="7353300" cy="6997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sz="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Nel settembre-ottobre 1943 si verificò un vuoto di potere dopo la dissoluzione dell’esercito italiano e l’occupazione tedesca della zona. I partigiani slavi ne approfittarono per vendicarsi dei torti subiti dalla classe dirigente fascista italiana. Furono così uccise 500-700 persone tra gerarchi fascisti, persone compromesse col regime, insegnanti, medici, commercianti, dirigenti, possidenti terrieri, carabinieri, guardie forestali, ecc. A partire dall’ottobre 1943 la zona entrò a far parte dei territori soggetti a sovranità germanica. Iniziarono i massacri operati dai tedeschi coi rastrellamenti contro ebrei, sloveni, croati e partigiani italiani. Nella “Risiera di San Sabba” furono uccise 5000 persone.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0" y="3429000"/>
            <a:ext cx="4229100" cy="3175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899584" presetClass="entr" presetSubtype="469691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6899584" presetClass="entr" presetSubtype="4696934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8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utoUpdateAnimBg="0"/>
      <p:bldP spid="1433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2730500" y="717550"/>
            <a:ext cx="8267700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0044FE"/>
                </a:solidFill>
                <a:latin typeface="Times New Roman" charset="0"/>
                <a:cs typeface="Times New Roman" charset="0"/>
                <a:sym typeface="Times New Roman" charset="0"/>
              </a:rPr>
              <a:t>La seconda fase dell’eccidio</a:t>
            </a:r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6715125" y="2235200"/>
            <a:ext cx="4991100" cy="527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sz="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Nel maggio-giugno 1945 si ebbe il secondo atto della tragedia delle foibe. L’esercito di liberazione sloveno entrò in città il 30 aprile, un giorno prima dell’arrivo degli alleati. I partigiani sloveni si comportarono come nella prima fase dell’eccidio. Si pensa che il numero delle vittime sia stato complessivamente dalle 4-5000 alle 10-12000.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90800"/>
            <a:ext cx="6096000" cy="4572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75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75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utoUpdateAnimBg="0"/>
      <p:bldP spid="1536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2540000" y="450850"/>
            <a:ext cx="8267700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0044FE"/>
                </a:solidFill>
                <a:latin typeface="Times New Roman" charset="0"/>
                <a:cs typeface="Times New Roman" charset="0"/>
                <a:sym typeface="Times New Roman" charset="0"/>
              </a:rPr>
              <a:t>Il contesto e le cause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314325" y="1231900"/>
            <a:ext cx="12369800" cy="952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sz="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Evidenziamo una serie di punti che ci permette di comprendere l’episodio delle foibe: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95300" y="2019300"/>
            <a:ext cx="12369800" cy="952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sz="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- l’esistenza di tre gruppi etnici (italiano, sloveno e croato) distribuiti in modo non omogeneo;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495300" y="2895600"/>
            <a:ext cx="12369800" cy="520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sz="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- le rivalità presenti tra i tre gruppi etnici;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495300" y="3378200"/>
            <a:ext cx="12369800" cy="952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sz="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- il fatto che il compromesso stipulato dopo la Prima guerra mondiale non accontentò nessuno;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495300" y="4292600"/>
            <a:ext cx="12369800" cy="520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sz="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- l’insorgere precoce del fascismo e l’italianizzazione da esso portata;</a:t>
            </a:r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495300" y="4737100"/>
            <a:ext cx="12369800" cy="952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sz="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- l’accanimento di tedeschi e italiani contro i partigiani sloveni durante la guerra;</a:t>
            </a:r>
          </a:p>
        </p:txBody>
      </p:sp>
      <p:sp>
        <p:nvSpPr>
          <p:cNvPr id="16392" name="Rectangle 8"/>
          <p:cNvSpPr>
            <a:spLocks/>
          </p:cNvSpPr>
          <p:nvPr/>
        </p:nvSpPr>
        <p:spPr bwMode="auto">
          <a:xfrm>
            <a:off x="495300" y="5524500"/>
            <a:ext cx="12369800" cy="952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sz="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- la volontà del movimento di liberazione iugoslavo di annettere tutti i territori in mano italiana.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utoUpdateAnimBg="0"/>
      <p:bldP spid="16386" grpId="0" autoUpdateAnimBg="0"/>
      <p:bldP spid="16387" grpId="0" autoUpdateAnimBg="0"/>
      <p:bldP spid="16388" grpId="0" autoUpdateAnimBg="0"/>
      <p:bldP spid="16389" grpId="0" autoUpdateAnimBg="0"/>
      <p:bldP spid="16390" grpId="0" autoUpdateAnimBg="0"/>
      <p:bldP spid="16391" grpId="0" autoUpdateAnimBg="0"/>
      <p:bldP spid="1639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2730500" y="717550"/>
            <a:ext cx="8267700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0044FE"/>
                </a:solidFill>
                <a:latin typeface="Times New Roman" charset="0"/>
                <a:cs typeface="Times New Roman" charset="0"/>
                <a:sym typeface="Times New Roman" charset="0"/>
              </a:rPr>
              <a:t>L’eccidio nel suo complesso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314325" y="1422400"/>
            <a:ext cx="12369800" cy="1384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sz="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Possiamo concludere che l’eccidio delle foibe fu la sintesi della volontà di rivalsa contro gli abusi subiti e del disegno di “pulizia etnica” voluto dalla Iugoslavia comunista nei confronti dei possibili oppositori al regime.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7400" y="3784600"/>
            <a:ext cx="6350000" cy="3683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utoUpdateAnimBg="0"/>
      <p:bldP spid="174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2730500" y="717550"/>
            <a:ext cx="8267700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0044FE"/>
                </a:solidFill>
                <a:latin typeface="Times New Roman" charset="0"/>
                <a:cs typeface="Times New Roman" charset="0"/>
                <a:sym typeface="Times New Roman" charset="0"/>
              </a:rPr>
              <a:t>L’esodo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314325" y="1422400"/>
            <a:ext cx="12369800" cy="1384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sz="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Nel decennio successivo al 10 febbraio 1947, data della pace tra Italia e Iugoslavia, 250-300 mila Italiani residenti in zone passate sotto il dominio iugoslavo emigrarono verso Italia, Stati Uniti, Australia e Nuova Zelanda.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289300"/>
            <a:ext cx="7289800" cy="4419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5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"/>
                            </p:stCondLst>
                            <p:childTnLst>
                              <p:par>
                                <p:cTn id="1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utoUpdateAnimBg="0"/>
      <p:bldP spid="1843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olo e sottotitol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sottotitolo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olo e sottotit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olo, punti elenco e f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, punti elenco e foto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olo, punti elenco e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olo e punti elenco - A destra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A destra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olo e punti elenco - A des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unti elenc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ti elenco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Punti ele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olo e punti elenc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olo e punti ele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to - Orizzonta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Orizzontale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Foto - Oriz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olo - Centra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- Centrato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olo - Centra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Vertica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e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Foto -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olo - In al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- In alto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olo - In al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Vu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uoto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Vu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olo e punti elenco - A sinistra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A sinistra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olo e punti elenco - A sinis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olo e punti elenco - 2 colonn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2 colonne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olo e punti elenco - 2 colo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471</Words>
  <Characters>0</Characters>
  <Application>Microsoft Office PowerPoint</Application>
  <PresentationFormat>Personalizzato</PresentationFormat>
  <Lines>0</Lines>
  <Paragraphs>24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12</vt:i4>
      </vt:variant>
      <vt:variant>
        <vt:lpstr>Titoli diapositive</vt:lpstr>
      </vt:variant>
      <vt:variant>
        <vt:i4>6</vt:i4>
      </vt:variant>
    </vt:vector>
  </HeadingPairs>
  <TitlesOfParts>
    <vt:vector size="21" baseType="lpstr">
      <vt:lpstr>Chalkboard</vt:lpstr>
      <vt:lpstr>ヒラギノ角ゴ ProN W3</vt:lpstr>
      <vt:lpstr>Times New Roman</vt:lpstr>
      <vt:lpstr>Titolo e sottotitolo</vt:lpstr>
      <vt:lpstr>Titolo e punti elenco</vt:lpstr>
      <vt:lpstr>Foto - Orizzontale</vt:lpstr>
      <vt:lpstr>Titolo - Centrato</vt:lpstr>
      <vt:lpstr>Foto - Verticale</vt:lpstr>
      <vt:lpstr>Titolo - In alto</vt:lpstr>
      <vt:lpstr>Vuoto</vt:lpstr>
      <vt:lpstr>Titolo e punti elenco - A sinistra</vt:lpstr>
      <vt:lpstr>Titolo e punti elenco - 2 colonne</vt:lpstr>
      <vt:lpstr>Titolo, punti elenco e foto</vt:lpstr>
      <vt:lpstr>Titolo e punti elenco - A destra</vt:lpstr>
      <vt:lpstr>Punti elenco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Luca</dc:creator>
  <cp:lastModifiedBy>Enrico</cp:lastModifiedBy>
  <cp:revision>1</cp:revision>
  <dcterms:modified xsi:type="dcterms:W3CDTF">2013-08-21T21:37:40Z</dcterms:modified>
</cp:coreProperties>
</file>